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33"/>
  </p:notesMasterIdLst>
  <p:sldIdLst>
    <p:sldId id="486" r:id="rId2"/>
    <p:sldId id="633" r:id="rId3"/>
    <p:sldId id="644" r:id="rId4"/>
    <p:sldId id="642" r:id="rId5"/>
    <p:sldId id="646" r:id="rId6"/>
    <p:sldId id="645" r:id="rId7"/>
    <p:sldId id="649" r:id="rId8"/>
    <p:sldId id="672" r:id="rId9"/>
    <p:sldId id="648" r:id="rId10"/>
    <p:sldId id="686" r:id="rId11"/>
    <p:sldId id="650" r:id="rId12"/>
    <p:sldId id="687" r:id="rId13"/>
    <p:sldId id="688" r:id="rId14"/>
    <p:sldId id="689" r:id="rId15"/>
    <p:sldId id="685" r:id="rId16"/>
    <p:sldId id="657" r:id="rId17"/>
    <p:sldId id="673" r:id="rId18"/>
    <p:sldId id="659" r:id="rId19"/>
    <p:sldId id="660" r:id="rId20"/>
    <p:sldId id="661" r:id="rId21"/>
    <p:sldId id="662" r:id="rId22"/>
    <p:sldId id="675" r:id="rId23"/>
    <p:sldId id="665" r:id="rId24"/>
    <p:sldId id="677" r:id="rId25"/>
    <p:sldId id="667" r:id="rId26"/>
    <p:sldId id="666" r:id="rId27"/>
    <p:sldId id="668" r:id="rId28"/>
    <p:sldId id="676" r:id="rId29"/>
    <p:sldId id="670" r:id="rId30"/>
    <p:sldId id="671" r:id="rId31"/>
    <p:sldId id="634" r:id="rId32"/>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900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55" autoAdjust="0"/>
    <p:restoredTop sz="92806" autoAdjust="0"/>
  </p:normalViewPr>
  <p:slideViewPr>
    <p:cSldViewPr>
      <p:cViewPr>
        <p:scale>
          <a:sx n="70" d="100"/>
          <a:sy n="70" d="100"/>
        </p:scale>
        <p:origin x="-408" y="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21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91722F1A-EA66-437A-8149-018A58A815BD}" type="datetimeFigureOut">
              <a:rPr lang="zh-TW" altLang="en-US"/>
              <a:pPr>
                <a:defRPr/>
              </a:pPr>
              <a:t>2011/1/15</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kumimoji="0" sz="1200">
                <a:latin typeface="+mn-lt"/>
                <a:ea typeface="+mn-ea"/>
              </a:defRPr>
            </a:lvl1pPr>
          </a:lstStyle>
          <a:p>
            <a:pPr>
              <a:defRPr/>
            </a:pPr>
            <a:fld id="{36FC8CE2-B358-4FBE-9AD3-919F88FDB70F}" type="slidenum">
              <a:rPr lang="zh-TW" altLang="en-US"/>
              <a:pPr>
                <a:defRPr/>
              </a:pPr>
              <a:t>‹#›</a:t>
            </a:fld>
            <a:endParaRPr lang="zh-TW" altLang="en-US"/>
          </a:p>
        </p:txBody>
      </p:sp>
    </p:spTree>
    <p:extLst>
      <p:ext uri="{BB962C8B-B14F-4D97-AF65-F5344CB8AC3E}">
        <p14:creationId xmlns="" xmlns:p14="http://schemas.microsoft.com/office/powerpoint/2010/main" val="40753975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36FC8CE2-B358-4FBE-9AD3-919F88FDB70F}" type="slidenum">
              <a:rPr lang="zh-TW" altLang="en-US" smtClean="0"/>
              <a:pPr>
                <a:defRPr/>
              </a:pPr>
              <a:t>1</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5539"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6554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6D54E4-B4AA-4E2E-8465-B4197B6E6A28}" type="slidenum">
              <a:rPr lang="en-US" altLang="zh-TW">
                <a:latin typeface="Arial" pitchFamily="34" charset="0"/>
                <a:ea typeface="ＭＳ Ｐゴシック" pitchFamily="34" charset="-128"/>
              </a:rPr>
              <a:pPr/>
              <a:t>10</a:t>
            </a:fld>
            <a:endParaRPr lang="en-US" altLang="zh-TW">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4515"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TW" sz="1200" dirty="0" smtClean="0"/>
              <a:t>1- e-sales:</a:t>
            </a:r>
            <a:r>
              <a:rPr lang="zh-TW" altLang="zh-TW" sz="1200" dirty="0" smtClean="0"/>
              <a:t>電子化行銷</a:t>
            </a:r>
            <a:r>
              <a:rPr lang="en-US" altLang="zh-TW" sz="1200" dirty="0" smtClean="0"/>
              <a:t/>
            </a:r>
            <a:br>
              <a:rPr lang="en-US" altLang="zh-TW" sz="1200" dirty="0" smtClean="0"/>
            </a:br>
            <a:r>
              <a:rPr lang="zh-TW" altLang="zh-TW" sz="1200" dirty="0" smtClean="0"/>
              <a:t>思科在價值鏈上各流程的</a:t>
            </a:r>
            <a:r>
              <a:rPr lang="en-US" altLang="zh-TW" sz="1200" dirty="0" smtClean="0"/>
              <a:t>e</a:t>
            </a:r>
            <a:r>
              <a:rPr lang="zh-TW" altLang="zh-TW" sz="1200" dirty="0" smtClean="0"/>
              <a:t>化</a:t>
            </a:r>
            <a:r>
              <a:rPr lang="en-US" altLang="zh-TW" sz="1200" dirty="0" smtClean="0"/>
              <a:t>,</a:t>
            </a:r>
            <a:r>
              <a:rPr lang="zh-TW" altLang="zh-TW" sz="1200" dirty="0" smtClean="0"/>
              <a:t>主要包括以下的幾個重點</a:t>
            </a:r>
            <a:r>
              <a:rPr lang="en-US" altLang="zh-TW" sz="1200" dirty="0" smtClean="0"/>
              <a:t>:</a:t>
            </a:r>
            <a:br>
              <a:rPr lang="en-US" altLang="zh-TW" sz="1200" dirty="0" smtClean="0"/>
            </a:br>
            <a:r>
              <a:rPr lang="zh-TW" altLang="zh-TW" sz="1200" dirty="0" smtClean="0"/>
              <a:t>利用</a:t>
            </a:r>
            <a:r>
              <a:rPr lang="en-US" altLang="zh-TW" sz="1200" dirty="0" smtClean="0"/>
              <a:t>Cisco Connection Online(CCO),Cisco</a:t>
            </a:r>
            <a:r>
              <a:rPr lang="zh-TW" altLang="zh-TW" sz="1200" dirty="0" smtClean="0"/>
              <a:t>讓顧客可在線上自由的對各種產品的組合</a:t>
            </a:r>
            <a:r>
              <a:rPr lang="en-US" altLang="zh-TW" sz="1200" dirty="0" smtClean="0"/>
              <a:t>,</a:t>
            </a:r>
            <a:r>
              <a:rPr lang="zh-TW" altLang="zh-TW" sz="1200" dirty="0" smtClean="0"/>
              <a:t>進行比較</a:t>
            </a:r>
            <a:r>
              <a:rPr lang="en-US" altLang="zh-TW" sz="1200" dirty="0" smtClean="0"/>
              <a:t>.</a:t>
            </a:r>
            <a:r>
              <a:rPr lang="zh-TW" altLang="zh-TW" sz="1200" dirty="0" smtClean="0"/>
              <a:t>組裝之後</a:t>
            </a:r>
            <a:r>
              <a:rPr lang="en-US" altLang="zh-TW" sz="1200" dirty="0" smtClean="0"/>
              <a:t>,</a:t>
            </a:r>
            <a:r>
              <a:rPr lang="zh-TW" altLang="zh-TW" sz="1200" dirty="0" smtClean="0"/>
              <a:t>再下訂單購買量身訂製的最佳組合</a:t>
            </a:r>
            <a:r>
              <a:rPr lang="en-US" altLang="zh-TW" sz="1200" dirty="0" smtClean="0"/>
              <a:t>.</a:t>
            </a:r>
            <a:br>
              <a:rPr lang="en-US" altLang="zh-TW" sz="1200" dirty="0" smtClean="0"/>
            </a:br>
            <a:r>
              <a:rPr lang="zh-TW" altLang="zh-TW" sz="1200" dirty="0" smtClean="0"/>
              <a:t>過去沒有利用線上組裝精靈</a:t>
            </a:r>
            <a:r>
              <a:rPr lang="en-US" altLang="zh-TW" sz="1200" dirty="0" smtClean="0"/>
              <a:t>,</a:t>
            </a:r>
            <a:r>
              <a:rPr lang="zh-TW" altLang="zh-TW" sz="1200" dirty="0" smtClean="0"/>
              <a:t>而只利用的</a:t>
            </a:r>
            <a:r>
              <a:rPr lang="en-US" altLang="zh-TW" sz="1200" dirty="0" smtClean="0"/>
              <a:t>FAX</a:t>
            </a:r>
            <a:r>
              <a:rPr lang="zh-TW" altLang="zh-TW" sz="1200" dirty="0" smtClean="0"/>
              <a:t>的訂單平均有</a:t>
            </a:r>
            <a:r>
              <a:rPr lang="en-US" altLang="zh-TW" sz="1200" dirty="0" smtClean="0"/>
              <a:t>25%~30%</a:t>
            </a:r>
            <a:r>
              <a:rPr lang="zh-TW" altLang="zh-TW" sz="1200" dirty="0" smtClean="0"/>
              <a:t>的訂單錯誤而無法組合</a:t>
            </a:r>
            <a:r>
              <a:rPr lang="en-US" altLang="zh-TW" sz="1200" dirty="0" smtClean="0"/>
              <a:t>,</a:t>
            </a:r>
            <a:r>
              <a:rPr lang="zh-TW" altLang="zh-TW" sz="1200" dirty="0" smtClean="0"/>
              <a:t>且每次重新修改要耗費顧客數週的時間</a:t>
            </a:r>
            <a:r>
              <a:rPr lang="en-US" altLang="zh-TW" sz="1200" dirty="0" smtClean="0"/>
              <a:t>;</a:t>
            </a:r>
            <a:r>
              <a:rPr lang="zh-TW" altLang="zh-TW" sz="1200" dirty="0" smtClean="0"/>
              <a:t>但在利用</a:t>
            </a:r>
            <a:r>
              <a:rPr lang="en-US" altLang="zh-TW" sz="1200" dirty="0" smtClean="0"/>
              <a:t>CCO</a:t>
            </a:r>
            <a:r>
              <a:rPr lang="zh-TW" altLang="zh-TW" sz="1200" dirty="0" smtClean="0"/>
              <a:t>以後</a:t>
            </a:r>
            <a:r>
              <a:rPr lang="en-US" altLang="zh-TW" sz="1200" dirty="0" smtClean="0"/>
              <a:t>,</a:t>
            </a:r>
            <a:r>
              <a:rPr lang="zh-TW" altLang="zh-TW" sz="1200" dirty="0" smtClean="0"/>
              <a:t>訂單錯誤率降至</a:t>
            </a:r>
            <a:r>
              <a:rPr lang="en-US" altLang="zh-TW" sz="1200" dirty="0" smtClean="0"/>
              <a:t>0.2%,</a:t>
            </a:r>
            <a:r>
              <a:rPr lang="zh-TW" altLang="zh-TW" sz="1200" dirty="0" smtClean="0"/>
              <a:t>而且組合錯誤率經組裝精靈</a:t>
            </a:r>
            <a:r>
              <a:rPr lang="en-US" altLang="zh-TW" sz="1200" dirty="0" smtClean="0"/>
              <a:t>(</a:t>
            </a:r>
            <a:r>
              <a:rPr lang="en-US" altLang="zh-TW" sz="1200" dirty="0" err="1" smtClean="0"/>
              <a:t>configurator</a:t>
            </a:r>
            <a:r>
              <a:rPr lang="en-US" altLang="zh-TW" sz="1200" dirty="0" smtClean="0"/>
              <a:t>)</a:t>
            </a:r>
            <a:r>
              <a:rPr lang="zh-TW" altLang="zh-TW" sz="1200" dirty="0" smtClean="0"/>
              <a:t>警告後</a:t>
            </a:r>
            <a:r>
              <a:rPr lang="en-US" altLang="zh-TW" sz="1200" dirty="0" smtClean="0"/>
              <a:t>,</a:t>
            </a:r>
            <a:r>
              <a:rPr lang="zh-TW" altLang="zh-TW" sz="1200" dirty="0" smtClean="0"/>
              <a:t>顧客只要</a:t>
            </a:r>
            <a:r>
              <a:rPr lang="en-US" altLang="zh-TW" sz="1200" dirty="0" smtClean="0"/>
              <a:t>5</a:t>
            </a:r>
            <a:r>
              <a:rPr lang="zh-TW" altLang="zh-TW" sz="1200" dirty="0" smtClean="0"/>
              <a:t>分鐘就可以修正</a:t>
            </a:r>
            <a:r>
              <a:rPr lang="en-US" altLang="zh-TW" sz="1200" dirty="0" smtClean="0"/>
              <a:t>.</a:t>
            </a:r>
            <a:br>
              <a:rPr lang="en-US" altLang="zh-TW" sz="1200" dirty="0" smtClean="0"/>
            </a:br>
            <a:r>
              <a:rPr lang="en-US" altLang="zh-TW" sz="1200" dirty="0" smtClean="0"/>
              <a:t/>
            </a:r>
            <a:br>
              <a:rPr lang="en-US" altLang="zh-TW" sz="1200" dirty="0" smtClean="0"/>
            </a:br>
            <a:r>
              <a:rPr lang="en-US" altLang="zh-TW" sz="1200" dirty="0" smtClean="0"/>
              <a:t>2- e-logistic: e</a:t>
            </a:r>
            <a:r>
              <a:rPr lang="zh-TW" altLang="zh-TW" sz="1200" dirty="0" smtClean="0"/>
              <a:t>化的物流後勤管理</a:t>
            </a:r>
            <a:r>
              <a:rPr lang="en-US" altLang="zh-TW" sz="1200" dirty="0" smtClean="0"/>
              <a:t/>
            </a:r>
            <a:br>
              <a:rPr lang="en-US" altLang="zh-TW" sz="1200" dirty="0" smtClean="0"/>
            </a:br>
            <a:r>
              <a:rPr lang="zh-TW" altLang="zh-TW" sz="1200" dirty="0" smtClean="0"/>
              <a:t>利用</a:t>
            </a:r>
            <a:r>
              <a:rPr lang="en-US" altLang="zh-TW" sz="1200" dirty="0" smtClean="0"/>
              <a:t>“</a:t>
            </a:r>
            <a:r>
              <a:rPr lang="en-US" altLang="zh-TW" sz="1200" dirty="0" err="1" smtClean="0"/>
              <a:t>ciscowork</a:t>
            </a:r>
            <a:r>
              <a:rPr lang="en-US" altLang="zh-TW" sz="1200" dirty="0" smtClean="0"/>
              <a:t>”</a:t>
            </a:r>
            <a:r>
              <a:rPr lang="zh-TW" altLang="zh-TW" sz="1200" dirty="0" smtClean="0"/>
              <a:t>系統</a:t>
            </a:r>
            <a:r>
              <a:rPr lang="en-US" altLang="zh-TW" sz="1200" dirty="0" smtClean="0"/>
              <a:t>,</a:t>
            </a:r>
            <a:r>
              <a:rPr lang="zh-TW" altLang="zh-TW" sz="1200" dirty="0" smtClean="0"/>
              <a:t>網路會與顧客互動</a:t>
            </a:r>
            <a:r>
              <a:rPr lang="en-US" altLang="zh-TW" sz="1200" dirty="0" smtClean="0"/>
              <a:t>,</a:t>
            </a:r>
            <a:r>
              <a:rPr lang="zh-TW" altLang="zh-TW" sz="1200" dirty="0" smtClean="0"/>
              <a:t>在往上蒐集</a:t>
            </a:r>
            <a:r>
              <a:rPr lang="en-US" altLang="zh-TW" sz="1200" dirty="0" smtClean="0"/>
              <a:t>,</a:t>
            </a:r>
            <a:r>
              <a:rPr lang="zh-TW" altLang="zh-TW" sz="1200" dirty="0" smtClean="0"/>
              <a:t>分析顧客使用軟體的資訊</a:t>
            </a:r>
            <a:r>
              <a:rPr lang="en-US" altLang="zh-TW" sz="1200" dirty="0" smtClean="0"/>
              <a:t>,</a:t>
            </a:r>
            <a:r>
              <a:rPr lang="zh-TW" altLang="zh-TW" sz="1200" dirty="0" smtClean="0"/>
              <a:t>暸解以後再引導顧客選擇正確</a:t>
            </a:r>
            <a:r>
              <a:rPr lang="en-US" altLang="zh-TW" sz="1200" dirty="0" smtClean="0"/>
              <a:t>,</a:t>
            </a:r>
            <a:r>
              <a:rPr lang="zh-TW" altLang="zh-TW" sz="1200" dirty="0" smtClean="0"/>
              <a:t>最適用的軟體</a:t>
            </a:r>
            <a:r>
              <a:rPr lang="en-US" altLang="zh-TW" sz="1200" dirty="0" smtClean="0"/>
              <a:t>,</a:t>
            </a:r>
            <a:r>
              <a:rPr lang="zh-TW" altLang="zh-TW" sz="1200" dirty="0" smtClean="0"/>
              <a:t>並直接在線上下載</a:t>
            </a:r>
            <a:r>
              <a:rPr lang="en-US" altLang="zh-TW" sz="1200" dirty="0" smtClean="0"/>
              <a:t>, </a:t>
            </a:r>
            <a:r>
              <a:rPr lang="zh-TW" altLang="zh-TW" sz="1200" dirty="0" smtClean="0"/>
              <a:t>因為</a:t>
            </a:r>
            <a:r>
              <a:rPr lang="en-US" altLang="zh-TW" sz="1200" dirty="0" smtClean="0"/>
              <a:t>Cisco</a:t>
            </a:r>
            <a:r>
              <a:rPr lang="zh-TW" altLang="zh-TW" sz="1200" dirty="0" smtClean="0"/>
              <a:t>的大部分產品都包括軟體在內</a:t>
            </a:r>
            <a:r>
              <a:rPr lang="en-US" altLang="zh-TW" sz="1200" dirty="0" smtClean="0"/>
              <a:t>,</a:t>
            </a:r>
            <a:r>
              <a:rPr lang="zh-TW" altLang="zh-TW" sz="1200" dirty="0" smtClean="0"/>
              <a:t>且其又時常升級</a:t>
            </a:r>
            <a:r>
              <a:rPr lang="en-US" altLang="zh-TW" sz="1200" dirty="0" smtClean="0"/>
              <a:t>,</a:t>
            </a:r>
            <a:r>
              <a:rPr lang="zh-TW" altLang="zh-TW" sz="1200" dirty="0" smtClean="0"/>
              <a:t>改版</a:t>
            </a:r>
            <a:r>
              <a:rPr lang="en-US" altLang="zh-TW" sz="1200" dirty="0" smtClean="0"/>
              <a:t>.</a:t>
            </a:r>
            <a:r>
              <a:rPr lang="zh-TW" altLang="zh-TW" sz="1200" dirty="0" smtClean="0"/>
              <a:t>過去</a:t>
            </a:r>
            <a:r>
              <a:rPr lang="en-US" altLang="zh-TW" sz="1200" dirty="0" smtClean="0"/>
              <a:t>Cisco</a:t>
            </a:r>
            <a:r>
              <a:rPr lang="zh-TW" altLang="zh-TW" sz="1200" dirty="0" smtClean="0"/>
              <a:t>利用</a:t>
            </a:r>
            <a:r>
              <a:rPr lang="en-US" altLang="zh-TW" sz="1200" dirty="0" smtClean="0"/>
              <a:t>FedEx</a:t>
            </a:r>
            <a:r>
              <a:rPr lang="zh-TW" altLang="zh-TW" sz="1200" dirty="0" smtClean="0"/>
              <a:t>來運送光碟</a:t>
            </a:r>
            <a:r>
              <a:rPr lang="en-US" altLang="zh-TW" sz="1200" dirty="0" smtClean="0"/>
              <a:t>,</a:t>
            </a:r>
            <a:r>
              <a:rPr lang="zh-TW" altLang="zh-TW" sz="1200" dirty="0" smtClean="0"/>
              <a:t>成本高</a:t>
            </a:r>
            <a:r>
              <a:rPr lang="en-US" altLang="zh-TW" sz="1200" dirty="0" smtClean="0"/>
              <a:t>,</a:t>
            </a:r>
            <a:r>
              <a:rPr lang="zh-TW" altLang="zh-TW" sz="1200" dirty="0" smtClean="0"/>
              <a:t>時間慢</a:t>
            </a:r>
            <a:r>
              <a:rPr lang="en-US" altLang="zh-TW" sz="1200" dirty="0" smtClean="0"/>
              <a:t>; e</a:t>
            </a:r>
            <a:r>
              <a:rPr lang="zh-TW" altLang="zh-TW" sz="1200" dirty="0" smtClean="0"/>
              <a:t>化以後</a:t>
            </a:r>
            <a:r>
              <a:rPr lang="en-US" altLang="zh-TW" sz="1200" dirty="0" smtClean="0"/>
              <a:t>,90%</a:t>
            </a:r>
            <a:r>
              <a:rPr lang="zh-TW" altLang="zh-TW" sz="1200" dirty="0" smtClean="0"/>
              <a:t>以上的軟體升級</a:t>
            </a:r>
            <a:r>
              <a:rPr lang="en-US" altLang="zh-TW" sz="1200" dirty="0" smtClean="0"/>
              <a:t>(</a:t>
            </a:r>
            <a:r>
              <a:rPr lang="zh-TW" altLang="zh-TW" sz="1200" dirty="0" smtClean="0"/>
              <a:t>每週超過</a:t>
            </a:r>
            <a:r>
              <a:rPr lang="en-US" altLang="zh-TW" sz="1200" dirty="0" smtClean="0"/>
              <a:t>2</a:t>
            </a:r>
            <a:r>
              <a:rPr lang="zh-TW" altLang="zh-TW" sz="1200" dirty="0" smtClean="0"/>
              <a:t>萬份</a:t>
            </a:r>
            <a:r>
              <a:rPr lang="en-US" altLang="zh-TW" sz="1200" dirty="0" smtClean="0"/>
              <a:t>)</a:t>
            </a:r>
            <a:r>
              <a:rPr lang="zh-TW" altLang="zh-TW" sz="1200" dirty="0" smtClean="0"/>
              <a:t>都以線上來傳遞下載</a:t>
            </a:r>
            <a:r>
              <a:rPr lang="en-US" altLang="zh-TW" sz="1200" dirty="0" smtClean="0"/>
              <a:t>,</a:t>
            </a:r>
            <a:r>
              <a:rPr lang="zh-TW" altLang="zh-TW" sz="1200" dirty="0" smtClean="0"/>
              <a:t>降低了成本</a:t>
            </a:r>
            <a:r>
              <a:rPr lang="en-US" altLang="zh-TW" sz="1200" dirty="0" smtClean="0"/>
              <a:t>,</a:t>
            </a:r>
            <a:r>
              <a:rPr lang="zh-TW" altLang="zh-TW" sz="1200" dirty="0" smtClean="0"/>
              <a:t>並加快了運送速度</a:t>
            </a:r>
            <a:r>
              <a:rPr lang="en-US" altLang="zh-TW" sz="1200" dirty="0" smtClean="0"/>
              <a:t>.</a:t>
            </a:r>
            <a:br>
              <a:rPr lang="en-US" altLang="zh-TW" sz="1200" dirty="0" smtClean="0"/>
            </a:br>
            <a:r>
              <a:rPr lang="en-US" altLang="zh-TW" sz="1200" dirty="0" smtClean="0"/>
              <a:t/>
            </a:r>
            <a:br>
              <a:rPr lang="en-US" altLang="zh-TW" sz="1200" dirty="0" smtClean="0"/>
            </a:br>
            <a:r>
              <a:rPr lang="en-US" altLang="zh-TW" sz="1200" dirty="0" smtClean="0"/>
              <a:t>3- e-Product :e</a:t>
            </a:r>
            <a:r>
              <a:rPr lang="zh-TW" altLang="zh-TW" sz="1200" dirty="0" smtClean="0"/>
              <a:t>化的產品開發</a:t>
            </a:r>
            <a:r>
              <a:rPr lang="en-US" altLang="zh-TW" sz="1200" dirty="0" smtClean="0"/>
              <a:t/>
            </a:r>
            <a:br>
              <a:rPr lang="en-US" altLang="zh-TW" sz="1200" dirty="0" smtClean="0"/>
            </a:br>
            <a:r>
              <a:rPr lang="zh-TW" altLang="zh-TW" sz="1200" dirty="0" smtClean="0"/>
              <a:t>過去新產品的設計流程</a:t>
            </a:r>
            <a:r>
              <a:rPr lang="en-US" altLang="zh-TW" sz="1200" dirty="0" smtClean="0"/>
              <a:t>,</a:t>
            </a:r>
            <a:r>
              <a:rPr lang="zh-TW" altLang="zh-TW" sz="1200" dirty="0" smtClean="0"/>
              <a:t>工程師需花許多時間在資訊的蒐集</a:t>
            </a:r>
            <a:r>
              <a:rPr lang="en-US" altLang="zh-TW" sz="1200" dirty="0" smtClean="0"/>
              <a:t>,</a:t>
            </a:r>
            <a:r>
              <a:rPr lang="zh-TW" altLang="zh-TW" sz="1200" dirty="0" smtClean="0"/>
              <a:t>傳播</a:t>
            </a:r>
            <a:r>
              <a:rPr lang="en-US" altLang="zh-TW" sz="1200" dirty="0" smtClean="0"/>
              <a:t>,</a:t>
            </a:r>
            <a:r>
              <a:rPr lang="zh-TW" altLang="zh-TW" sz="1200" dirty="0" smtClean="0"/>
              <a:t>比較</a:t>
            </a:r>
            <a:r>
              <a:rPr lang="en-US" altLang="zh-TW" sz="1200" dirty="0" smtClean="0"/>
              <a:t>,</a:t>
            </a:r>
            <a:r>
              <a:rPr lang="zh-TW" altLang="zh-TW" sz="1200" dirty="0" smtClean="0"/>
              <a:t>溝通</a:t>
            </a:r>
            <a:r>
              <a:rPr lang="en-US" altLang="zh-TW" sz="1200" dirty="0" smtClean="0"/>
              <a:t>,</a:t>
            </a:r>
            <a:r>
              <a:rPr lang="zh-TW" altLang="zh-TW" sz="1200" dirty="0" smtClean="0"/>
              <a:t>及協調彼此的意見</a:t>
            </a:r>
            <a:r>
              <a:rPr lang="en-US" altLang="zh-TW" sz="1200" dirty="0" smtClean="0"/>
              <a:t>,Cisco</a:t>
            </a:r>
            <a:r>
              <a:rPr lang="zh-TW" altLang="zh-TW" sz="1200" dirty="0" smtClean="0"/>
              <a:t>後來發展了</a:t>
            </a:r>
            <a:r>
              <a:rPr lang="en-US" altLang="zh-TW" sz="1200" dirty="0" smtClean="0"/>
              <a:t>“</a:t>
            </a:r>
            <a:r>
              <a:rPr lang="zh-TW" altLang="zh-TW" sz="1200" dirty="0" smtClean="0"/>
              <a:t>線上新產品資訊庫</a:t>
            </a:r>
            <a:r>
              <a:rPr lang="en-US" altLang="zh-TW" sz="1200" dirty="0" smtClean="0"/>
              <a:t>“,</a:t>
            </a:r>
            <a:r>
              <a:rPr lang="zh-TW" altLang="zh-TW" sz="1200" dirty="0" smtClean="0"/>
              <a:t>將上述資訊分享的時間由</a:t>
            </a:r>
            <a:r>
              <a:rPr lang="en-US" altLang="zh-TW" sz="1200" dirty="0" smtClean="0"/>
              <a:t>1</a:t>
            </a:r>
            <a:r>
              <a:rPr lang="zh-TW" altLang="zh-TW" sz="1200" dirty="0" smtClean="0"/>
              <a:t>週減少至</a:t>
            </a:r>
            <a:r>
              <a:rPr lang="en-US" altLang="zh-TW" sz="1200" dirty="0" smtClean="0"/>
              <a:t>30</a:t>
            </a:r>
            <a:r>
              <a:rPr lang="zh-TW" altLang="zh-TW" sz="1200" dirty="0" smtClean="0"/>
              <a:t>分鐘</a:t>
            </a:r>
            <a:r>
              <a:rPr lang="en-US" altLang="zh-TW" sz="1200" dirty="0" smtClean="0"/>
              <a:t>;</a:t>
            </a:r>
            <a:r>
              <a:rPr lang="zh-TW" altLang="zh-TW" sz="1200" dirty="0" smtClean="0"/>
              <a:t>此外在製造方面</a:t>
            </a:r>
            <a:r>
              <a:rPr lang="en-US" altLang="zh-TW" sz="1200" dirty="0" smtClean="0"/>
              <a:t>,Cisco</a:t>
            </a:r>
            <a:r>
              <a:rPr lang="zh-TW" altLang="zh-TW" sz="1200" dirty="0" smtClean="0"/>
              <a:t>利用與製造商之間的</a:t>
            </a:r>
            <a:r>
              <a:rPr lang="en-US" altLang="zh-TW" sz="1200" dirty="0" smtClean="0"/>
              <a:t>e</a:t>
            </a:r>
            <a:r>
              <a:rPr lang="zh-TW" altLang="zh-TW" sz="1200" dirty="0" smtClean="0"/>
              <a:t>化連線</a:t>
            </a:r>
            <a:r>
              <a:rPr lang="en-US" altLang="zh-TW" sz="1200" dirty="0" smtClean="0"/>
              <a:t>,</a:t>
            </a:r>
            <a:r>
              <a:rPr lang="zh-TW" altLang="zh-TW" sz="1200" dirty="0" smtClean="0"/>
              <a:t>充分分享</a:t>
            </a:r>
            <a:r>
              <a:rPr lang="en-US" altLang="zh-TW" sz="1200" dirty="0" smtClean="0"/>
              <a:t>ERP</a:t>
            </a:r>
            <a:r>
              <a:rPr lang="zh-TW" altLang="zh-TW" sz="1200" dirty="0" smtClean="0"/>
              <a:t>內製造需求方面的資訊</a:t>
            </a:r>
            <a:r>
              <a:rPr lang="en-US" altLang="zh-TW" sz="1200" dirty="0" smtClean="0"/>
              <a:t>,</a:t>
            </a:r>
            <a:r>
              <a:rPr lang="zh-TW" altLang="zh-TW" sz="1200" dirty="0" smtClean="0"/>
              <a:t>來調整其生產排程</a:t>
            </a:r>
            <a:r>
              <a:rPr lang="en-US" altLang="zh-TW" sz="1200" dirty="0" smtClean="0"/>
              <a:t>,</a:t>
            </a:r>
            <a:r>
              <a:rPr lang="zh-TW" altLang="zh-TW" sz="1200" dirty="0" smtClean="0"/>
              <a:t>此亦降低</a:t>
            </a:r>
            <a:r>
              <a:rPr lang="en-US" altLang="zh-TW" sz="1200" dirty="0" smtClean="0"/>
              <a:t>Cisco45%</a:t>
            </a:r>
            <a:r>
              <a:rPr lang="zh-TW" altLang="zh-TW" sz="1200" dirty="0" smtClean="0"/>
              <a:t>的存貨</a:t>
            </a:r>
            <a:r>
              <a:rPr lang="en-US" altLang="zh-TW" sz="1200" dirty="0" smtClean="0"/>
              <a:t>.</a:t>
            </a:r>
            <a:br>
              <a:rPr lang="en-US" altLang="zh-TW" sz="1200" dirty="0" smtClean="0"/>
            </a:br>
            <a:r>
              <a:rPr lang="en-US" altLang="zh-TW" sz="1200" dirty="0" smtClean="0"/>
              <a:t/>
            </a:r>
            <a:br>
              <a:rPr lang="en-US" altLang="zh-TW" sz="1200" dirty="0" smtClean="0"/>
            </a:br>
            <a:r>
              <a:rPr lang="en-US" altLang="zh-TW" sz="1200" dirty="0" smtClean="0"/>
              <a:t>4- e-Service:</a:t>
            </a:r>
            <a:r>
              <a:rPr lang="zh-TW" altLang="zh-TW" sz="1200" dirty="0" smtClean="0"/>
              <a:t>顧客的</a:t>
            </a:r>
            <a:r>
              <a:rPr lang="en-US" altLang="zh-TW" sz="1200" dirty="0" smtClean="0"/>
              <a:t>e</a:t>
            </a:r>
            <a:r>
              <a:rPr lang="zh-TW" altLang="zh-TW" sz="1200" dirty="0" smtClean="0"/>
              <a:t>化</a:t>
            </a:r>
            <a:r>
              <a:rPr lang="en-US" altLang="zh-TW" sz="1200" dirty="0" smtClean="0"/>
              <a:t/>
            </a:r>
            <a:br>
              <a:rPr lang="en-US" altLang="zh-TW" sz="1200" dirty="0" smtClean="0"/>
            </a:br>
            <a:r>
              <a:rPr lang="zh-TW" altLang="zh-TW" sz="1200" dirty="0" smtClean="0"/>
              <a:t>利用虛擬社群</a:t>
            </a:r>
            <a:r>
              <a:rPr lang="en-US" altLang="zh-TW" sz="1200" dirty="0" smtClean="0"/>
              <a:t>,</a:t>
            </a:r>
            <a:r>
              <a:rPr lang="zh-TW" altLang="zh-TW" sz="1200" dirty="0" smtClean="0"/>
              <a:t>顧客可以</a:t>
            </a:r>
            <a:r>
              <a:rPr lang="en-US" altLang="zh-TW" sz="1200" dirty="0" smtClean="0"/>
              <a:t>IT</a:t>
            </a:r>
            <a:r>
              <a:rPr lang="zh-TW" altLang="zh-TW" sz="1200" dirty="0" smtClean="0"/>
              <a:t>的專業人士來分享有關產品的技術和知識</a:t>
            </a:r>
            <a:r>
              <a:rPr lang="en-US" altLang="zh-TW" sz="1200" dirty="0" smtClean="0"/>
              <a:t>;</a:t>
            </a:r>
            <a:r>
              <a:rPr lang="zh-TW" altLang="zh-TW" sz="1200" dirty="0" smtClean="0"/>
              <a:t>此外</a:t>
            </a:r>
            <a:r>
              <a:rPr lang="en-US" altLang="zh-TW" sz="1200" dirty="0" smtClean="0"/>
              <a:t>Cisco</a:t>
            </a:r>
            <a:r>
              <a:rPr lang="zh-TW" altLang="zh-TW" sz="1200" dirty="0" smtClean="0"/>
              <a:t>更建立一個龐大的數位資訊圖書館</a:t>
            </a:r>
            <a:r>
              <a:rPr lang="en-US" altLang="zh-TW" sz="1200" dirty="0" smtClean="0"/>
              <a:t>,</a:t>
            </a:r>
            <a:br>
              <a:rPr lang="en-US" altLang="zh-TW" sz="1200" dirty="0" smtClean="0"/>
            </a:br>
            <a:r>
              <a:rPr lang="zh-TW" altLang="zh-TW" sz="1200" dirty="0" smtClean="0"/>
              <a:t>來服務顧客有關產品的任何問題</a:t>
            </a:r>
            <a:r>
              <a:rPr lang="en-US" altLang="zh-TW" sz="1200" dirty="0" smtClean="0"/>
              <a:t>.</a:t>
            </a:r>
            <a:r>
              <a:rPr lang="zh-TW" altLang="zh-TW" sz="1200" dirty="0" smtClean="0"/>
              <a:t>利用此種</a:t>
            </a:r>
            <a:r>
              <a:rPr lang="en-US" altLang="zh-TW" sz="1200" dirty="0" smtClean="0"/>
              <a:t>BBS,FAQ</a:t>
            </a:r>
            <a:r>
              <a:rPr lang="zh-TW" altLang="zh-TW" sz="1200" dirty="0" smtClean="0"/>
              <a:t>的功能</a:t>
            </a:r>
            <a:r>
              <a:rPr lang="en-US" altLang="zh-TW" sz="1200" dirty="0" smtClean="0"/>
              <a:t>,Cisco</a:t>
            </a:r>
            <a:r>
              <a:rPr lang="zh-TW" altLang="zh-TW" sz="1200" dirty="0" smtClean="0"/>
              <a:t>節省了數萬個技術支援工程師的成本</a:t>
            </a:r>
            <a:r>
              <a:rPr lang="en-US" altLang="zh-TW" sz="1200" dirty="0" smtClean="0"/>
              <a:t>,</a:t>
            </a:r>
            <a:r>
              <a:rPr lang="zh-TW" altLang="zh-TW" sz="1200" dirty="0" smtClean="0"/>
              <a:t>且對顧客的每個問題都有在追蹤</a:t>
            </a:r>
            <a:r>
              <a:rPr lang="en-US" altLang="zh-TW" sz="1200" dirty="0" smtClean="0"/>
              <a:t>,</a:t>
            </a:r>
            <a:r>
              <a:rPr lang="zh-TW" altLang="zh-TW" sz="1200" dirty="0" smtClean="0"/>
              <a:t>如某一問題在線無法解決</a:t>
            </a:r>
            <a:r>
              <a:rPr lang="en-US" altLang="zh-TW" sz="1200" dirty="0" smtClean="0"/>
              <a:t>,</a:t>
            </a:r>
            <a:r>
              <a:rPr lang="zh-TW" altLang="zh-TW" sz="1200" dirty="0" smtClean="0"/>
              <a:t>將會自動轉到</a:t>
            </a:r>
            <a:r>
              <a:rPr lang="en-US" altLang="zh-TW" sz="1200" dirty="0" smtClean="0"/>
              <a:t>”</a:t>
            </a:r>
            <a:r>
              <a:rPr lang="zh-TW" altLang="zh-TW" sz="1200" dirty="0" smtClean="0"/>
              <a:t>人對人</a:t>
            </a:r>
            <a:r>
              <a:rPr lang="en-US" altLang="zh-TW" sz="1200" dirty="0" smtClean="0"/>
              <a:t>”</a:t>
            </a:r>
            <a:r>
              <a:rPr lang="zh-TW" altLang="zh-TW" sz="1200" dirty="0" smtClean="0"/>
              <a:t>的接觸體系內</a:t>
            </a:r>
            <a:r>
              <a:rPr lang="en-US" altLang="zh-TW" sz="1200" dirty="0" smtClean="0"/>
              <a:t>,</a:t>
            </a:r>
            <a:r>
              <a:rPr lang="zh-TW" altLang="zh-TW" sz="1200" dirty="0" smtClean="0"/>
              <a:t>如在</a:t>
            </a:r>
            <a:r>
              <a:rPr lang="en-US" altLang="zh-TW" sz="1200" dirty="0" smtClean="0"/>
              <a:t>48</a:t>
            </a:r>
            <a:r>
              <a:rPr lang="zh-TW" altLang="zh-TW" sz="1200" dirty="0" smtClean="0"/>
              <a:t>小時內功生或專家也無法解決</a:t>
            </a:r>
            <a:r>
              <a:rPr lang="en-US" altLang="zh-TW" sz="1200" dirty="0" smtClean="0"/>
              <a:t>,</a:t>
            </a:r>
            <a:r>
              <a:rPr lang="zh-TW" altLang="zh-TW" sz="1200" dirty="0" smtClean="0"/>
              <a:t>這個問題將自動放在</a:t>
            </a:r>
            <a:r>
              <a:rPr lang="en-US" altLang="zh-TW" sz="1200" dirty="0" smtClean="0"/>
              <a:t>CEO Chambers</a:t>
            </a:r>
            <a:r>
              <a:rPr lang="zh-TW" altLang="zh-TW" sz="1200" dirty="0" smtClean="0"/>
              <a:t>的桌上</a:t>
            </a:r>
            <a:r>
              <a:rPr lang="en-US" altLang="zh-TW" sz="1200" dirty="0" smtClean="0"/>
              <a:t>.</a:t>
            </a:r>
            <a:br>
              <a:rPr lang="en-US" altLang="zh-TW" sz="1200" dirty="0" smtClean="0"/>
            </a:br>
            <a:r>
              <a:rPr lang="en-US" altLang="zh-TW" sz="1200" dirty="0" smtClean="0"/>
              <a:t/>
            </a:r>
            <a:br>
              <a:rPr lang="en-US" altLang="zh-TW" sz="1200" dirty="0" smtClean="0"/>
            </a:br>
            <a:r>
              <a:rPr lang="en-US" altLang="zh-TW" sz="1200" dirty="0" smtClean="0"/>
              <a:t>5- e-Learning: </a:t>
            </a:r>
            <a:r>
              <a:rPr lang="zh-TW" altLang="zh-TW" sz="1200" dirty="0" smtClean="0"/>
              <a:t>電子化學習</a:t>
            </a:r>
            <a:r>
              <a:rPr lang="en-US" altLang="zh-TW" sz="1200" dirty="0" smtClean="0"/>
              <a:t/>
            </a:r>
            <a:br>
              <a:rPr lang="en-US" altLang="zh-TW" sz="1200" dirty="0" smtClean="0"/>
            </a:br>
            <a:r>
              <a:rPr lang="zh-TW" altLang="zh-TW" sz="1200" dirty="0" smtClean="0"/>
              <a:t>在</a:t>
            </a:r>
            <a:r>
              <a:rPr lang="en-US" altLang="zh-TW" sz="1200" dirty="0" smtClean="0"/>
              <a:t>CCO</a:t>
            </a:r>
            <a:r>
              <a:rPr lang="zh-TW" altLang="zh-TW" sz="1200" dirty="0" smtClean="0"/>
              <a:t>上儲存了將近</a:t>
            </a:r>
            <a:r>
              <a:rPr lang="en-US" altLang="zh-TW" sz="1200" dirty="0" smtClean="0"/>
              <a:t>1000</a:t>
            </a:r>
            <a:r>
              <a:rPr lang="zh-TW" altLang="zh-TW" sz="1200" dirty="0" smtClean="0"/>
              <a:t>萬頁的產品資訊</a:t>
            </a:r>
            <a:r>
              <a:rPr lang="en-US" altLang="zh-TW" sz="1200" dirty="0" smtClean="0"/>
              <a:t>,</a:t>
            </a:r>
            <a:r>
              <a:rPr lang="zh-TW" altLang="zh-TW" sz="1200" dirty="0" smtClean="0"/>
              <a:t>支援</a:t>
            </a:r>
            <a:r>
              <a:rPr lang="en-US" altLang="zh-TW" sz="1200" dirty="0" smtClean="0"/>
              <a:t>15</a:t>
            </a:r>
            <a:r>
              <a:rPr lang="zh-TW" altLang="zh-TW" sz="1200" dirty="0" smtClean="0"/>
              <a:t>萬個顧客</a:t>
            </a:r>
            <a:r>
              <a:rPr lang="en-US" altLang="zh-TW" sz="1200" dirty="0" smtClean="0"/>
              <a:t>,</a:t>
            </a:r>
            <a:r>
              <a:rPr lang="zh-TW" altLang="zh-TW" sz="1200" dirty="0" smtClean="0"/>
              <a:t>顧客亦可依自己的方便</a:t>
            </a:r>
            <a:r>
              <a:rPr lang="en-US" altLang="zh-TW" sz="1200" dirty="0" smtClean="0"/>
              <a:t>,</a:t>
            </a:r>
            <a:r>
              <a:rPr lang="zh-TW" altLang="zh-TW" sz="1200" dirty="0" smtClean="0"/>
              <a:t>來存取各種線上訓練的課程</a:t>
            </a:r>
            <a:r>
              <a:rPr lang="en-US" altLang="zh-TW" sz="1200" dirty="0" smtClean="0"/>
              <a:t>.</a:t>
            </a:r>
            <a:br>
              <a:rPr lang="en-US" altLang="zh-TW" sz="1200" dirty="0" smtClean="0"/>
            </a:br>
            <a:r>
              <a:rPr lang="zh-TW" altLang="zh-TW" sz="1200" dirty="0" smtClean="0"/>
              <a:t>而由於成效良好</a:t>
            </a:r>
            <a:r>
              <a:rPr lang="en-US" altLang="zh-TW" sz="1200" dirty="0" smtClean="0"/>
              <a:t>,Cisco</a:t>
            </a:r>
            <a:r>
              <a:rPr lang="zh-TW" altLang="zh-TW" sz="1200" dirty="0" smtClean="0"/>
              <a:t>顧客的服務請求</a:t>
            </a:r>
            <a:r>
              <a:rPr lang="en-US" altLang="zh-TW" sz="1200" dirty="0" smtClean="0"/>
              <a:t>,</a:t>
            </a:r>
            <a:r>
              <a:rPr lang="zh-TW" altLang="zh-TW" sz="1200" dirty="0" smtClean="0"/>
              <a:t>有</a:t>
            </a:r>
            <a:r>
              <a:rPr lang="en-US" altLang="zh-TW" sz="1200" dirty="0" smtClean="0"/>
              <a:t>85%</a:t>
            </a:r>
            <a:r>
              <a:rPr lang="zh-TW" altLang="zh-TW" sz="1200" dirty="0" smtClean="0"/>
              <a:t>皆透過線上進行</a:t>
            </a:r>
            <a:r>
              <a:rPr lang="en-US" altLang="zh-TW" sz="1200" dirty="0" smtClean="0"/>
              <a:t>(1994</a:t>
            </a:r>
            <a:r>
              <a:rPr lang="zh-TW" altLang="zh-TW" sz="1200" dirty="0" smtClean="0"/>
              <a:t>年只有</a:t>
            </a:r>
            <a:r>
              <a:rPr lang="en-US" altLang="zh-TW" sz="1200" dirty="0" smtClean="0"/>
              <a:t>10%).</a:t>
            </a:r>
            <a:r>
              <a:rPr lang="zh-TW" altLang="zh-TW" sz="1200" dirty="0" smtClean="0"/>
              <a:t>其成果是</a:t>
            </a:r>
            <a:r>
              <a:rPr lang="en-US" altLang="zh-TW" sz="1200" dirty="0" smtClean="0"/>
              <a:t>,</a:t>
            </a:r>
            <a:r>
              <a:rPr lang="zh-TW" altLang="zh-TW" sz="1200" dirty="0" smtClean="0"/>
              <a:t>當</a:t>
            </a:r>
            <a:r>
              <a:rPr lang="en-US" altLang="zh-TW" sz="1200" dirty="0" smtClean="0"/>
              <a:t>1995~2000</a:t>
            </a:r>
            <a:r>
              <a:rPr lang="zh-TW" altLang="zh-TW" sz="1200" dirty="0" smtClean="0"/>
              <a:t>年</a:t>
            </a:r>
            <a:r>
              <a:rPr lang="en-US" altLang="zh-TW" sz="1200" dirty="0" smtClean="0"/>
              <a:t>Cisco</a:t>
            </a:r>
            <a:r>
              <a:rPr lang="zh-TW" altLang="zh-TW" sz="1200" dirty="0" smtClean="0"/>
              <a:t>營業額成長</a:t>
            </a:r>
            <a:r>
              <a:rPr lang="en-US" altLang="zh-TW" sz="1200" dirty="0" smtClean="0"/>
              <a:t>600%,</a:t>
            </a:r>
            <a:r>
              <a:rPr lang="zh-TW" altLang="zh-TW" sz="1200" dirty="0" smtClean="0"/>
              <a:t>但客服工程師只增加</a:t>
            </a:r>
            <a:r>
              <a:rPr lang="en-US" altLang="zh-TW" sz="1200" dirty="0" smtClean="0"/>
              <a:t>100%,</a:t>
            </a:r>
            <a:r>
              <a:rPr lang="zh-TW" altLang="zh-TW" sz="1200" dirty="0" smtClean="0"/>
              <a:t>其餘皆由</a:t>
            </a:r>
            <a:r>
              <a:rPr lang="en-US" altLang="zh-TW" sz="1200" dirty="0" smtClean="0"/>
              <a:t>Web</a:t>
            </a:r>
            <a:r>
              <a:rPr lang="zh-TW" altLang="zh-TW" sz="1200" dirty="0" smtClean="0"/>
              <a:t>線上服務接手</a:t>
            </a:r>
            <a:r>
              <a:rPr lang="en-US" altLang="zh-TW" sz="1200" dirty="0" smtClean="0"/>
              <a:t>.</a:t>
            </a:r>
            <a:br>
              <a:rPr lang="en-US" altLang="zh-TW" sz="1200" dirty="0" smtClean="0"/>
            </a:br>
            <a:r>
              <a:rPr lang="zh-TW" altLang="zh-TW" sz="1200" dirty="0" smtClean="0"/>
              <a:t>目前顧客</a:t>
            </a:r>
            <a:r>
              <a:rPr lang="en-US" altLang="zh-TW" sz="1200" dirty="0" smtClean="0"/>
              <a:t>1</a:t>
            </a:r>
            <a:r>
              <a:rPr lang="zh-TW" altLang="zh-TW" sz="1200" dirty="0" smtClean="0"/>
              <a:t>個月存取</a:t>
            </a:r>
            <a:r>
              <a:rPr lang="en-US" altLang="zh-TW" sz="1200" dirty="0" smtClean="0"/>
              <a:t>CCO</a:t>
            </a:r>
            <a:r>
              <a:rPr lang="zh-TW" altLang="zh-TW" sz="1200" dirty="0" smtClean="0"/>
              <a:t>的次數有</a:t>
            </a:r>
            <a:r>
              <a:rPr lang="en-US" altLang="zh-TW" sz="1200" dirty="0" smtClean="0"/>
              <a:t>150</a:t>
            </a:r>
            <a:r>
              <a:rPr lang="zh-TW" altLang="zh-TW" sz="1200" dirty="0" smtClean="0"/>
              <a:t>萬次以上</a:t>
            </a:r>
            <a:r>
              <a:rPr lang="en-US" altLang="zh-TW" sz="1200" dirty="0" smtClean="0"/>
              <a:t>,</a:t>
            </a:r>
            <a:r>
              <a:rPr lang="zh-TW" altLang="zh-TW" sz="1200" dirty="0" smtClean="0"/>
              <a:t>包括</a:t>
            </a:r>
            <a:r>
              <a:rPr lang="en-US" altLang="zh-TW" sz="1200" dirty="0" smtClean="0"/>
              <a:t>30</a:t>
            </a:r>
            <a:r>
              <a:rPr lang="zh-TW" altLang="zh-TW" sz="1200" dirty="0" smtClean="0"/>
              <a:t>萬次的查詢訂單</a:t>
            </a:r>
            <a:r>
              <a:rPr lang="en-US" altLang="zh-TW" sz="1200" dirty="0" smtClean="0"/>
              <a:t>,38</a:t>
            </a:r>
            <a:r>
              <a:rPr lang="zh-TW" altLang="zh-TW" sz="1200" dirty="0" smtClean="0"/>
              <a:t>萬次的軟體下載</a:t>
            </a:r>
            <a:r>
              <a:rPr lang="en-US" altLang="zh-TW" sz="1200" dirty="0" smtClean="0"/>
              <a:t>;</a:t>
            </a:r>
            <a:r>
              <a:rPr lang="zh-TW" altLang="zh-TW" sz="1200" dirty="0" smtClean="0"/>
              <a:t>節省的銷售與服務費用超過</a:t>
            </a:r>
            <a:r>
              <a:rPr lang="en-US" altLang="zh-TW" sz="1200" dirty="0" smtClean="0"/>
              <a:t>3</a:t>
            </a:r>
            <a:r>
              <a:rPr lang="zh-TW" altLang="zh-TW" sz="1200" dirty="0" smtClean="0"/>
              <a:t>億</a:t>
            </a:r>
            <a:r>
              <a:rPr lang="en-US" altLang="zh-TW" sz="1200" dirty="0" smtClean="0"/>
              <a:t>8,000</a:t>
            </a:r>
            <a:r>
              <a:rPr lang="zh-TW" altLang="zh-TW" sz="1200" dirty="0" smtClean="0"/>
              <a:t>萬美元</a:t>
            </a:r>
            <a:r>
              <a:rPr lang="en-US" altLang="zh-TW" sz="1200" dirty="0" smtClean="0"/>
              <a:t>.</a:t>
            </a:r>
            <a:r>
              <a:rPr lang="zh-TW" altLang="zh-TW" sz="1200" dirty="0" smtClean="0"/>
              <a:t>而顧客服務的滿意度</a:t>
            </a:r>
            <a:r>
              <a:rPr lang="en-US" altLang="zh-TW" sz="1200" dirty="0" smtClean="0"/>
              <a:t>,</a:t>
            </a:r>
            <a:r>
              <a:rPr lang="zh-TW" altLang="zh-TW" sz="1200" dirty="0" smtClean="0"/>
              <a:t>則從九</a:t>
            </a:r>
            <a:r>
              <a:rPr lang="en-US" altLang="zh-TW" sz="1200" dirty="0" smtClean="0"/>
              <a:t>O</a:t>
            </a:r>
            <a:r>
              <a:rPr lang="zh-TW" altLang="zh-TW" sz="1200" dirty="0" smtClean="0"/>
              <a:t>年代中期的</a:t>
            </a:r>
            <a:r>
              <a:rPr lang="en-US" altLang="zh-TW" sz="1200" dirty="0" smtClean="0"/>
              <a:t>65%,</a:t>
            </a:r>
            <a:r>
              <a:rPr lang="zh-TW" altLang="zh-TW" sz="1200" dirty="0" smtClean="0"/>
              <a:t>到</a:t>
            </a:r>
            <a:r>
              <a:rPr lang="en-US" altLang="zh-TW" sz="1200" dirty="0" smtClean="0"/>
              <a:t>1988</a:t>
            </a:r>
            <a:r>
              <a:rPr lang="zh-TW" altLang="zh-TW" sz="1200" dirty="0" smtClean="0"/>
              <a:t>年的</a:t>
            </a:r>
            <a:r>
              <a:rPr lang="en-US" altLang="zh-TW" sz="1200" dirty="0" smtClean="0"/>
              <a:t>85%.</a:t>
            </a:r>
            <a:r>
              <a:rPr lang="zh-TW" altLang="zh-TW" sz="1200" dirty="0" smtClean="0"/>
              <a:t>由於滿意度高</a:t>
            </a:r>
            <a:r>
              <a:rPr lang="en-US" altLang="zh-TW" sz="1200" dirty="0" smtClean="0"/>
              <a:t>,</a:t>
            </a:r>
            <a:r>
              <a:rPr lang="zh-TW" altLang="zh-TW" sz="1200" dirty="0" smtClean="0"/>
              <a:t>線上銷售所占的比率</a:t>
            </a:r>
            <a:r>
              <a:rPr lang="en-US" altLang="zh-TW" sz="1200" dirty="0" smtClean="0"/>
              <a:t>,</a:t>
            </a:r>
            <a:r>
              <a:rPr lang="zh-TW" altLang="zh-TW" sz="1200" dirty="0" smtClean="0"/>
              <a:t>從</a:t>
            </a:r>
            <a:r>
              <a:rPr lang="en-US" altLang="zh-TW" sz="1200" dirty="0" smtClean="0"/>
              <a:t>1996(1%)-&gt;1997(13%)-&gt;1998(57%)-&gt;2000(90%)</a:t>
            </a:r>
            <a:r>
              <a:rPr lang="zh-TW" altLang="zh-TW" sz="1200" dirty="0" smtClean="0"/>
              <a:t>以上</a:t>
            </a:r>
            <a:r>
              <a:rPr lang="en-US" altLang="zh-TW" sz="1200" dirty="0" smtClean="0"/>
              <a:t>,</a:t>
            </a:r>
            <a:r>
              <a:rPr lang="zh-TW" altLang="zh-TW" sz="1200" dirty="0" smtClean="0"/>
              <a:t>而使得</a:t>
            </a:r>
            <a:r>
              <a:rPr lang="en-US" altLang="zh-TW" sz="1200" dirty="0" smtClean="0"/>
              <a:t>Cisco</a:t>
            </a:r>
            <a:r>
              <a:rPr lang="zh-TW" altLang="zh-TW" sz="1200" dirty="0" smtClean="0"/>
              <a:t>真正成為一個</a:t>
            </a:r>
            <a:r>
              <a:rPr lang="en-US" altLang="zh-TW" sz="1200" dirty="0" smtClean="0"/>
              <a:t>EB</a:t>
            </a:r>
            <a:r>
              <a:rPr lang="zh-TW" altLang="zh-TW" sz="1200" dirty="0" smtClean="0"/>
              <a:t>的典範</a:t>
            </a:r>
            <a:r>
              <a:rPr lang="en-US" altLang="zh-TW" sz="1200" dirty="0" smtClean="0"/>
              <a:t>.</a:t>
            </a:r>
            <a:br>
              <a:rPr lang="en-US" altLang="zh-TW" sz="1200" dirty="0" smtClean="0"/>
            </a:br>
            <a:r>
              <a:rPr lang="en-US" altLang="zh-TW" sz="1200" dirty="0" smtClean="0"/>
              <a:t/>
            </a:r>
            <a:br>
              <a:rPr lang="en-US" altLang="zh-TW" sz="1200" dirty="0" smtClean="0"/>
            </a:br>
            <a:r>
              <a:rPr lang="en-US" altLang="zh-TW" sz="1200" dirty="0" smtClean="0"/>
              <a:t>6- e -HRM: e </a:t>
            </a:r>
            <a:r>
              <a:rPr lang="zh-TW" altLang="zh-TW" sz="1200" dirty="0" smtClean="0"/>
              <a:t>化的人力資源管理</a:t>
            </a:r>
            <a:r>
              <a:rPr lang="en-US" altLang="zh-TW" sz="1200" dirty="0" smtClean="0"/>
              <a:t/>
            </a:r>
            <a:br>
              <a:rPr lang="en-US" altLang="zh-TW" sz="1200" dirty="0" smtClean="0"/>
            </a:br>
            <a:r>
              <a:rPr lang="zh-TW" altLang="zh-TW" sz="1200" dirty="0" smtClean="0"/>
              <a:t>除了外部的</a:t>
            </a:r>
            <a:r>
              <a:rPr lang="en-US" altLang="zh-TW" sz="1200" dirty="0" smtClean="0"/>
              <a:t>e</a:t>
            </a:r>
            <a:r>
              <a:rPr lang="zh-TW" altLang="zh-TW" sz="1200" dirty="0" smtClean="0"/>
              <a:t>化支援外</a:t>
            </a:r>
            <a:r>
              <a:rPr lang="en-US" altLang="zh-TW" sz="1200" dirty="0" smtClean="0"/>
              <a:t>,Cisco</a:t>
            </a:r>
            <a:r>
              <a:rPr lang="zh-TW" altLang="zh-TW" sz="1200" dirty="0" smtClean="0"/>
              <a:t>對員工的招募</a:t>
            </a:r>
            <a:r>
              <a:rPr lang="en-US" altLang="zh-TW" sz="1200" dirty="0" smtClean="0"/>
              <a:t>,</a:t>
            </a:r>
            <a:r>
              <a:rPr lang="zh-TW" altLang="zh-TW" sz="1200" dirty="0" smtClean="0"/>
              <a:t>訓練等流程</a:t>
            </a:r>
            <a:r>
              <a:rPr lang="en-US" altLang="zh-TW" sz="1200" dirty="0" smtClean="0"/>
              <a:t>,</a:t>
            </a:r>
            <a:r>
              <a:rPr lang="zh-TW" altLang="zh-TW" sz="1200" dirty="0" smtClean="0"/>
              <a:t>亦以線上的方式來進行</a:t>
            </a:r>
            <a:r>
              <a:rPr lang="en-US" altLang="zh-TW" sz="1200" dirty="0" smtClean="0"/>
              <a:t>,</a:t>
            </a:r>
            <a:r>
              <a:rPr lang="zh-TW" altLang="zh-TW" sz="1200" dirty="0" smtClean="0"/>
              <a:t>例如在</a:t>
            </a:r>
            <a:r>
              <a:rPr lang="en-US" altLang="zh-TW" sz="1200" dirty="0" smtClean="0"/>
              <a:t>2000</a:t>
            </a:r>
            <a:r>
              <a:rPr lang="zh-TW" altLang="zh-TW" sz="1200" dirty="0" smtClean="0"/>
              <a:t>年</a:t>
            </a:r>
            <a:r>
              <a:rPr lang="en-US" altLang="zh-TW" sz="1200" dirty="0" smtClean="0"/>
              <a:t>,</a:t>
            </a:r>
            <a:r>
              <a:rPr lang="zh-TW" altLang="zh-TW" sz="1200" dirty="0" smtClean="0"/>
              <a:t>其員工的訓練已達</a:t>
            </a:r>
            <a:r>
              <a:rPr lang="en-US" altLang="zh-TW" sz="1200" dirty="0" smtClean="0"/>
              <a:t>50%</a:t>
            </a:r>
            <a:r>
              <a:rPr lang="zh-TW" altLang="zh-TW" sz="1200" dirty="0" smtClean="0"/>
              <a:t>以上用</a:t>
            </a:r>
            <a:r>
              <a:rPr lang="en-US" altLang="zh-TW" sz="1200" dirty="0" smtClean="0"/>
              <a:t>e-earning</a:t>
            </a:r>
            <a:r>
              <a:rPr lang="zh-TW" altLang="zh-TW" sz="1200" dirty="0" smtClean="0"/>
              <a:t>與</a:t>
            </a:r>
            <a:r>
              <a:rPr lang="en-US" altLang="zh-TW" sz="1200" dirty="0" smtClean="0"/>
              <a:t>KM</a:t>
            </a:r>
            <a:r>
              <a:rPr lang="zh-TW" altLang="zh-TW" sz="1200" dirty="0" smtClean="0"/>
              <a:t>的方式進行量身訂製的人員訓練</a:t>
            </a:r>
            <a:r>
              <a:rPr lang="en-US" altLang="zh-TW" sz="1200" dirty="0" smtClean="0"/>
              <a:t>.</a:t>
            </a:r>
            <a:r>
              <a:rPr lang="zh-TW" altLang="zh-TW" sz="1200" dirty="0" smtClean="0"/>
              <a:t>此外</a:t>
            </a:r>
            <a:r>
              <a:rPr lang="en-US" altLang="zh-TW" sz="1200" dirty="0" smtClean="0"/>
              <a:t>,</a:t>
            </a:r>
            <a:r>
              <a:rPr lang="zh-TW" altLang="zh-TW" sz="1200" dirty="0" smtClean="0"/>
              <a:t>對外招募新人也以線上的方式來進行</a:t>
            </a:r>
            <a:r>
              <a:rPr lang="en-US" altLang="zh-TW" sz="1200" dirty="0" smtClean="0"/>
              <a:t>,</a:t>
            </a:r>
            <a:r>
              <a:rPr lang="zh-TW" altLang="zh-TW" sz="1200" dirty="0" smtClean="0"/>
              <a:t>不管是履歷表的管理</a:t>
            </a:r>
            <a:r>
              <a:rPr lang="en-US" altLang="zh-TW" sz="1200" dirty="0" smtClean="0"/>
              <a:t>:</a:t>
            </a:r>
            <a:r>
              <a:rPr lang="zh-TW" altLang="zh-TW" sz="1200" dirty="0" smtClean="0"/>
              <a:t>或在招募之前</a:t>
            </a:r>
            <a:r>
              <a:rPr lang="en-US" altLang="zh-TW" sz="1200" dirty="0" smtClean="0"/>
              <a:t>,</a:t>
            </a:r>
            <a:r>
              <a:rPr lang="zh-TW" altLang="zh-TW" sz="1200" dirty="0" smtClean="0"/>
              <a:t>由內部員工透過網路社群與有意申請的外部人士進行的聊天會談</a:t>
            </a:r>
            <a:r>
              <a:rPr lang="en-US" altLang="zh-TW" sz="1200" dirty="0" smtClean="0"/>
              <a:t>,</a:t>
            </a:r>
            <a:r>
              <a:rPr lang="zh-TW" altLang="zh-TW" sz="1200" dirty="0" smtClean="0"/>
              <a:t>以利彼此先了解對方</a:t>
            </a:r>
            <a:r>
              <a:rPr lang="en-US" altLang="zh-TW" sz="1200" dirty="0" smtClean="0"/>
              <a:t>.</a:t>
            </a:r>
            <a:br>
              <a:rPr lang="en-US" altLang="zh-TW" sz="1200" dirty="0" smtClean="0"/>
            </a:br>
            <a:r>
              <a:rPr lang="en-US" altLang="zh-TW" sz="1200" dirty="0" smtClean="0"/>
              <a:t/>
            </a:r>
            <a:br>
              <a:rPr lang="en-US" altLang="zh-TW" sz="1200" dirty="0" smtClean="0"/>
            </a:br>
            <a:r>
              <a:rPr lang="en-US" altLang="zh-TW" sz="1200" dirty="0" smtClean="0"/>
              <a:t>7- </a:t>
            </a:r>
            <a:r>
              <a:rPr lang="zh-TW" altLang="zh-TW" sz="1200" dirty="0" smtClean="0"/>
              <a:t>前後台資訊系統的整合</a:t>
            </a:r>
            <a:r>
              <a:rPr lang="en-US" altLang="zh-TW" sz="1200" dirty="0" smtClean="0"/>
              <a:t/>
            </a:r>
            <a:br>
              <a:rPr lang="en-US" altLang="zh-TW" sz="1200" dirty="0" smtClean="0"/>
            </a:br>
            <a:r>
              <a:rPr lang="en-US" altLang="zh-TW" sz="1200" dirty="0" smtClean="0"/>
              <a:t>Cisco</a:t>
            </a:r>
            <a:r>
              <a:rPr lang="zh-TW" altLang="zh-TW" sz="1200" dirty="0" smtClean="0"/>
              <a:t>在</a:t>
            </a:r>
            <a:r>
              <a:rPr lang="en-US" altLang="zh-TW" sz="1200" dirty="0" smtClean="0"/>
              <a:t>1994~1995</a:t>
            </a:r>
            <a:r>
              <a:rPr lang="zh-TW" altLang="zh-TW" sz="1200" dirty="0" smtClean="0"/>
              <a:t>年導入</a:t>
            </a:r>
            <a:r>
              <a:rPr lang="en-US" altLang="zh-TW" sz="1200" dirty="0" smtClean="0"/>
              <a:t>Oracle</a:t>
            </a:r>
            <a:r>
              <a:rPr lang="zh-TW" altLang="zh-TW" sz="1200" dirty="0" smtClean="0"/>
              <a:t>的</a:t>
            </a:r>
            <a:r>
              <a:rPr lang="en-US" altLang="zh-TW" sz="1200" dirty="0" smtClean="0"/>
              <a:t>ERP,</a:t>
            </a:r>
            <a:r>
              <a:rPr lang="zh-TW" altLang="zh-TW" sz="1200" dirty="0" smtClean="0"/>
              <a:t>以此為後台的骨幹架構</a:t>
            </a:r>
            <a:r>
              <a:rPr lang="en-US" altLang="zh-TW" sz="1200" dirty="0" smtClean="0"/>
              <a:t>,</a:t>
            </a:r>
            <a:r>
              <a:rPr lang="zh-TW" altLang="zh-TW" sz="1200" dirty="0" smtClean="0"/>
              <a:t>並與前台服務顧客的網站</a:t>
            </a:r>
            <a:r>
              <a:rPr lang="en-US" altLang="zh-TW" sz="1200" dirty="0" smtClean="0"/>
              <a:t>(Cisco.com)</a:t>
            </a:r>
            <a:r>
              <a:rPr lang="zh-TW" altLang="zh-TW" sz="1200" dirty="0" smtClean="0"/>
              <a:t>整合</a:t>
            </a:r>
            <a:r>
              <a:rPr lang="en-US" altLang="zh-TW" sz="1200" dirty="0" smtClean="0"/>
              <a:t>.</a:t>
            </a:r>
            <a:endParaRPr lang="zh-TW" altLang="en-US" dirty="0" smtClean="0"/>
          </a:p>
        </p:txBody>
      </p:sp>
      <p:sp>
        <p:nvSpPr>
          <p:cNvPr id="6451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14DBBE-59CF-43FA-AC80-2EBE3895A91F}" type="slidenum">
              <a:rPr lang="zh-TW" altLang="en-US">
                <a:latin typeface="Arial" pitchFamily="34" charset="0"/>
                <a:ea typeface="ＭＳ Ｐゴシック" pitchFamily="34" charset="-128"/>
              </a:rPr>
              <a:pPr/>
              <a:t>11</a:t>
            </a:fld>
            <a:endParaRPr lang="zh-TW" altLang="en-US">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6323"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5632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639F74-4D4F-4603-A4A5-F669CD25F069}" type="slidenum">
              <a:rPr lang="zh-TW" altLang="en-US">
                <a:latin typeface="Arial" pitchFamily="34" charset="0"/>
                <a:ea typeface="ＭＳ Ｐゴシック" pitchFamily="34" charset="-128"/>
              </a:rPr>
              <a:pPr/>
              <a:t>12</a:t>
            </a:fld>
            <a:endParaRPr lang="zh-TW" altLang="en-US">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5299"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5530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7D94865-F402-44CC-A645-71F1BEE8A7FB}" type="slidenum">
              <a:rPr lang="zh-TW" altLang="en-US">
                <a:latin typeface="Arial" pitchFamily="34" charset="0"/>
                <a:ea typeface="ＭＳ Ｐゴシック" pitchFamily="34" charset="-128"/>
              </a:rPr>
              <a:pPr/>
              <a:t>13</a:t>
            </a:fld>
            <a:endParaRPr lang="zh-TW" altLang="en-US">
              <a:latin typeface="Arial"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7347"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5734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3D57DE-E2D5-4BA2-9273-9D39C6581B77}" type="slidenum">
              <a:rPr lang="zh-TW" altLang="en-US">
                <a:latin typeface="Arial" pitchFamily="34" charset="0"/>
                <a:ea typeface="ＭＳ Ｐゴシック" pitchFamily="34" charset="-128"/>
              </a:rPr>
              <a:pPr/>
              <a:t>14</a:t>
            </a:fld>
            <a:endParaRPr lang="zh-TW" altLang="en-US">
              <a:latin typeface="Arial"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36FC8CE2-B358-4FBE-9AD3-919F88FDB70F}" type="slidenum">
              <a:rPr lang="zh-TW" altLang="en-US" smtClean="0"/>
              <a:pPr>
                <a:defRPr/>
              </a:pPr>
              <a:t>15</a:t>
            </a:fld>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6563"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6656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A0DCE9-9CDB-4712-8969-2A266AA841EA}" type="slidenum">
              <a:rPr lang="zh-TW" altLang="en-US">
                <a:latin typeface="Arial" pitchFamily="34" charset="0"/>
                <a:ea typeface="ＭＳ Ｐゴシック" pitchFamily="34" charset="-128"/>
              </a:rPr>
              <a:pPr/>
              <a:t>16</a:t>
            </a:fld>
            <a:endParaRPr lang="zh-TW" altLang="en-US">
              <a:latin typeface="Arial" pitchFamily="3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36FC8CE2-B358-4FBE-9AD3-919F88FDB70F}" type="slidenum">
              <a:rPr lang="zh-TW" altLang="en-US" smtClean="0"/>
              <a:pPr>
                <a:defRPr/>
              </a:pPr>
              <a:t>17</a:t>
            </a:fld>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1ABFA134-A17C-4F0F-B607-E9EE1F7EC4E4}" type="slidenum">
              <a:rPr lang="en-US" altLang="zh-TW" smtClean="0">
                <a:ea typeface="新細明體" charset="-120"/>
              </a:rPr>
              <a:pPr/>
              <a:t>18</a:t>
            </a:fld>
            <a:endParaRPr lang="en-US" altLang="zh-TW" smtClean="0">
              <a:ea typeface="新細明體" charset="-12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xfrm>
            <a:off x="685800" y="4343400"/>
            <a:ext cx="5486400" cy="4114800"/>
          </a:xfrm>
          <a:noFill/>
          <a:ln/>
        </p:spPr>
        <p:txBody>
          <a:bodyPr/>
          <a:lstStyle/>
          <a:p>
            <a:pPr eaLnBrk="1" hangingPunct="1"/>
            <a:endParaRPr lang="en-US" altLang="zh-TW" dirty="0" smtClean="0">
              <a:ea typeface="新細明體" charset="-12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7366E4C-13E2-445F-BB64-9EB313C574D2}" type="slidenum">
              <a:rPr lang="zh-TW" altLang="en-US" smtClean="0"/>
              <a:pPr/>
              <a:t>19</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36FC8CE2-B358-4FBE-9AD3-919F88FDB70F}" type="slidenum">
              <a:rPr lang="zh-TW" altLang="en-US" smtClean="0"/>
              <a:pPr>
                <a:defRPr/>
              </a:pPr>
              <a:t>2</a:t>
            </a:fld>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7366E4C-13E2-445F-BB64-9EB313C574D2}" type="slidenum">
              <a:rPr lang="zh-TW" altLang="en-US" smtClean="0"/>
              <a:pPr/>
              <a:t>20</a:t>
            </a:fld>
            <a:endParaRPr lang="zh-TW"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60B3CAC-20B3-4B90-86B0-89D6401501C1}" type="slidenum">
              <a:rPr lang="en-US" altLang="zh-TW">
                <a:latin typeface="Arial" pitchFamily="34" charset="0"/>
                <a:ea typeface="ＭＳ Ｐゴシック" pitchFamily="34" charset="-128"/>
              </a:rPr>
              <a:pPr/>
              <a:t>21</a:t>
            </a:fld>
            <a:endParaRPr lang="en-US" altLang="zh-TW">
              <a:latin typeface="Arial" pitchFamily="34" charset="0"/>
              <a:ea typeface="ＭＳ Ｐゴシック" pitchFamily="34" charset="-128"/>
            </a:endParaRPr>
          </a:p>
        </p:txBody>
      </p:sp>
      <p:sp>
        <p:nvSpPr>
          <p:cNvPr id="6349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3492"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63493" name="投影片編號版面配置區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0E5DF22-2F47-49F1-B674-B8C614E174B5}" type="slidenum">
              <a:rPr kumimoji="0" lang="en-US" altLang="zh-TW" sz="1200"/>
              <a:pPr algn="r"/>
              <a:t>21</a:t>
            </a:fld>
            <a:endParaRPr kumimoji="0" lang="en-US" altLang="zh-TW"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36FC8CE2-B358-4FBE-9AD3-919F88FDB70F}" type="slidenum">
              <a:rPr lang="zh-TW" altLang="en-US" smtClean="0"/>
              <a:pPr>
                <a:defRPr/>
              </a:pPr>
              <a:t>22</a:t>
            </a:fld>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67506CDD-BD67-4674-92D3-00215E8330B0}" type="slidenum">
              <a:rPr lang="zh-TW" altLang="en-US" smtClean="0"/>
              <a:pPr>
                <a:defRPr/>
              </a:pPr>
              <a:t>23</a:t>
            </a:fld>
            <a:endParaRPr lang="zh-TW"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36FC8CE2-B358-4FBE-9AD3-919F88FDB70F}" type="slidenum">
              <a:rPr lang="zh-TW" altLang="en-US" smtClean="0"/>
              <a:pPr>
                <a:defRPr/>
              </a:pPr>
              <a:t>24</a:t>
            </a:fld>
            <a:endParaRPr lang="zh-TW"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6627"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2772"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1B6901-8496-4A3B-B5E7-BFEF87B1AE1B}" type="slidenum">
              <a:rPr lang="zh-TW" altLang="en-US" smtClean="0"/>
              <a:pPr fontAlgn="base">
                <a:spcBef>
                  <a:spcPct val="0"/>
                </a:spcBef>
                <a:spcAft>
                  <a:spcPct val="0"/>
                </a:spcAft>
                <a:defRPr/>
              </a:pPr>
              <a:t>25</a:t>
            </a:fld>
            <a:endParaRPr lang="zh-TW"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7651"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64D14FC6-1EB0-46F1-97CD-60CE910F419F}" type="slidenum">
              <a:rPr lang="zh-TW" altLang="en-US" smtClean="0"/>
              <a:pPr>
                <a:defRPr/>
              </a:pPr>
              <a:t>26</a:t>
            </a:fld>
            <a:endParaRPr lang="zh-TW"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2227"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dirty="0" smtClean="0"/>
          </a:p>
        </p:txBody>
      </p:sp>
      <p:sp>
        <p:nvSpPr>
          <p:cNvPr id="5222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D2ACDF-6384-49C6-B3AF-0ED426E2AFF0}" type="slidenum">
              <a:rPr lang="zh-TW" altLang="en-US">
                <a:latin typeface="Arial" pitchFamily="34" charset="0"/>
                <a:ea typeface="ＭＳ Ｐゴシック" pitchFamily="34" charset="-128"/>
              </a:rPr>
              <a:pPr/>
              <a:t>27</a:t>
            </a:fld>
            <a:endParaRPr lang="zh-TW" altLang="en-US">
              <a:latin typeface="Arial" pitchFamily="34" charset="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36FC8CE2-B358-4FBE-9AD3-919F88FDB70F}" type="slidenum">
              <a:rPr lang="zh-TW" altLang="en-US" smtClean="0"/>
              <a:pPr>
                <a:defRPr/>
              </a:pPr>
              <a:t>28</a:t>
            </a:fld>
            <a:endParaRPr lang="zh-TW"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TW" smtClean="0"/>
          </a:p>
        </p:txBody>
      </p:sp>
      <p:sp>
        <p:nvSpPr>
          <p:cNvPr id="68611" name="Slide Image Placeholder 5"/>
          <p:cNvSpPr>
            <a:spLocks noGrp="1" noRot="1" noChangeAspect="1" noTextEdit="1"/>
          </p:cNvSpPr>
          <p:nvPr>
            <p:ph type="sldImg"/>
          </p:nvPr>
        </p:nvSpPr>
        <p:spPr bwMode="auto">
          <a:xfrm>
            <a:off x="533400" y="460375"/>
            <a:ext cx="3144838" cy="2359025"/>
          </a:xfrm>
          <a:noFill/>
          <a:ln>
            <a:solidFill>
              <a:srgbClr val="000000"/>
            </a:solidFill>
            <a:miter lim="800000"/>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7107"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4710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B39FBE-0245-4504-A0EC-CFF8E7DAB569}" type="slidenum">
              <a:rPr lang="zh-TW" altLang="en-US">
                <a:latin typeface="Arial" pitchFamily="34" charset="0"/>
                <a:ea typeface="ＭＳ Ｐゴシック" pitchFamily="34" charset="-128"/>
              </a:rPr>
              <a:pPr/>
              <a:t>3</a:t>
            </a:fld>
            <a:endParaRPr lang="zh-TW" altLang="en-US">
              <a:latin typeface="Arial" pitchFamily="34"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E4C2A075-64C2-4F02-96A2-1F1B6E7683D2}" type="slidenum">
              <a:rPr lang="zh-TW" altLang="en-US" smtClean="0"/>
              <a:pPr/>
              <a:t>30</a:t>
            </a:fld>
            <a:endParaRPr lang="zh-TW"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36FC8CE2-B358-4FBE-9AD3-919F88FDB70F}" type="slidenum">
              <a:rPr lang="zh-TW" altLang="en-US" smtClean="0"/>
              <a:pPr>
                <a:defRPr/>
              </a:pPr>
              <a:t>31</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5059"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4506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9AC350-4EC9-468F-9992-B78A7666B352}" type="slidenum">
              <a:rPr lang="en-US" altLang="zh-TW">
                <a:latin typeface="Arial" pitchFamily="34" charset="0"/>
                <a:ea typeface="ＭＳ Ｐゴシック" pitchFamily="34" charset="-128"/>
              </a:rPr>
              <a:pPr/>
              <a:t>4</a:t>
            </a:fld>
            <a:endParaRPr lang="en-US" altLang="zh-TW">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6083"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4608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9FA9C1-91B2-46DF-AB6E-3E6316BDF03C}" type="slidenum">
              <a:rPr lang="zh-TW" altLang="en-US">
                <a:latin typeface="Arial" pitchFamily="34" charset="0"/>
                <a:ea typeface="ＭＳ Ｐゴシック" pitchFamily="34" charset="-128"/>
              </a:rPr>
              <a:pPr/>
              <a:t>5</a:t>
            </a:fld>
            <a:endParaRPr lang="zh-TW" altLang="en-US">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E4C2A075-64C2-4F02-96A2-1F1B6E7683D2}" type="slidenum">
              <a:rPr lang="zh-TW" altLang="en-US" smtClean="0"/>
              <a:pPr/>
              <a:t>6</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6627"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2772"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1B6901-8496-4A3B-B5E7-BFEF87B1AE1B}" type="slidenum">
              <a:rPr lang="zh-TW" altLang="en-US" smtClean="0"/>
              <a:pPr fontAlgn="base">
                <a:spcBef>
                  <a:spcPct val="0"/>
                </a:spcBef>
                <a:spcAft>
                  <a:spcPct val="0"/>
                </a:spcAft>
                <a:defRPr/>
              </a:pPr>
              <a:t>7</a:t>
            </a:fld>
            <a:endParaRPr lang="zh-TW"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36FC8CE2-B358-4FBE-9AD3-919F88FDB70F}" type="slidenum">
              <a:rPr lang="zh-TW" altLang="en-US" smtClean="0"/>
              <a:pPr>
                <a:defRPr/>
              </a:pPr>
              <a:t>8</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7506CDD-BD67-4674-92D3-00215E8330B0}" type="slidenum">
              <a:rPr lang="zh-TW" altLang="en-US" smtClean="0"/>
              <a:pPr>
                <a:defRPr/>
              </a:pPr>
              <a:t>9</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Master" Target="../slideMasters/slideMaster1.xml"/><Relationship Id="rId4" Type="http://schemas.openxmlformats.org/officeDocument/2006/relationships/image" Target="../media/image7.gi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pic>
        <p:nvPicPr>
          <p:cNvPr id="5" name="Picture 2" descr="C:\EMBA\管研活動\台灣科大字.png"/>
          <p:cNvPicPr>
            <a:picLocks noChangeAspect="1" noChangeArrowheads="1"/>
          </p:cNvPicPr>
          <p:nvPr userDrawn="1"/>
        </p:nvPicPr>
        <p:blipFill>
          <a:blip r:embed="rId3" cstate="print"/>
          <a:srcRect/>
          <a:stretch>
            <a:fillRect/>
          </a:stretch>
        </p:blipFill>
        <p:spPr bwMode="auto">
          <a:xfrm>
            <a:off x="250825" y="260350"/>
            <a:ext cx="4945063" cy="936402"/>
          </a:xfrm>
          <a:prstGeom prst="rect">
            <a:avLst/>
          </a:prstGeom>
          <a:noFill/>
          <a:ln w="9525">
            <a:noFill/>
            <a:miter lim="800000"/>
            <a:headEnd/>
            <a:tailEnd/>
          </a:ln>
        </p:spPr>
      </p:pic>
      <p:sp>
        <p:nvSpPr>
          <p:cNvPr id="2" name="標題 1"/>
          <p:cNvSpPr>
            <a:spLocks noGrp="1"/>
          </p:cNvSpPr>
          <p:nvPr>
            <p:ph type="ctrTitle"/>
          </p:nvPr>
        </p:nvSpPr>
        <p:spPr>
          <a:xfrm>
            <a:off x="3161500" y="1688341"/>
            <a:ext cx="5182344" cy="1470025"/>
          </a:xfrm>
        </p:spPr>
        <p:txBody>
          <a:bodyPr>
            <a:normAutofit/>
          </a:bodyPr>
          <a:lstStyle>
            <a:lvl1pPr>
              <a:defRPr sz="4000" b="1" cap="none" spc="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3563888" y="3283866"/>
            <a:ext cx="4352528" cy="1585293"/>
          </a:xfrm>
        </p:spPr>
        <p:txBody>
          <a:bodyPr>
            <a:normAutofit/>
          </a:bodyPr>
          <a:lstStyle>
            <a:lvl1pPr marL="0" indent="0" algn="ctr">
              <a:buNone/>
              <a:defRPr sz="2800">
                <a:solidFill>
                  <a:schemeClr val="tx1">
                    <a:tint val="75000"/>
                  </a:schemeClr>
                </a:solidFill>
                <a:latin typeface="標楷體" pitchFamily="65" charset="-12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zh-TW" altLang="en-US" dirty="0"/>
          </a:p>
        </p:txBody>
      </p:sp>
      <p:sp>
        <p:nvSpPr>
          <p:cNvPr id="6" name="日期版面配置區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kumimoji="0">
                <a:solidFill>
                  <a:prstClr val="black"/>
                </a:solidFill>
                <a:latin typeface="+mn-lt"/>
                <a:ea typeface="+mn-ea"/>
              </a:defRPr>
            </a:lvl1pPr>
          </a:lstStyle>
          <a:p>
            <a:pPr>
              <a:defRPr/>
            </a:pPr>
            <a:fld id="{9C4B5429-3B0B-499F-B396-961FF1F1D5F8}" type="datetimeFigureOut">
              <a:rPr lang="zh-TW" altLang="en-US"/>
              <a:pPr>
                <a:defRPr/>
              </a:pPr>
              <a:t>2011/1/15</a:t>
            </a:fld>
            <a:endParaRPr lang="zh-TW" altLang="en-US"/>
          </a:p>
        </p:txBody>
      </p:sp>
      <p:sp>
        <p:nvSpPr>
          <p:cNvPr id="7" name="頁尾版面配置區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kumimoji="0">
                <a:solidFill>
                  <a:prstClr val="black"/>
                </a:solidFill>
                <a:latin typeface="+mn-lt"/>
                <a:ea typeface="+mn-ea"/>
              </a:defRPr>
            </a:lvl1pPr>
          </a:lstStyle>
          <a:p>
            <a:pPr>
              <a:defRPr/>
            </a:pPr>
            <a:endParaRPr lang="zh-TW" altLang="en-US"/>
          </a:p>
        </p:txBody>
      </p:sp>
      <p:sp>
        <p:nvSpPr>
          <p:cNvPr id="8" name="投影片編號版面配置區 5"/>
          <p:cNvSpPr>
            <a:spLocks noGrp="1"/>
          </p:cNvSpPr>
          <p:nvPr>
            <p:ph type="sldNum" sz="quarter" idx="12"/>
          </p:nvPr>
        </p:nvSpPr>
        <p:spPr>
          <a:xfrm>
            <a:off x="6300788" y="6356350"/>
            <a:ext cx="2386012" cy="365125"/>
          </a:xfrm>
          <a:prstGeom prst="rect">
            <a:avLst/>
          </a:prstGeom>
        </p:spPr>
        <p:txBody>
          <a:bodyPr/>
          <a:lstStyle>
            <a:lvl1pPr fontAlgn="auto">
              <a:spcBef>
                <a:spcPts val="0"/>
              </a:spcBef>
              <a:spcAft>
                <a:spcPts val="0"/>
              </a:spcAft>
              <a:defRPr kumimoji="0">
                <a:solidFill>
                  <a:prstClr val="black"/>
                </a:solidFill>
                <a:latin typeface="+mn-lt"/>
                <a:ea typeface="+mn-ea"/>
              </a:defRPr>
            </a:lvl1pPr>
          </a:lstStyle>
          <a:p>
            <a:pPr>
              <a:defRPr/>
            </a:pPr>
            <a:fld id="{00517526-34CA-489A-A2B7-41265B6FB407}" type="slidenum">
              <a:rPr lang="zh-TW" altLang="en-US"/>
              <a:pPr>
                <a:defRPr/>
              </a:pPr>
              <a:t>‹#›</a:t>
            </a:fld>
            <a:endParaRPr lang="zh-TW" altLang="en-US"/>
          </a:p>
        </p:txBody>
      </p:sp>
      <p:grpSp>
        <p:nvGrpSpPr>
          <p:cNvPr id="10" name="群組 9"/>
          <p:cNvGrpSpPr/>
          <p:nvPr userDrawn="1"/>
        </p:nvGrpSpPr>
        <p:grpSpPr>
          <a:xfrm>
            <a:off x="251520" y="1340768"/>
            <a:ext cx="1402060" cy="1440160"/>
            <a:chOff x="1588" y="2175652"/>
            <a:chExt cx="3743325" cy="3734611"/>
          </a:xfrm>
        </p:grpSpPr>
        <p:pic>
          <p:nvPicPr>
            <p:cNvPr id="4" name="Picture 3"/>
            <p:cNvPicPr>
              <a:picLocks noChangeAspect="1" noChangeArrowheads="1"/>
            </p:cNvPicPr>
            <p:nvPr userDrawn="1"/>
          </p:nvPicPr>
          <p:blipFill>
            <a:blip r:embed="rId4" cstate="print"/>
            <a:srcRect/>
            <a:stretch>
              <a:fillRect/>
            </a:stretch>
          </p:blipFill>
          <p:spPr bwMode="auto">
            <a:xfrm>
              <a:off x="1588" y="2198688"/>
              <a:ext cx="3743325" cy="3711575"/>
            </a:xfrm>
            <a:prstGeom prst="rect">
              <a:avLst/>
            </a:prstGeom>
            <a:noFill/>
            <a:ln w="9525">
              <a:noFill/>
              <a:miter lim="800000"/>
              <a:headEnd/>
              <a:tailEnd/>
            </a:ln>
          </p:spPr>
        </p:pic>
        <p:sp>
          <p:nvSpPr>
            <p:cNvPr id="9" name="橢圓 8"/>
            <p:cNvSpPr/>
            <p:nvPr userDrawn="1"/>
          </p:nvSpPr>
          <p:spPr>
            <a:xfrm>
              <a:off x="1588" y="2175652"/>
              <a:ext cx="3743325" cy="3734611"/>
            </a:xfrm>
            <a:prstGeom prst="ellipse">
              <a:avLst/>
            </a:prstGeom>
            <a:solidFill>
              <a:schemeClr val="bg2">
                <a:lumMod val="75000"/>
                <a:alpha val="44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kumimoji="0">
                <a:solidFill>
                  <a:prstClr val="black"/>
                </a:solidFill>
                <a:latin typeface="+mn-lt"/>
                <a:ea typeface="+mn-ea"/>
              </a:defRPr>
            </a:lvl1pPr>
          </a:lstStyle>
          <a:p>
            <a:pPr>
              <a:defRPr/>
            </a:pPr>
            <a:fld id="{445772ED-9C1B-4520-9902-3115C7852E18}" type="datetimeFigureOut">
              <a:rPr lang="zh-TW" altLang="en-US"/>
              <a:pPr>
                <a:defRPr/>
              </a:pPr>
              <a:t>2011/1/15</a:t>
            </a:fld>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kumimoji="0">
                <a:solidFill>
                  <a:prstClr val="black"/>
                </a:solidFill>
                <a:latin typeface="+mn-lt"/>
                <a:ea typeface="+mn-ea"/>
              </a:defRPr>
            </a:lvl1pPr>
          </a:lstStyle>
          <a:p>
            <a:pPr>
              <a:defRPr/>
            </a:pPr>
            <a:endParaRPr lang="zh-TW" altLang="en-US"/>
          </a:p>
        </p:txBody>
      </p:sp>
      <p:sp>
        <p:nvSpPr>
          <p:cNvPr id="7" name="投影片編號版面配置區 6"/>
          <p:cNvSpPr>
            <a:spLocks noGrp="1"/>
          </p:cNvSpPr>
          <p:nvPr>
            <p:ph type="sldNum" sz="quarter" idx="12"/>
          </p:nvPr>
        </p:nvSpPr>
        <p:spPr>
          <a:xfrm>
            <a:off x="6362452" y="6304235"/>
            <a:ext cx="2386012" cy="365125"/>
          </a:xfrm>
          <a:prstGeom prst="rect">
            <a:avLst/>
          </a:prstGeom>
        </p:spPr>
        <p:txBody>
          <a:bodyPr/>
          <a:lstStyle>
            <a:lvl1pPr fontAlgn="auto">
              <a:spcBef>
                <a:spcPts val="0"/>
              </a:spcBef>
              <a:spcAft>
                <a:spcPts val="0"/>
              </a:spcAft>
              <a:defRPr kumimoji="0">
                <a:solidFill>
                  <a:prstClr val="black"/>
                </a:solidFill>
                <a:latin typeface="+mn-lt"/>
                <a:ea typeface="+mn-ea"/>
              </a:defRPr>
            </a:lvl1pPr>
          </a:lstStyle>
          <a:p>
            <a:pPr>
              <a:defRPr/>
            </a:pPr>
            <a:fld id="{20189B5D-4B3E-47F6-8A00-037E83B1B3AE}" type="slidenum">
              <a:rPr lang="zh-TW" altLang="en-US"/>
              <a:pPr>
                <a:defRPr/>
              </a:pPr>
              <a:t>‹#›</a:t>
            </a:fld>
            <a:endParaRPr lang="zh-TW" altLang="en-US"/>
          </a:p>
        </p:txBody>
      </p:sp>
      <p:sp>
        <p:nvSpPr>
          <p:cNvPr id="8" name="矩形 7"/>
          <p:cNvSpPr/>
          <p:nvPr userDrawn="1"/>
        </p:nvSpPr>
        <p:spPr>
          <a:xfrm>
            <a:off x="6588224" y="6453336"/>
            <a:ext cx="216024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kumimoji="0">
                <a:solidFill>
                  <a:prstClr val="black"/>
                </a:solidFill>
                <a:latin typeface="+mn-lt"/>
                <a:ea typeface="+mn-ea"/>
              </a:defRPr>
            </a:lvl1pPr>
          </a:lstStyle>
          <a:p>
            <a:pPr>
              <a:defRPr/>
            </a:pPr>
            <a:fld id="{F324572F-5EBC-488D-81B2-044409CDA7FC}" type="datetimeFigureOut">
              <a:rPr lang="zh-TW" altLang="en-US"/>
              <a:pPr>
                <a:defRPr/>
              </a:pPr>
              <a:t>2011/1/15</a:t>
            </a:fld>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kumimoji="0">
                <a:solidFill>
                  <a:prstClr val="black"/>
                </a:solidFill>
                <a:latin typeface="+mn-lt"/>
                <a:ea typeface="+mn-ea"/>
              </a:defRPr>
            </a:lvl1pPr>
          </a:lstStyle>
          <a:p>
            <a:pPr>
              <a:defRPr/>
            </a:pPr>
            <a:endParaRPr lang="zh-TW" altLang="en-US"/>
          </a:p>
        </p:txBody>
      </p:sp>
      <p:sp>
        <p:nvSpPr>
          <p:cNvPr id="7" name="投影片編號版面配置區 6"/>
          <p:cNvSpPr>
            <a:spLocks noGrp="1"/>
          </p:cNvSpPr>
          <p:nvPr>
            <p:ph type="sldNum" sz="quarter" idx="12"/>
          </p:nvPr>
        </p:nvSpPr>
        <p:spPr>
          <a:xfrm>
            <a:off x="6300788" y="6356350"/>
            <a:ext cx="2386012" cy="365125"/>
          </a:xfrm>
          <a:prstGeom prst="rect">
            <a:avLst/>
          </a:prstGeom>
        </p:spPr>
        <p:txBody>
          <a:bodyPr/>
          <a:lstStyle>
            <a:lvl1pPr fontAlgn="auto">
              <a:spcBef>
                <a:spcPts val="0"/>
              </a:spcBef>
              <a:spcAft>
                <a:spcPts val="0"/>
              </a:spcAft>
              <a:defRPr kumimoji="0">
                <a:solidFill>
                  <a:prstClr val="black"/>
                </a:solidFill>
                <a:latin typeface="+mn-lt"/>
                <a:ea typeface="+mn-ea"/>
              </a:defRPr>
            </a:lvl1pPr>
          </a:lstStyle>
          <a:p>
            <a:pPr>
              <a:defRPr/>
            </a:pPr>
            <a:fld id="{C874D32B-DE81-4359-B70B-30C16D04FF52}" type="slidenum">
              <a:rPr lang="zh-TW" altLang="en-US"/>
              <a:pPr>
                <a:defRPr/>
              </a:pPr>
              <a:t>‹#›</a:t>
            </a:fld>
            <a:endParaRPr lang="zh-TW" alt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標題及直排文字">
    <p:spTree>
      <p:nvGrpSpPr>
        <p:cNvPr id="1" name=""/>
        <p:cNvGrpSpPr/>
        <p:nvPr/>
      </p:nvGrpSpPr>
      <p:grpSpPr>
        <a:xfrm>
          <a:off x="0" y="0"/>
          <a:ext cx="0" cy="0"/>
          <a:chOff x="0" y="0"/>
          <a:chExt cx="0" cy="0"/>
        </a:xfrm>
      </p:grpSpPr>
      <p:sp>
        <p:nvSpPr>
          <p:cNvPr id="3" name="直排文字版面配置區 2"/>
          <p:cNvSpPr>
            <a:spLocks noGrp="1"/>
          </p:cNvSpPr>
          <p:nvPr>
            <p:ph type="body" orient="vert" idx="1"/>
          </p:nvPr>
        </p:nvSpPr>
        <p:spPr/>
        <p:txBody>
          <a:bodyPr vert="eaVert"/>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7" name="標題 1"/>
          <p:cNvSpPr>
            <a:spLocks noGrp="1"/>
          </p:cNvSpPr>
          <p:nvPr>
            <p:ph type="title"/>
          </p:nvPr>
        </p:nvSpPr>
        <p:spPr>
          <a:xfrm>
            <a:off x="457200" y="476672"/>
            <a:ext cx="8229600" cy="720080"/>
          </a:xfrm>
        </p:spPr>
        <p:txBody>
          <a:bodyPr>
            <a:normAutofit/>
          </a:bodyPr>
          <a:lstStyle>
            <a:lvl1pPr>
              <a:defRPr sz="3600" b="1">
                <a:solidFill>
                  <a:schemeClr val="bg1"/>
                </a:solidFill>
                <a:effectLst>
                  <a:outerShdw blurRad="50800" dist="38100" dir="5400000" algn="t" rotWithShape="0">
                    <a:prstClr val="black">
                      <a:alpha val="40000"/>
                    </a:prstClr>
                  </a:outerShdw>
                </a:effectLst>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4" name="日期版面配置區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kumimoji="0">
                <a:solidFill>
                  <a:prstClr val="black"/>
                </a:solidFill>
                <a:latin typeface="+mn-lt"/>
                <a:ea typeface="+mn-ea"/>
              </a:defRPr>
            </a:lvl1pPr>
          </a:lstStyle>
          <a:p>
            <a:pPr>
              <a:defRPr/>
            </a:pPr>
            <a:fld id="{B831E7CE-1F64-463D-96A4-E34AC95C039B}" type="datetimeFigureOut">
              <a:rPr lang="zh-TW" altLang="en-US"/>
              <a:pPr>
                <a:defRPr/>
              </a:pPr>
              <a:t>2011/1/15</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kumimoji="0">
                <a:solidFill>
                  <a:prstClr val="black"/>
                </a:solidFill>
                <a:latin typeface="+mn-lt"/>
                <a:ea typeface="+mn-ea"/>
              </a:defRPr>
            </a:lvl1pPr>
          </a:lstStyle>
          <a:p>
            <a:pPr>
              <a:defRPr/>
            </a:pPr>
            <a:endParaRPr lang="zh-TW" altLang="en-US"/>
          </a:p>
        </p:txBody>
      </p:sp>
      <p:sp>
        <p:nvSpPr>
          <p:cNvPr id="6" name="投影片編號版面配置區 5"/>
          <p:cNvSpPr>
            <a:spLocks noGrp="1"/>
          </p:cNvSpPr>
          <p:nvPr>
            <p:ph type="sldNum" sz="quarter" idx="12"/>
          </p:nvPr>
        </p:nvSpPr>
        <p:spPr>
          <a:xfrm>
            <a:off x="6362452" y="6378785"/>
            <a:ext cx="2386012" cy="365125"/>
          </a:xfrm>
          <a:prstGeom prst="rect">
            <a:avLst/>
          </a:prstGeom>
        </p:spPr>
        <p:txBody>
          <a:bodyPr/>
          <a:lstStyle>
            <a:lvl1pPr fontAlgn="auto">
              <a:spcBef>
                <a:spcPts val="0"/>
              </a:spcBef>
              <a:spcAft>
                <a:spcPts val="0"/>
              </a:spcAft>
              <a:defRPr kumimoji="0">
                <a:solidFill>
                  <a:prstClr val="black"/>
                </a:solidFill>
                <a:latin typeface="+mn-lt"/>
                <a:ea typeface="+mn-ea"/>
              </a:defRPr>
            </a:lvl1pPr>
          </a:lstStyle>
          <a:p>
            <a:pPr>
              <a:defRPr/>
            </a:pPr>
            <a:fld id="{0043F87E-F04E-4E98-97FE-0F703F277F68}" type="slidenum">
              <a:rPr lang="zh-TW" altLang="en-US"/>
              <a:pPr>
                <a:defRPr/>
              </a:pPr>
              <a:t>‹#›</a:t>
            </a:fld>
            <a:endParaRPr lang="zh-TW" altLang="en-US" dirty="0"/>
          </a:p>
        </p:txBody>
      </p:sp>
      <p:sp>
        <p:nvSpPr>
          <p:cNvPr id="8" name="矩形 7"/>
          <p:cNvSpPr/>
          <p:nvPr userDrawn="1"/>
        </p:nvSpPr>
        <p:spPr>
          <a:xfrm>
            <a:off x="6588224" y="6453336"/>
            <a:ext cx="216024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kumimoji="0">
                <a:solidFill>
                  <a:prstClr val="black"/>
                </a:solidFill>
                <a:latin typeface="+mn-lt"/>
                <a:ea typeface="+mn-ea"/>
              </a:defRPr>
            </a:lvl1pPr>
          </a:lstStyle>
          <a:p>
            <a:pPr>
              <a:defRPr/>
            </a:pPr>
            <a:fld id="{2716BBB6-F2FF-4744-9977-4C2D427CBDDD}" type="datetimeFigureOut">
              <a:rPr lang="zh-TW" altLang="en-US"/>
              <a:pPr>
                <a:defRPr/>
              </a:pPr>
              <a:t>2011/1/15</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kumimoji="0">
                <a:solidFill>
                  <a:prstClr val="black"/>
                </a:solidFill>
                <a:latin typeface="+mn-lt"/>
                <a:ea typeface="+mn-ea"/>
              </a:defRPr>
            </a:lvl1pPr>
          </a:lstStyle>
          <a:p>
            <a:pPr>
              <a:defRPr/>
            </a:pPr>
            <a:endParaRPr lang="zh-TW" altLang="en-US"/>
          </a:p>
        </p:txBody>
      </p:sp>
      <p:sp>
        <p:nvSpPr>
          <p:cNvPr id="6" name="投影片編號版面配置區 5"/>
          <p:cNvSpPr>
            <a:spLocks noGrp="1"/>
          </p:cNvSpPr>
          <p:nvPr>
            <p:ph type="sldNum" sz="quarter" idx="12"/>
          </p:nvPr>
        </p:nvSpPr>
        <p:spPr>
          <a:xfrm>
            <a:off x="6362452" y="6331172"/>
            <a:ext cx="2386012" cy="365125"/>
          </a:xfrm>
          <a:prstGeom prst="rect">
            <a:avLst/>
          </a:prstGeom>
        </p:spPr>
        <p:txBody>
          <a:bodyPr/>
          <a:lstStyle>
            <a:lvl1pPr fontAlgn="auto">
              <a:spcBef>
                <a:spcPts val="0"/>
              </a:spcBef>
              <a:spcAft>
                <a:spcPts val="0"/>
              </a:spcAft>
              <a:defRPr kumimoji="0">
                <a:solidFill>
                  <a:prstClr val="black"/>
                </a:solidFill>
                <a:latin typeface="+mn-lt"/>
                <a:ea typeface="+mn-ea"/>
              </a:defRPr>
            </a:lvl1pPr>
          </a:lstStyle>
          <a:p>
            <a:pPr>
              <a:defRPr/>
            </a:pPr>
            <a:fld id="{F324DCB7-C122-45E0-BBDD-AE7D06E91638}" type="slidenum">
              <a:rPr lang="zh-TW" altLang="en-US"/>
              <a:pPr>
                <a:defRPr/>
              </a:pPr>
              <a:t>‹#›</a:t>
            </a:fld>
            <a:endParaRPr lang="zh-TW" altLang="en-US" dirty="0"/>
          </a:p>
        </p:txBody>
      </p:sp>
      <p:sp>
        <p:nvSpPr>
          <p:cNvPr id="7" name="矩形 6"/>
          <p:cNvSpPr/>
          <p:nvPr userDrawn="1"/>
        </p:nvSpPr>
        <p:spPr>
          <a:xfrm>
            <a:off x="6588224" y="6453336"/>
            <a:ext cx="216024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380999" y="230188"/>
            <a:ext cx="8384309" cy="664797"/>
          </a:xfrm>
          <a:prstGeom prst="rect">
            <a:avLst/>
          </a:prstGeom>
        </p:spPr>
        <p:txBody>
          <a:bodyPr/>
          <a:lstStyle/>
          <a:p>
            <a:r>
              <a:rPr lang="en-US" dirty="0" smtClean="0"/>
              <a:t>Click to edit Master title style</a:t>
            </a:r>
            <a:endParaRPr lang="en-US" dirty="0"/>
          </a:p>
        </p:txBody>
      </p:sp>
      <p:sp>
        <p:nvSpPr>
          <p:cNvPr id="12" name="Content Placeholder 11"/>
          <p:cNvSpPr>
            <a:spLocks noGrp="1"/>
          </p:cNvSpPr>
          <p:nvPr>
            <p:ph sz="quarter" idx="13"/>
          </p:nvPr>
        </p:nvSpPr>
        <p:spPr>
          <a:xfrm>
            <a:off x="395536" y="1484784"/>
            <a:ext cx="8229600" cy="457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4"/>
          </p:nvPr>
        </p:nvSpPr>
        <p:spPr>
          <a:xfrm>
            <a:off x="457200" y="6245225"/>
            <a:ext cx="2133600" cy="476250"/>
          </a:xfrm>
          <a:prstGeom prst="rect">
            <a:avLst/>
          </a:prstGeom>
        </p:spPr>
        <p:txBody>
          <a:bodyPr/>
          <a:lstStyle>
            <a:lvl1pPr>
              <a:defRPr kumimoji="0" sz="1200">
                <a:solidFill>
                  <a:srgbClr val="D4D4D6"/>
                </a:solidFill>
                <a:latin typeface="Segoe"/>
                <a:ea typeface="+mn-ea"/>
              </a:defRPr>
            </a:lvl1pPr>
          </a:lstStyle>
          <a:p>
            <a:pPr>
              <a:defRPr/>
            </a:pPr>
            <a:fld id="{D5E8C6ED-96DE-4481-9021-E1511B77FA08}" type="datetimeFigureOut">
              <a:rPr lang="en-US"/>
              <a:pPr>
                <a:defRPr/>
              </a:pPr>
              <a:t>1/15/2011</a:t>
            </a:fld>
            <a:endParaRPr lang="en-US" dirty="0"/>
          </a:p>
        </p:txBody>
      </p:sp>
      <p:sp>
        <p:nvSpPr>
          <p:cNvPr id="5" name="Footer Placeholder 3"/>
          <p:cNvSpPr>
            <a:spLocks noGrp="1"/>
          </p:cNvSpPr>
          <p:nvPr>
            <p:ph type="ftr" sz="quarter" idx="15"/>
          </p:nvPr>
        </p:nvSpPr>
        <p:spPr>
          <a:xfrm>
            <a:off x="3124200" y="6245225"/>
            <a:ext cx="2895600" cy="476250"/>
          </a:xfrm>
          <a:prstGeom prst="rect">
            <a:avLst/>
          </a:prstGeom>
        </p:spPr>
        <p:txBody>
          <a:bodyPr/>
          <a:lstStyle>
            <a:lvl1pPr algn="ctr">
              <a:defRPr kumimoji="0" sz="1200">
                <a:solidFill>
                  <a:srgbClr val="D4D4D6"/>
                </a:solidFill>
                <a:latin typeface="Segoe"/>
                <a:ea typeface="+mn-ea"/>
              </a:defRPr>
            </a:lvl1pPr>
          </a:lstStyle>
          <a:p>
            <a:pPr>
              <a:defRPr/>
            </a:pPr>
            <a:endParaRPr lang="en-US"/>
          </a:p>
        </p:txBody>
      </p:sp>
      <p:sp>
        <p:nvSpPr>
          <p:cNvPr id="6" name="Slide Number Placeholder 4"/>
          <p:cNvSpPr>
            <a:spLocks noGrp="1"/>
          </p:cNvSpPr>
          <p:nvPr>
            <p:ph type="sldNum" sz="quarter" idx="16"/>
          </p:nvPr>
        </p:nvSpPr>
        <p:spPr>
          <a:xfrm>
            <a:off x="6641578" y="6215211"/>
            <a:ext cx="2133600" cy="476250"/>
          </a:xfrm>
          <a:prstGeom prst="rect">
            <a:avLst/>
          </a:prstGeom>
        </p:spPr>
        <p:txBody>
          <a:bodyPr/>
          <a:lstStyle>
            <a:lvl1pPr algn="r">
              <a:defRPr kumimoji="0" sz="1200">
                <a:solidFill>
                  <a:srgbClr val="D4D4D6"/>
                </a:solidFill>
                <a:latin typeface="Segoe"/>
                <a:ea typeface="+mn-ea"/>
              </a:defRPr>
            </a:lvl1pPr>
          </a:lstStyle>
          <a:p>
            <a:pPr>
              <a:defRPr/>
            </a:pPr>
            <a:fld id="{7AA3B1E8-FC58-44BD-9206-84F817C6E0B8}" type="slidenum">
              <a:rPr lang="en-US"/>
              <a:pPr>
                <a:defRPr/>
              </a:pPr>
              <a:t>‹#›</a:t>
            </a:fld>
            <a:endParaRPr lang="en-US" dirty="0"/>
          </a:p>
        </p:txBody>
      </p:sp>
      <p:sp>
        <p:nvSpPr>
          <p:cNvPr id="7" name="矩形 6"/>
          <p:cNvSpPr/>
          <p:nvPr userDrawn="1"/>
        </p:nvSpPr>
        <p:spPr>
          <a:xfrm>
            <a:off x="6588224" y="6453336"/>
            <a:ext cx="216024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ltLang="zh-TW"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kumimoji="0">
                <a:solidFill>
                  <a:prstClr val="black">
                    <a:tint val="75000"/>
                  </a:prstClr>
                </a:solidFill>
                <a:latin typeface="+mn-lt"/>
                <a:ea typeface="+mn-ea"/>
              </a:defRPr>
            </a:lvl1pPr>
          </a:lstStyle>
          <a:p>
            <a:pPr>
              <a:defRPr/>
            </a:pPr>
            <a:fld id="{1BBCADFC-772B-494E-95DB-1ABBC64AC20E}" type="datetimeFigureOut">
              <a:rPr lang="zh-TW" altLang="en-US"/>
              <a:pPr>
                <a:defRPr/>
              </a:pPr>
              <a:t>2011/1/15</a:t>
            </a:fld>
            <a:endParaRPr lang="zh-TW" alt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kumimoji="0">
                <a:solidFill>
                  <a:prstClr val="black">
                    <a:tint val="75000"/>
                  </a:prstClr>
                </a:solidFill>
                <a:latin typeface="+mn-lt"/>
                <a:ea typeface="+mn-ea"/>
              </a:defRPr>
            </a:lvl1pPr>
          </a:lstStyle>
          <a:p>
            <a:pPr>
              <a:defRPr/>
            </a:pPr>
            <a:endParaRPr lang="zh-TW" alt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kumimoji="0">
                <a:solidFill>
                  <a:prstClr val="black">
                    <a:tint val="75000"/>
                  </a:prstClr>
                </a:solidFill>
                <a:latin typeface="+mn-lt"/>
                <a:ea typeface="+mn-ea"/>
              </a:defRPr>
            </a:lvl1pPr>
          </a:lstStyle>
          <a:p>
            <a:pPr>
              <a:defRPr/>
            </a:pPr>
            <a:fld id="{A26922F5-A1D7-412C-8652-3BE1040BA988}" type="slidenum">
              <a:rPr lang="zh-TW" altLang="en-US"/>
              <a:pPr>
                <a:defRPr/>
              </a:pPr>
              <a:t>‹#›</a:t>
            </a:fld>
            <a:endParaRPr lang="zh-TW" altLang="en-US"/>
          </a:p>
        </p:txBody>
      </p:sp>
      <p:sp>
        <p:nvSpPr>
          <p:cNvPr id="6" name="矩形 5"/>
          <p:cNvSpPr/>
          <p:nvPr userDrawn="1"/>
        </p:nvSpPr>
        <p:spPr>
          <a:xfrm>
            <a:off x="6588224" y="6453336"/>
            <a:ext cx="216024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a:latin typeface="Calibri" pitchFamily="-108" charset="0"/>
                <a:ea typeface="ＭＳ Ｐゴシック" pitchFamily="-108" charset="-128"/>
              </a:defRPr>
            </a:lvl1pPr>
          </a:lstStyle>
          <a:p>
            <a:pPr>
              <a:defRPr/>
            </a:pPr>
            <a:fld id="{FAC086E9-C932-4F32-A5C4-A777FE9CCB79}" type="datetime1">
              <a:rPr lang="en-US"/>
              <a:pPr>
                <a:defRPr/>
              </a:pPr>
              <a:t>1/15/2011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kumimoji="0">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a:latin typeface="Calibri" pitchFamily="-108" charset="0"/>
                <a:ea typeface="ＭＳ Ｐゴシック" pitchFamily="-108" charset="-128"/>
              </a:defRPr>
            </a:lvl1pPr>
          </a:lstStyle>
          <a:p>
            <a:pPr>
              <a:defRPr/>
            </a:pPr>
            <a:fld id="{DD97FAAF-E104-478A-95E6-FD1C3F7D0DD7}" type="slidenum">
              <a:rPr lang="en-US"/>
              <a:pPr>
                <a:defRPr/>
              </a:pPr>
              <a:t>‹#›</a:t>
            </a:fld>
            <a:endParaRPr lang="en-US"/>
          </a:p>
        </p:txBody>
      </p:sp>
      <p:sp>
        <p:nvSpPr>
          <p:cNvPr id="5" name="矩形 4"/>
          <p:cNvSpPr/>
          <p:nvPr userDrawn="1"/>
        </p:nvSpPr>
        <p:spPr>
          <a:xfrm>
            <a:off x="6588224" y="6453336"/>
            <a:ext cx="216024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 xmlns:p14="http://schemas.microsoft.com/office/powerpoint/2010/main" val="237029412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標題投影片">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6" name="日期版面配置區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kumimoji="0">
                <a:solidFill>
                  <a:prstClr val="black"/>
                </a:solidFill>
                <a:latin typeface="+mn-lt"/>
                <a:ea typeface="+mn-ea"/>
              </a:defRPr>
            </a:lvl1pPr>
          </a:lstStyle>
          <a:p>
            <a:pPr>
              <a:defRPr/>
            </a:pPr>
            <a:fld id="{9C4B5429-3B0B-499F-B396-961FF1F1D5F8}" type="datetimeFigureOut">
              <a:rPr lang="zh-TW" altLang="en-US"/>
              <a:pPr>
                <a:defRPr/>
              </a:pPr>
              <a:t>2011/1/15</a:t>
            </a:fld>
            <a:endParaRPr lang="zh-TW" altLang="en-US"/>
          </a:p>
        </p:txBody>
      </p:sp>
      <p:sp>
        <p:nvSpPr>
          <p:cNvPr id="7" name="頁尾版面配置區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kumimoji="0">
                <a:solidFill>
                  <a:prstClr val="black"/>
                </a:solidFill>
                <a:latin typeface="+mn-lt"/>
                <a:ea typeface="+mn-ea"/>
              </a:defRPr>
            </a:lvl1pPr>
          </a:lstStyle>
          <a:p>
            <a:pPr>
              <a:defRPr/>
            </a:pPr>
            <a:endParaRPr lang="zh-TW" altLang="en-US"/>
          </a:p>
        </p:txBody>
      </p:sp>
      <p:sp>
        <p:nvSpPr>
          <p:cNvPr id="8" name="投影片編號版面配置區 5"/>
          <p:cNvSpPr>
            <a:spLocks noGrp="1"/>
          </p:cNvSpPr>
          <p:nvPr>
            <p:ph type="sldNum" sz="quarter" idx="12"/>
          </p:nvPr>
        </p:nvSpPr>
        <p:spPr>
          <a:xfrm>
            <a:off x="6300788" y="6356350"/>
            <a:ext cx="2386012" cy="365125"/>
          </a:xfrm>
          <a:prstGeom prst="rect">
            <a:avLst/>
          </a:prstGeom>
        </p:spPr>
        <p:txBody>
          <a:bodyPr/>
          <a:lstStyle>
            <a:lvl1pPr fontAlgn="auto">
              <a:spcBef>
                <a:spcPts val="0"/>
              </a:spcBef>
              <a:spcAft>
                <a:spcPts val="0"/>
              </a:spcAft>
              <a:defRPr kumimoji="0">
                <a:solidFill>
                  <a:prstClr val="black"/>
                </a:solidFill>
                <a:latin typeface="+mn-lt"/>
                <a:ea typeface="+mn-ea"/>
              </a:defRPr>
            </a:lvl1pPr>
          </a:lstStyle>
          <a:p>
            <a:pPr>
              <a:defRPr/>
            </a:pPr>
            <a:fld id="{00517526-34CA-489A-A2B7-41265B6FB407}" type="slidenum">
              <a:rPr lang="zh-TW" altLang="en-US"/>
              <a:pPr>
                <a:defRPr/>
              </a:pPr>
              <a:t>‹#›</a:t>
            </a:fld>
            <a:endParaRPr lang="zh-TW" altLang="en-US"/>
          </a:p>
        </p:txBody>
      </p:sp>
      <p:sp>
        <p:nvSpPr>
          <p:cNvPr id="11" name="標題 1"/>
          <p:cNvSpPr txBox="1">
            <a:spLocks/>
          </p:cNvSpPr>
          <p:nvPr userDrawn="1"/>
        </p:nvSpPr>
        <p:spPr bwMode="auto">
          <a:xfrm>
            <a:off x="722313" y="2984971"/>
            <a:ext cx="7772400" cy="1362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b="1" kern="1200" cap="all">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endParaRPr lang="zh-TW" altLang="en-US" dirty="0"/>
          </a:p>
        </p:txBody>
      </p:sp>
      <p:sp>
        <p:nvSpPr>
          <p:cNvPr id="12" name="文字版面配置區 2"/>
          <p:cNvSpPr>
            <a:spLocks noGrp="1"/>
          </p:cNvSpPr>
          <p:nvPr>
            <p:ph type="body" idx="1"/>
          </p:nvPr>
        </p:nvSpPr>
        <p:spPr>
          <a:xfrm>
            <a:off x="722313" y="148478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smtClean="0"/>
              <a:t>按一下以編輯母片文字樣式</a:t>
            </a:r>
          </a:p>
        </p:txBody>
      </p:sp>
      <p:sp>
        <p:nvSpPr>
          <p:cNvPr id="13" name="標題 1"/>
          <p:cNvSpPr>
            <a:spLocks noGrp="1"/>
          </p:cNvSpPr>
          <p:nvPr>
            <p:ph type="title"/>
          </p:nvPr>
        </p:nvSpPr>
        <p:spPr>
          <a:xfrm>
            <a:off x="539552" y="188640"/>
            <a:ext cx="8229600" cy="720080"/>
          </a:xfrm>
          <a:effectLst>
            <a:glow rad="139700">
              <a:schemeClr val="accent3">
                <a:satMod val="175000"/>
                <a:alpha val="40000"/>
              </a:schemeClr>
            </a:glow>
          </a:effectLst>
        </p:spPr>
        <p:txBody>
          <a:bodyPr>
            <a:normAutofit/>
          </a:bodyPr>
          <a:lstStyle>
            <a:lvl1pPr>
              <a:defRPr sz="3600" b="1">
                <a:solidFill>
                  <a:schemeClr val="bg1"/>
                </a:solidFill>
                <a:effectLst>
                  <a:outerShdw blurRad="38100" dist="38100" dir="2700000" algn="tl">
                    <a:srgbClr val="000000">
                      <a:alpha val="43137"/>
                    </a:srgbClr>
                  </a:outerShdw>
                </a:effectLst>
                <a:latin typeface="標楷體" pitchFamily="65" charset="-120"/>
                <a:ea typeface="標楷體" pitchFamily="65" charset="-120"/>
              </a:defRPr>
            </a:lvl1pPr>
          </a:lstStyle>
          <a:p>
            <a:r>
              <a:rPr lang="zh-TW" altLang="en-US" dirty="0" smtClean="0"/>
              <a:t>按一下以編輯母片標題樣式</a:t>
            </a:r>
            <a:endParaRPr lang="zh-TW" altLang="en-US" dirty="0"/>
          </a:p>
        </p:txBody>
      </p:sp>
    </p:spTree>
    <p:extLst>
      <p:ext uri="{BB962C8B-B14F-4D97-AF65-F5344CB8AC3E}">
        <p14:creationId xmlns="" xmlns:p14="http://schemas.microsoft.com/office/powerpoint/2010/main" val="144559614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矩形 5"/>
          <p:cNvSpPr/>
          <p:nvPr userDrawn="1"/>
        </p:nvSpPr>
        <p:spPr>
          <a:xfrm>
            <a:off x="6659563" y="6453188"/>
            <a:ext cx="2233612"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 name="標題 1"/>
          <p:cNvSpPr>
            <a:spLocks noGrp="1"/>
          </p:cNvSpPr>
          <p:nvPr>
            <p:ph type="title"/>
          </p:nvPr>
        </p:nvSpPr>
        <p:spPr>
          <a:xfrm>
            <a:off x="539552" y="188640"/>
            <a:ext cx="8229600" cy="720080"/>
          </a:xfrm>
          <a:effectLst>
            <a:glow rad="139700">
              <a:schemeClr val="accent3">
                <a:satMod val="175000"/>
                <a:alpha val="40000"/>
              </a:schemeClr>
            </a:glow>
          </a:effectLst>
        </p:spPr>
        <p:txBody>
          <a:bodyPr>
            <a:normAutofit/>
          </a:bodyPr>
          <a:lstStyle>
            <a:lvl1pPr>
              <a:defRPr sz="4000" b="1">
                <a:solidFill>
                  <a:schemeClr val="bg1"/>
                </a:solidFill>
                <a:effectLst>
                  <a:outerShdw blurRad="38100" dist="38100" dir="2700000" algn="tl">
                    <a:srgbClr val="000000">
                      <a:alpha val="43137"/>
                    </a:srgbClr>
                  </a:outerShdw>
                </a:effectLst>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395536" y="1556792"/>
            <a:ext cx="8229600" cy="4569371"/>
          </a:xfrm>
        </p:spPr>
        <p:txBody>
          <a:bodyPr/>
          <a:lstStyle>
            <a:lvl1pPr marL="342900" indent="-342900">
              <a:buFontTx/>
              <a:buBlip>
                <a:blip r:embed="rId2"/>
              </a:buBlip>
              <a:defRPr sz="2400" baseline="0">
                <a:latin typeface="Times New Roman" pitchFamily="18" charset="0"/>
                <a:ea typeface="標楷體" pitchFamily="65" charset="-120"/>
              </a:defRPr>
            </a:lvl1pPr>
            <a:lvl2pPr marL="742950" indent="-285750">
              <a:buFontTx/>
              <a:buBlip>
                <a:blip r:embed="rId3"/>
              </a:buBlip>
              <a:defRPr sz="2000" baseline="0">
                <a:solidFill>
                  <a:srgbClr val="0070C0"/>
                </a:solidFill>
                <a:latin typeface="Times New Roman" pitchFamily="18" charset="0"/>
                <a:ea typeface="標楷體" pitchFamily="65" charset="-120"/>
              </a:defRPr>
            </a:lvl2pPr>
            <a:lvl3pPr marL="1143000" indent="-228600">
              <a:buFontTx/>
              <a:buBlip>
                <a:blip r:embed="rId4"/>
              </a:buBlip>
              <a:defRPr sz="2000" baseline="0">
                <a:latin typeface="Times New Roman" pitchFamily="18" charset="0"/>
                <a:ea typeface="標楷體" pitchFamily="65" charset="-120"/>
              </a:defRPr>
            </a:lvl3pPr>
            <a:lvl4pPr>
              <a:defRPr baseline="0">
                <a:latin typeface="Times New Roman" pitchFamily="18" charset="0"/>
                <a:ea typeface="標楷體" pitchFamily="65" charset="-120"/>
              </a:defRPr>
            </a:lvl4pPr>
            <a:lvl5pPr>
              <a:defRPr baseline="0">
                <a:latin typeface="Times New Roman" pitchFamily="18" charset="0"/>
                <a:ea typeface="標楷體"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日期版面配置區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kumimoji="0">
                <a:solidFill>
                  <a:prstClr val="black"/>
                </a:solidFill>
                <a:latin typeface="+mn-lt"/>
                <a:ea typeface="+mn-ea"/>
              </a:defRPr>
            </a:lvl1pPr>
          </a:lstStyle>
          <a:p>
            <a:pPr>
              <a:defRPr/>
            </a:pPr>
            <a:fld id="{D48EB815-9BEA-417B-90DF-A6A1E9E1BE70}" type="datetimeFigureOut">
              <a:rPr lang="zh-TW" altLang="en-US"/>
              <a:pPr>
                <a:defRPr/>
              </a:pPr>
              <a:t>2011/1/15</a:t>
            </a:fld>
            <a:endParaRPr lang="zh-TW" altLang="en-US"/>
          </a:p>
        </p:txBody>
      </p:sp>
      <p:sp>
        <p:nvSpPr>
          <p:cNvPr id="6" name="頁尾版面配置區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kumimoji="0">
                <a:solidFill>
                  <a:prstClr val="black"/>
                </a:solidFill>
                <a:latin typeface="+mn-lt"/>
                <a:ea typeface="+mn-ea"/>
              </a:defRPr>
            </a:lvl1pPr>
          </a:lstStyle>
          <a:p>
            <a:pPr>
              <a:defRPr/>
            </a:pPr>
            <a:endParaRPr lang="zh-TW" altLang="en-US"/>
          </a:p>
        </p:txBody>
      </p:sp>
      <p:sp>
        <p:nvSpPr>
          <p:cNvPr id="7" name="投影片編號版面配置區 5"/>
          <p:cNvSpPr>
            <a:spLocks noGrp="1"/>
          </p:cNvSpPr>
          <p:nvPr>
            <p:ph type="sldNum" sz="quarter" idx="12"/>
          </p:nvPr>
        </p:nvSpPr>
        <p:spPr>
          <a:xfrm>
            <a:off x="6505575" y="6378575"/>
            <a:ext cx="2387600" cy="365125"/>
          </a:xfrm>
          <a:prstGeom prst="rect">
            <a:avLst/>
          </a:prstGeom>
        </p:spPr>
        <p:txBody>
          <a:bodyPr vert="horz" lIns="91440" tIns="45720" rIns="91440" bIns="45720" rtlCol="0" anchor="ctr"/>
          <a:lstStyle>
            <a:lvl1pPr algn="r" fontAlgn="auto">
              <a:spcBef>
                <a:spcPts val="0"/>
              </a:spcBef>
              <a:spcAft>
                <a:spcPts val="0"/>
              </a:spcAft>
              <a:defRPr kumimoji="0" lang="en-US" altLang="zh-TW" sz="1400">
                <a:solidFill>
                  <a:prstClr val="black"/>
                </a:solidFill>
                <a:latin typeface="+mn-lt"/>
                <a:ea typeface="新細明體"/>
              </a:defRPr>
            </a:lvl1pPr>
          </a:lstStyle>
          <a:p>
            <a:pPr>
              <a:defRPr/>
            </a:pPr>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區段標題">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標題 1"/>
          <p:cNvSpPr txBox="1">
            <a:spLocks/>
          </p:cNvSpPr>
          <p:nvPr userDrawn="1"/>
        </p:nvSpPr>
        <p:spPr>
          <a:xfrm>
            <a:off x="457200" y="476250"/>
            <a:ext cx="8229600" cy="720725"/>
          </a:xfrm>
          <a:prstGeom prst="rect">
            <a:avLst/>
          </a:prstGeom>
        </p:spPr>
        <p:txBody>
          <a:bodyPr anchor="ctr">
            <a:normAutofit/>
          </a:bodyPr>
          <a:lstStyle>
            <a:lvl1pPr>
              <a:defRPr sz="3600" b="1">
                <a:solidFill>
                  <a:schemeClr val="bg1"/>
                </a:solidFill>
                <a:effectLst>
                  <a:outerShdw blurRad="50800" dist="38100" dir="5400000" algn="t" rotWithShape="0">
                    <a:prstClr val="black">
                      <a:alpha val="40000"/>
                    </a:prstClr>
                  </a:outerShdw>
                </a:effectLst>
                <a:latin typeface="微軟正黑體" pitchFamily="34" charset="-120"/>
                <a:ea typeface="微軟正黑體" pitchFamily="34" charset="-120"/>
              </a:defRPr>
            </a:lvl1pPr>
          </a:lstStyle>
          <a:p>
            <a:pPr algn="ctr" fontAlgn="auto">
              <a:spcAft>
                <a:spcPts val="0"/>
              </a:spcAft>
              <a:defRPr/>
            </a:pPr>
            <a:endParaRPr kumimoji="0" lang="zh-TW" altLang="en-US" dirty="0">
              <a:solidFill>
                <a:prstClr val="white"/>
              </a:solidFill>
              <a:latin typeface="標楷體" pitchFamily="65" charset="-120"/>
              <a:ea typeface="標楷體" pitchFamily="65" charset="-120"/>
            </a:endParaRPr>
          </a:p>
        </p:txBody>
      </p:sp>
      <p:sp>
        <p:nvSpPr>
          <p:cNvPr id="2" name="標題 1"/>
          <p:cNvSpPr>
            <a:spLocks noGrp="1"/>
          </p:cNvSpPr>
          <p:nvPr>
            <p:ph type="title"/>
          </p:nvPr>
        </p:nvSpPr>
        <p:spPr>
          <a:xfrm>
            <a:off x="722313" y="4406900"/>
            <a:ext cx="7772400" cy="1362075"/>
          </a:xfrm>
        </p:spPr>
        <p:txBody>
          <a:bodyPr anchor="t"/>
          <a:lstStyle>
            <a:lvl1pPr algn="l">
              <a:defRPr sz="4000" b="1" cap="all">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5" name="日期版面配置區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kumimoji="0">
                <a:solidFill>
                  <a:prstClr val="black"/>
                </a:solidFill>
                <a:latin typeface="+mn-lt"/>
                <a:ea typeface="+mn-ea"/>
              </a:defRPr>
            </a:lvl1pPr>
          </a:lstStyle>
          <a:p>
            <a:pPr>
              <a:defRPr/>
            </a:pPr>
            <a:fld id="{003E971D-51A9-4594-949A-E43C322D5411}" type="datetimeFigureOut">
              <a:rPr lang="zh-TW" altLang="en-US"/>
              <a:pPr>
                <a:defRPr/>
              </a:pPr>
              <a:t>2011/1/15</a:t>
            </a:fld>
            <a:endParaRPr lang="zh-TW" altLang="en-US"/>
          </a:p>
        </p:txBody>
      </p:sp>
      <p:sp>
        <p:nvSpPr>
          <p:cNvPr id="6" name="頁尾版面配置區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kumimoji="0">
                <a:solidFill>
                  <a:prstClr val="black"/>
                </a:solidFill>
                <a:latin typeface="+mn-lt"/>
                <a:ea typeface="+mn-ea"/>
              </a:defRPr>
            </a:lvl1pPr>
          </a:lstStyle>
          <a:p>
            <a:pPr>
              <a:defRPr/>
            </a:pPr>
            <a:endParaRPr lang="zh-TW" altLang="en-US"/>
          </a:p>
        </p:txBody>
      </p:sp>
      <p:sp>
        <p:nvSpPr>
          <p:cNvPr id="7" name="投影片編號版面配置區 5"/>
          <p:cNvSpPr>
            <a:spLocks noGrp="1"/>
          </p:cNvSpPr>
          <p:nvPr>
            <p:ph type="sldNum" sz="quarter" idx="12"/>
          </p:nvPr>
        </p:nvSpPr>
        <p:spPr>
          <a:xfrm>
            <a:off x="6300788" y="6356350"/>
            <a:ext cx="2386012" cy="365125"/>
          </a:xfrm>
          <a:prstGeom prst="rect">
            <a:avLst/>
          </a:prstGeom>
        </p:spPr>
        <p:txBody>
          <a:bodyPr/>
          <a:lstStyle>
            <a:lvl1pPr fontAlgn="auto">
              <a:spcBef>
                <a:spcPts val="0"/>
              </a:spcBef>
              <a:spcAft>
                <a:spcPts val="0"/>
              </a:spcAft>
              <a:defRPr kumimoji="0">
                <a:solidFill>
                  <a:prstClr val="black"/>
                </a:solidFill>
                <a:latin typeface="+mn-lt"/>
                <a:ea typeface="+mn-ea"/>
              </a:defRPr>
            </a:lvl1pPr>
          </a:lstStyle>
          <a:p>
            <a:pPr>
              <a:defRPr/>
            </a:pPr>
            <a:fld id="{EB0AD7B8-6035-4F5B-8649-54F8F8EDFAEA}" type="slidenum">
              <a:rPr lang="zh-TW" altLang="en-US"/>
              <a:pPr>
                <a:defRPr/>
              </a:pPr>
              <a:t>‹#›</a:t>
            </a:fld>
            <a:endParaRPr lang="zh-TW" altLang="en-US"/>
          </a:p>
        </p:txBody>
      </p:sp>
      <p:sp>
        <p:nvSpPr>
          <p:cNvPr id="8" name="矩形 7"/>
          <p:cNvSpPr/>
          <p:nvPr userDrawn="1"/>
        </p:nvSpPr>
        <p:spPr>
          <a:xfrm>
            <a:off x="6588224" y="6453336"/>
            <a:ext cx="216024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3600">
                <a:solidFill>
                  <a:schemeClr val="bg1"/>
                </a:solidFill>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矩形 2"/>
          <p:cNvSpPr/>
          <p:nvPr userDrawn="1"/>
        </p:nvSpPr>
        <p:spPr>
          <a:xfrm>
            <a:off x="6588224" y="6453336"/>
            <a:ext cx="216024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 xmlns:p14="http://schemas.microsoft.com/office/powerpoint/2010/main" val="335519583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兩項物件">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600200"/>
            <a:ext cx="4038600" cy="4525963"/>
          </a:xfrm>
        </p:spPr>
        <p:txBody>
          <a:bodyPr/>
          <a:lstStyle>
            <a:lvl1pPr>
              <a:defRPr sz="2800">
                <a:latin typeface="標楷體" pitchFamily="65" charset="-120"/>
                <a:ea typeface="標楷體" pitchFamily="65" charset="-120"/>
              </a:defRPr>
            </a:lvl1pPr>
            <a:lvl2pPr>
              <a:defRPr sz="2400">
                <a:latin typeface="標楷體" pitchFamily="65" charset="-120"/>
                <a:ea typeface="標楷體" pitchFamily="65" charset="-120"/>
              </a:defRPr>
            </a:lvl2pPr>
            <a:lvl3pPr>
              <a:defRPr sz="2000">
                <a:latin typeface="標楷體" pitchFamily="65" charset="-120"/>
                <a:ea typeface="標楷體" pitchFamily="65" charset="-120"/>
              </a:defRPr>
            </a:lvl3pPr>
            <a:lvl4pPr>
              <a:defRPr sz="1800">
                <a:latin typeface="標楷體" pitchFamily="65" charset="-120"/>
                <a:ea typeface="標楷體" pitchFamily="65" charset="-120"/>
              </a:defRPr>
            </a:lvl4pPr>
            <a:lvl5pPr>
              <a:defRPr sz="1800">
                <a:latin typeface="標楷體" pitchFamily="65" charset="-120"/>
                <a:ea typeface="標楷體" pitchFamily="65" charset="-120"/>
              </a:defRPr>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內容版面配置區 3"/>
          <p:cNvSpPr>
            <a:spLocks noGrp="1"/>
          </p:cNvSpPr>
          <p:nvPr>
            <p:ph sz="half" idx="2"/>
          </p:nvPr>
        </p:nvSpPr>
        <p:spPr>
          <a:xfrm>
            <a:off x="4648200" y="1600200"/>
            <a:ext cx="4038600" cy="4525963"/>
          </a:xfrm>
        </p:spPr>
        <p:txBody>
          <a:bodyPr/>
          <a:lstStyle>
            <a:lvl1pPr>
              <a:defRPr sz="2800">
                <a:latin typeface="標楷體" pitchFamily="65" charset="-120"/>
                <a:ea typeface="標楷體" pitchFamily="65" charset="-120"/>
              </a:defRPr>
            </a:lvl1pPr>
            <a:lvl2pPr>
              <a:defRPr sz="2400">
                <a:latin typeface="標楷體" pitchFamily="65" charset="-120"/>
                <a:ea typeface="標楷體" pitchFamily="65" charset="-120"/>
              </a:defRPr>
            </a:lvl2pPr>
            <a:lvl3pPr>
              <a:defRPr sz="2000">
                <a:latin typeface="標楷體" pitchFamily="65" charset="-120"/>
                <a:ea typeface="標楷體" pitchFamily="65" charset="-120"/>
              </a:defRPr>
            </a:lvl3pPr>
            <a:lvl4pPr>
              <a:defRPr sz="1800">
                <a:latin typeface="標楷體" pitchFamily="65" charset="-120"/>
                <a:ea typeface="標楷體" pitchFamily="65" charset="-120"/>
              </a:defRPr>
            </a:lvl4pPr>
            <a:lvl5pPr>
              <a:defRPr sz="1800">
                <a:latin typeface="標楷體" pitchFamily="65" charset="-120"/>
                <a:ea typeface="標楷體" pitchFamily="65" charset="-120"/>
              </a:defRPr>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8" name="標題 1"/>
          <p:cNvSpPr>
            <a:spLocks noGrp="1"/>
          </p:cNvSpPr>
          <p:nvPr>
            <p:ph type="title"/>
          </p:nvPr>
        </p:nvSpPr>
        <p:spPr>
          <a:xfrm>
            <a:off x="457200" y="476672"/>
            <a:ext cx="8229600" cy="720080"/>
          </a:xfrm>
        </p:spPr>
        <p:txBody>
          <a:bodyPr>
            <a:normAutofit/>
          </a:bodyPr>
          <a:lstStyle>
            <a:lvl1pPr>
              <a:defRPr sz="3600" b="1">
                <a:solidFill>
                  <a:schemeClr val="bg1"/>
                </a:solidFill>
                <a:effectLst>
                  <a:outerShdw blurRad="50800" dist="38100" dir="5400000" algn="t" rotWithShape="0">
                    <a:prstClr val="black">
                      <a:alpha val="40000"/>
                    </a:prstClr>
                  </a:outerShdw>
                </a:effectLst>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5" name="日期版面配置區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kumimoji="0">
                <a:solidFill>
                  <a:prstClr val="black"/>
                </a:solidFill>
                <a:latin typeface="+mn-lt"/>
                <a:ea typeface="+mn-ea"/>
              </a:defRPr>
            </a:lvl1pPr>
          </a:lstStyle>
          <a:p>
            <a:pPr>
              <a:defRPr/>
            </a:pPr>
            <a:fld id="{B94BD48D-F58C-4D8E-84F7-AE76A8542BB9}" type="datetimeFigureOut">
              <a:rPr lang="zh-TW" altLang="en-US"/>
              <a:pPr>
                <a:defRPr/>
              </a:pPr>
              <a:t>2011/1/15</a:t>
            </a:fld>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kumimoji="0">
                <a:solidFill>
                  <a:prstClr val="black"/>
                </a:solidFill>
                <a:latin typeface="+mn-lt"/>
                <a:ea typeface="+mn-ea"/>
              </a:defRPr>
            </a:lvl1pPr>
          </a:lstStyle>
          <a:p>
            <a:pPr>
              <a:defRPr/>
            </a:pPr>
            <a:endParaRPr lang="zh-TW" altLang="en-US"/>
          </a:p>
        </p:txBody>
      </p:sp>
      <p:sp>
        <p:nvSpPr>
          <p:cNvPr id="7" name="投影片編號版面配置區 6"/>
          <p:cNvSpPr>
            <a:spLocks noGrp="1"/>
          </p:cNvSpPr>
          <p:nvPr>
            <p:ph type="sldNum" sz="quarter" idx="12"/>
          </p:nvPr>
        </p:nvSpPr>
        <p:spPr>
          <a:xfrm>
            <a:off x="6300788" y="6356350"/>
            <a:ext cx="2386012" cy="365125"/>
          </a:xfrm>
          <a:prstGeom prst="rect">
            <a:avLst/>
          </a:prstGeom>
        </p:spPr>
        <p:txBody>
          <a:bodyPr/>
          <a:lstStyle>
            <a:lvl1pPr fontAlgn="auto">
              <a:spcBef>
                <a:spcPts val="0"/>
              </a:spcBef>
              <a:spcAft>
                <a:spcPts val="0"/>
              </a:spcAft>
              <a:defRPr kumimoji="0">
                <a:solidFill>
                  <a:prstClr val="black"/>
                </a:solidFill>
                <a:latin typeface="+mn-lt"/>
                <a:ea typeface="+mn-ea"/>
              </a:defRPr>
            </a:lvl1pPr>
          </a:lstStyle>
          <a:p>
            <a:pPr>
              <a:defRPr/>
            </a:pPr>
            <a:fld id="{C2FCA668-8C5E-4923-AFD9-A6FC8BD8CD77}" type="slidenum">
              <a:rPr lang="zh-TW" altLang="en-US"/>
              <a:pPr>
                <a:defRPr/>
              </a:pPr>
              <a:t>‹#›</a:t>
            </a:fld>
            <a:endParaRPr lang="zh-TW" alt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10" name="標題 1"/>
          <p:cNvSpPr>
            <a:spLocks noGrp="1"/>
          </p:cNvSpPr>
          <p:nvPr>
            <p:ph type="title"/>
          </p:nvPr>
        </p:nvSpPr>
        <p:spPr>
          <a:xfrm>
            <a:off x="457200" y="476672"/>
            <a:ext cx="8229600" cy="720080"/>
          </a:xfrm>
        </p:spPr>
        <p:txBody>
          <a:bodyPr>
            <a:normAutofit/>
          </a:bodyPr>
          <a:lstStyle>
            <a:lvl1pPr>
              <a:defRPr sz="3600" b="1">
                <a:solidFill>
                  <a:schemeClr val="bg1"/>
                </a:solidFill>
                <a:effectLst>
                  <a:outerShdw blurRad="50800" dist="38100" dir="5400000" algn="t" rotWithShape="0">
                    <a:prstClr val="black">
                      <a:alpha val="40000"/>
                    </a:prstClr>
                  </a:outerShdw>
                </a:effectLst>
                <a:latin typeface="微軟正黑體" pitchFamily="34" charset="-120"/>
                <a:ea typeface="微軟正黑體" pitchFamily="34" charset="-120"/>
              </a:defRPr>
            </a:lvl1pPr>
          </a:lstStyle>
          <a:p>
            <a:r>
              <a:rPr lang="zh-TW" altLang="en-US" dirty="0" smtClean="0"/>
              <a:t>按一下以編輯母片標題樣式</a:t>
            </a:r>
            <a:endParaRPr lang="zh-TW" altLang="en-US" dirty="0"/>
          </a:p>
        </p:txBody>
      </p:sp>
      <p:sp>
        <p:nvSpPr>
          <p:cNvPr id="7" name="日期版面配置區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kumimoji="0">
                <a:solidFill>
                  <a:prstClr val="black"/>
                </a:solidFill>
                <a:latin typeface="+mn-lt"/>
                <a:ea typeface="+mn-ea"/>
              </a:defRPr>
            </a:lvl1pPr>
          </a:lstStyle>
          <a:p>
            <a:pPr>
              <a:defRPr/>
            </a:pPr>
            <a:fld id="{45388F08-D700-4AB2-818F-62683EB3781D}" type="datetimeFigureOut">
              <a:rPr lang="zh-TW" altLang="en-US"/>
              <a:pPr>
                <a:defRPr/>
              </a:pPr>
              <a:t>2011/1/15</a:t>
            </a:fld>
            <a:endParaRPr lang="zh-TW" altLang="en-US"/>
          </a:p>
        </p:txBody>
      </p:sp>
      <p:sp>
        <p:nvSpPr>
          <p:cNvPr id="8" name="頁尾版面配置區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kumimoji="0">
                <a:solidFill>
                  <a:prstClr val="black"/>
                </a:solidFill>
                <a:latin typeface="+mn-lt"/>
                <a:ea typeface="+mn-ea"/>
              </a:defRPr>
            </a:lvl1pPr>
          </a:lstStyle>
          <a:p>
            <a:pPr>
              <a:defRPr/>
            </a:pPr>
            <a:endParaRPr lang="zh-TW" altLang="en-US"/>
          </a:p>
        </p:txBody>
      </p:sp>
      <p:sp>
        <p:nvSpPr>
          <p:cNvPr id="9" name="投影片編號版面配置區 8"/>
          <p:cNvSpPr>
            <a:spLocks noGrp="1"/>
          </p:cNvSpPr>
          <p:nvPr>
            <p:ph type="sldNum" sz="quarter" idx="12"/>
          </p:nvPr>
        </p:nvSpPr>
        <p:spPr>
          <a:xfrm>
            <a:off x="6300788" y="6356350"/>
            <a:ext cx="2386012" cy="365125"/>
          </a:xfrm>
          <a:prstGeom prst="rect">
            <a:avLst/>
          </a:prstGeom>
        </p:spPr>
        <p:txBody>
          <a:bodyPr/>
          <a:lstStyle>
            <a:lvl1pPr fontAlgn="auto">
              <a:spcBef>
                <a:spcPts val="0"/>
              </a:spcBef>
              <a:spcAft>
                <a:spcPts val="0"/>
              </a:spcAft>
              <a:defRPr kumimoji="0">
                <a:solidFill>
                  <a:prstClr val="black"/>
                </a:solidFill>
                <a:latin typeface="+mn-lt"/>
                <a:ea typeface="+mn-ea"/>
              </a:defRPr>
            </a:lvl1pPr>
          </a:lstStyle>
          <a:p>
            <a:pPr>
              <a:defRPr/>
            </a:pPr>
            <a:fld id="{7F92BC26-E1C0-4F34-9353-AB5307784FFA}" type="slidenum">
              <a:rPr lang="zh-TW" altLang="en-US"/>
              <a:pPr>
                <a:defRPr/>
              </a:pPr>
              <a:t>‹#›</a:t>
            </a:fld>
            <a:endParaRPr lang="zh-TW" alt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只有標題">
    <p:spTree>
      <p:nvGrpSpPr>
        <p:cNvPr id="1" name=""/>
        <p:cNvGrpSpPr/>
        <p:nvPr/>
      </p:nvGrpSpPr>
      <p:grpSpPr>
        <a:xfrm>
          <a:off x="0" y="0"/>
          <a:ext cx="0" cy="0"/>
          <a:chOff x="0" y="0"/>
          <a:chExt cx="0" cy="0"/>
        </a:xfrm>
      </p:grpSpPr>
      <p:sp>
        <p:nvSpPr>
          <p:cNvPr id="6" name="標題 1"/>
          <p:cNvSpPr>
            <a:spLocks noGrp="1"/>
          </p:cNvSpPr>
          <p:nvPr>
            <p:ph type="title"/>
          </p:nvPr>
        </p:nvSpPr>
        <p:spPr>
          <a:xfrm>
            <a:off x="457200" y="476672"/>
            <a:ext cx="8229600" cy="720080"/>
          </a:xfrm>
        </p:spPr>
        <p:txBody>
          <a:bodyPr>
            <a:normAutofit/>
          </a:bodyPr>
          <a:lstStyle>
            <a:lvl1pPr>
              <a:defRPr sz="3600" b="1">
                <a:solidFill>
                  <a:schemeClr val="bg1"/>
                </a:solidFill>
                <a:effectLst>
                  <a:outerShdw blurRad="50800" dist="38100" dir="5400000" algn="t" rotWithShape="0">
                    <a:prstClr val="black">
                      <a:alpha val="40000"/>
                    </a:prstClr>
                  </a:outerShdw>
                </a:effectLst>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日期版面配置區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kumimoji="0">
                <a:solidFill>
                  <a:prstClr val="black"/>
                </a:solidFill>
                <a:latin typeface="+mn-lt"/>
                <a:ea typeface="+mn-ea"/>
              </a:defRPr>
            </a:lvl1pPr>
          </a:lstStyle>
          <a:p>
            <a:pPr>
              <a:defRPr/>
            </a:pPr>
            <a:fld id="{77DFAB85-6912-4469-BA56-CF7AE40ADA4A}" type="datetimeFigureOut">
              <a:rPr lang="zh-TW" altLang="en-US"/>
              <a:pPr>
                <a:defRPr/>
              </a:pPr>
              <a:t>2011/1/15</a:t>
            </a:fld>
            <a:endParaRPr lang="zh-TW" altLang="en-US"/>
          </a:p>
        </p:txBody>
      </p:sp>
      <p:sp>
        <p:nvSpPr>
          <p:cNvPr id="4" name="頁尾版面配置區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kumimoji="0">
                <a:solidFill>
                  <a:prstClr val="black"/>
                </a:solidFill>
                <a:latin typeface="+mn-lt"/>
                <a:ea typeface="+mn-ea"/>
              </a:defRPr>
            </a:lvl1pPr>
          </a:lstStyle>
          <a:p>
            <a:pPr>
              <a:defRPr/>
            </a:pPr>
            <a:endParaRPr lang="zh-TW" altLang="en-US"/>
          </a:p>
        </p:txBody>
      </p:sp>
      <p:sp>
        <p:nvSpPr>
          <p:cNvPr id="5" name="投影片編號版面配置區 4"/>
          <p:cNvSpPr>
            <a:spLocks noGrp="1"/>
          </p:cNvSpPr>
          <p:nvPr>
            <p:ph type="sldNum" sz="quarter" idx="12"/>
          </p:nvPr>
        </p:nvSpPr>
        <p:spPr>
          <a:xfrm>
            <a:off x="6300788" y="6356350"/>
            <a:ext cx="2386012" cy="365125"/>
          </a:xfrm>
          <a:prstGeom prst="rect">
            <a:avLst/>
          </a:prstGeom>
        </p:spPr>
        <p:txBody>
          <a:bodyPr/>
          <a:lstStyle>
            <a:lvl1pPr fontAlgn="auto">
              <a:spcBef>
                <a:spcPts val="0"/>
              </a:spcBef>
              <a:spcAft>
                <a:spcPts val="0"/>
              </a:spcAft>
              <a:defRPr kumimoji="0">
                <a:solidFill>
                  <a:prstClr val="black"/>
                </a:solidFill>
                <a:latin typeface="+mn-lt"/>
                <a:ea typeface="+mn-ea"/>
              </a:defRPr>
            </a:lvl1pPr>
          </a:lstStyle>
          <a:p>
            <a:pPr>
              <a:defRPr/>
            </a:pPr>
            <a:fld id="{06FDAE4A-3DB8-44F1-B271-44F1EBDD6ECD}" type="slidenum">
              <a:rPr lang="zh-TW" altLang="en-US"/>
              <a:pPr>
                <a:defRPr/>
              </a:pPr>
              <a:t>‹#›</a:t>
            </a:fld>
            <a:endParaRPr lang="zh-TW" alt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5" name="標題 1"/>
          <p:cNvSpPr>
            <a:spLocks noGrp="1"/>
          </p:cNvSpPr>
          <p:nvPr>
            <p:ph type="title"/>
          </p:nvPr>
        </p:nvSpPr>
        <p:spPr>
          <a:xfrm>
            <a:off x="457200" y="476672"/>
            <a:ext cx="8229600" cy="720080"/>
          </a:xfrm>
        </p:spPr>
        <p:txBody>
          <a:bodyPr>
            <a:normAutofit/>
          </a:bodyPr>
          <a:lstStyle>
            <a:lvl1pPr>
              <a:defRPr sz="3600" b="1">
                <a:solidFill>
                  <a:schemeClr val="bg1"/>
                </a:solidFill>
                <a:effectLst>
                  <a:outerShdw blurRad="50800" dist="38100" dir="5400000" algn="t" rotWithShape="0">
                    <a:prstClr val="black">
                      <a:alpha val="40000"/>
                    </a:prstClr>
                  </a:outerShdw>
                </a:effectLst>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日期版面配置區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kumimoji="0">
                <a:solidFill>
                  <a:prstClr val="black"/>
                </a:solidFill>
                <a:latin typeface="+mn-lt"/>
                <a:ea typeface="+mn-ea"/>
              </a:defRPr>
            </a:lvl1pPr>
          </a:lstStyle>
          <a:p>
            <a:pPr>
              <a:defRPr/>
            </a:pPr>
            <a:fld id="{F6D1DF20-4C8A-48ED-B4CF-0EE20D813E75}" type="datetimeFigureOut">
              <a:rPr lang="zh-TW" altLang="en-US"/>
              <a:pPr>
                <a:defRPr/>
              </a:pPr>
              <a:t>2011/1/15</a:t>
            </a:fld>
            <a:endParaRPr lang="zh-TW" altLang="en-US"/>
          </a:p>
        </p:txBody>
      </p:sp>
      <p:sp>
        <p:nvSpPr>
          <p:cNvPr id="4" name="頁尾版面配置區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kumimoji="0">
                <a:solidFill>
                  <a:prstClr val="black"/>
                </a:solidFill>
                <a:latin typeface="+mn-lt"/>
                <a:ea typeface="+mn-ea"/>
              </a:defRPr>
            </a:lvl1pPr>
          </a:lstStyle>
          <a:p>
            <a:pPr>
              <a:defRPr/>
            </a:pPr>
            <a:endParaRPr lang="zh-TW" altLang="en-US"/>
          </a:p>
        </p:txBody>
      </p:sp>
      <p:sp>
        <p:nvSpPr>
          <p:cNvPr id="6" name="投影片編號版面配置區 3"/>
          <p:cNvSpPr>
            <a:spLocks noGrp="1"/>
          </p:cNvSpPr>
          <p:nvPr>
            <p:ph type="sldNum" sz="quarter" idx="12"/>
          </p:nvPr>
        </p:nvSpPr>
        <p:spPr>
          <a:xfrm>
            <a:off x="6605029" y="6378785"/>
            <a:ext cx="2386012" cy="365125"/>
          </a:xfrm>
          <a:prstGeom prst="rect">
            <a:avLst/>
          </a:prstGeom>
        </p:spPr>
        <p:txBody>
          <a:bodyPr/>
          <a:lstStyle>
            <a:lvl1pPr fontAlgn="auto">
              <a:spcBef>
                <a:spcPts val="0"/>
              </a:spcBef>
              <a:spcAft>
                <a:spcPts val="0"/>
              </a:spcAft>
              <a:defRPr kumimoji="0">
                <a:solidFill>
                  <a:prstClr val="black"/>
                </a:solidFill>
                <a:latin typeface="+mn-lt"/>
                <a:ea typeface="+mn-ea"/>
              </a:defRPr>
            </a:lvl1pPr>
          </a:lstStyle>
          <a:p>
            <a:pPr>
              <a:defRPr/>
            </a:pPr>
            <a:fld id="{FB89307E-DFEF-4272-AD36-F0D4D8F20FBA}" type="slidenum">
              <a:rPr lang="zh-TW" altLang="en-US"/>
              <a:pPr>
                <a:defRPr/>
              </a:pPr>
              <a:t>‹#›</a:t>
            </a:fld>
            <a:endParaRPr lang="zh-TW" altLang="en-US"/>
          </a:p>
        </p:txBody>
      </p:sp>
      <p:sp>
        <p:nvSpPr>
          <p:cNvPr id="2" name="矩形 1"/>
          <p:cNvSpPr/>
          <p:nvPr userDrawn="1"/>
        </p:nvSpPr>
        <p:spPr>
          <a:xfrm>
            <a:off x="6588224" y="6453336"/>
            <a:ext cx="216024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338" name="圖片 7" descr="BG-2A.jpg"/>
          <p:cNvPicPr>
            <a:picLocks/>
          </p:cNvPicPr>
          <p:nvPr userDrawn="1"/>
        </p:nvPicPr>
        <p:blipFill>
          <a:blip r:embed="rId18" cstate="print"/>
          <a:srcRect/>
          <a:stretch>
            <a:fillRect/>
          </a:stretch>
        </p:blipFill>
        <p:spPr bwMode="auto">
          <a:xfrm>
            <a:off x="0" y="0"/>
            <a:ext cx="9144000" cy="6858000"/>
          </a:xfrm>
          <a:prstGeom prst="rect">
            <a:avLst/>
          </a:prstGeom>
          <a:noFill/>
          <a:ln w="9525">
            <a:noFill/>
            <a:miter lim="800000"/>
            <a:headEnd/>
            <a:tailEnd/>
          </a:ln>
        </p:spPr>
      </p:pic>
      <p:sp>
        <p:nvSpPr>
          <p:cNvPr id="14339" name="標題版面配置區 1"/>
          <p:cNvSpPr>
            <a:spLocks noGrp="1"/>
          </p:cNvSpPr>
          <p:nvPr>
            <p:ph type="title"/>
          </p:nvPr>
        </p:nvSpPr>
        <p:spPr bwMode="auto">
          <a:xfrm>
            <a:off x="457200" y="476250"/>
            <a:ext cx="8229600" cy="720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按一下編輯母片標題樣式</a:t>
            </a:r>
          </a:p>
        </p:txBody>
      </p:sp>
      <p:sp>
        <p:nvSpPr>
          <p:cNvPr id="14340" name="文字版面配置區 2"/>
          <p:cNvSpPr>
            <a:spLocks noGrp="1"/>
          </p:cNvSpPr>
          <p:nvPr>
            <p:ph type="body" idx="1"/>
          </p:nvPr>
        </p:nvSpPr>
        <p:spPr bwMode="auto">
          <a:xfrm>
            <a:off x="457200" y="1989138"/>
            <a:ext cx="8229600" cy="4137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Tree>
  </p:cSld>
  <p:clrMap bg1="lt1" tx1="dk1" bg2="lt2" tx2="dk2" accent1="accent1" accent2="accent2" accent3="accent3" accent4="accent4" accent5="accent5" accent6="accent6" hlink="hlink" folHlink="folHlink"/>
  <p:sldLayoutIdLst>
    <p:sldLayoutId id="2147483790" r:id="rId1"/>
    <p:sldLayoutId id="2147483811" r:id="rId2"/>
    <p:sldLayoutId id="2147483791" r:id="rId3"/>
    <p:sldLayoutId id="2147483792" r:id="rId4"/>
    <p:sldLayoutId id="2147483810"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3" r:id="rId15"/>
    <p:sldLayoutId id="2147483812" r:id="rId16"/>
  </p:sldLayoutIdLst>
  <mc:AlternateContent xmlns:mc="http://schemas.openxmlformats.org/markup-compatibility/2006">
    <mc:Choice xmlns="" xmlns:p14="http://schemas.microsoft.com/office/powerpoint/2010/main" Requires="p14">
      <p:transition spd="slow" p14:dur="2000"/>
    </mc:Choice>
    <mc:Fallback>
      <p:transition spd="slow"/>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6.xml"/><Relationship Id="rId1" Type="http://schemas.openxmlformats.org/officeDocument/2006/relationships/tags" Target="../tags/tag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0.gif"/></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gif"/></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0.gif"/></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0.gi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6.xml"/><Relationship Id="rId1" Type="http://schemas.openxmlformats.org/officeDocument/2006/relationships/tags" Target="../tags/tag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hyperlink" Target="http://newsroom.cisco.com/dlls/timeline/2009_index.s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4.jpe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491879" y="1340768"/>
            <a:ext cx="5616625" cy="1251719"/>
          </a:xfrm>
        </p:spPr>
        <p:txBody>
          <a:bodyPr rtlCol="0"/>
          <a:lstStyle/>
          <a:p>
            <a:pPr eaLnBrk="1" fontAlgn="auto" hangingPunct="1">
              <a:spcAft>
                <a:spcPts val="0"/>
              </a:spcAft>
              <a:defRPr/>
            </a:pPr>
            <a:r>
              <a:rPr lang="en-US" altLang="zh-TW" sz="3600" kern="0" spc="50" dirty="0" smtClean="0">
                <a:ln w="11430"/>
                <a:solidFill>
                  <a:schemeClr val="bg1"/>
                </a:solidFill>
                <a:effectLst>
                  <a:glow rad="101600">
                    <a:schemeClr val="accent2">
                      <a:satMod val="175000"/>
                      <a:alpha val="40000"/>
                    </a:schemeClr>
                  </a:glow>
                  <a:outerShdw blurRad="76200" dist="50800" dir="5400000" algn="tl" rotWithShape="0">
                    <a:srgbClr val="000000">
                      <a:alpha val="65000"/>
                    </a:srgbClr>
                  </a:outerShdw>
                  <a:reflection blurRad="6350" stA="50000" endA="300" endPos="50000" dist="60007" dir="5400000" sy="-100000" algn="bl" rotWithShape="0"/>
                </a:effectLst>
                <a:cs typeface="+mn-cs"/>
              </a:rPr>
              <a:t>991</a:t>
            </a:r>
            <a:r>
              <a:rPr lang="zh-TW" altLang="en-US" sz="3600" kern="0" spc="50" dirty="0" smtClean="0">
                <a:ln w="11430"/>
                <a:solidFill>
                  <a:schemeClr val="bg1"/>
                </a:solidFill>
                <a:effectLst>
                  <a:glow rad="101600">
                    <a:schemeClr val="accent2">
                      <a:satMod val="175000"/>
                      <a:alpha val="40000"/>
                    </a:schemeClr>
                  </a:glow>
                  <a:outerShdw blurRad="76200" dist="50800" dir="5400000" algn="tl" rotWithShape="0">
                    <a:srgbClr val="000000">
                      <a:alpha val="65000"/>
                    </a:srgbClr>
                  </a:outerShdw>
                  <a:reflection blurRad="6350" stA="50000" endA="300" endPos="50000" dist="60007" dir="5400000" sy="-100000" algn="bl" rotWithShape="0"/>
                </a:effectLst>
                <a:cs typeface="+mn-cs"/>
              </a:rPr>
              <a:t>管理資訊系統心得</a:t>
            </a:r>
            <a:r>
              <a:rPr lang="zh-TW" altLang="en-US" sz="3600" kern="0" spc="50" dirty="0">
                <a:ln w="11430"/>
                <a:solidFill>
                  <a:schemeClr val="bg1"/>
                </a:solidFill>
                <a:effectLst>
                  <a:glow rad="101600">
                    <a:schemeClr val="accent2">
                      <a:satMod val="175000"/>
                      <a:alpha val="40000"/>
                    </a:schemeClr>
                  </a:glow>
                  <a:outerShdw blurRad="76200" dist="50800" dir="5400000" algn="tl" rotWithShape="0">
                    <a:srgbClr val="000000">
                      <a:alpha val="65000"/>
                    </a:srgbClr>
                  </a:outerShdw>
                  <a:reflection blurRad="6350" stA="50000" endA="300" endPos="50000" dist="60007" dir="5400000" sy="-100000" algn="bl" rotWithShape="0"/>
                </a:effectLst>
                <a:cs typeface="+mn-cs"/>
              </a:rPr>
              <a:t>報告</a:t>
            </a:r>
          </a:p>
        </p:txBody>
      </p:sp>
      <p:sp>
        <p:nvSpPr>
          <p:cNvPr id="6" name="副標題 2"/>
          <p:cNvSpPr txBox="1">
            <a:spLocks/>
          </p:cNvSpPr>
          <p:nvPr/>
        </p:nvSpPr>
        <p:spPr>
          <a:xfrm>
            <a:off x="4860032" y="2348880"/>
            <a:ext cx="4545013" cy="648072"/>
          </a:xfrm>
          <a:prstGeom prst="rect">
            <a:avLst/>
          </a:prstGeom>
        </p:spPr>
        <p:txBody>
          <a:bodyPr>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標楷體" pitchFamily="65" charset="-120"/>
                <a:ea typeface="標楷體" pitchFamily="65" charset="-120"/>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kumimoji="0" lang="zh-TW" altLang="en-US" b="1" dirty="0" smtClean="0">
                <a:solidFill>
                  <a:schemeClr val="accent3">
                    <a:lumMod val="20000"/>
                    <a:lumOff val="80000"/>
                  </a:schemeClr>
                </a:solidFill>
                <a:effectLst>
                  <a:glow rad="63500">
                    <a:schemeClr val="accent2">
                      <a:satMod val="175000"/>
                      <a:alpha val="40000"/>
                    </a:schemeClr>
                  </a:glow>
                  <a:outerShdw blurRad="38100" dist="38100" dir="2700000" algn="tl">
                    <a:srgbClr val="000000">
                      <a:alpha val="43137"/>
                    </a:srgbClr>
                  </a:outerShdw>
                  <a:reflection blurRad="6350" stA="50000" endA="300" endPos="50000" dist="29997" dir="5400000" sy="-100000" algn="bl" rotWithShape="0"/>
                </a:effectLst>
              </a:rPr>
              <a:t>指導老師</a:t>
            </a:r>
            <a:r>
              <a:rPr kumimoji="0" lang="en-US" altLang="zh-TW" b="1" dirty="0" smtClean="0">
                <a:solidFill>
                  <a:schemeClr val="accent3">
                    <a:lumMod val="20000"/>
                    <a:lumOff val="80000"/>
                  </a:schemeClr>
                </a:solidFill>
                <a:effectLst>
                  <a:glow rad="63500">
                    <a:schemeClr val="accent2">
                      <a:satMod val="175000"/>
                      <a:alpha val="40000"/>
                    </a:schemeClr>
                  </a:glow>
                  <a:outerShdw blurRad="38100" dist="38100" dir="2700000" algn="tl">
                    <a:srgbClr val="000000">
                      <a:alpha val="43137"/>
                    </a:srgbClr>
                  </a:outerShdw>
                  <a:reflection blurRad="6350" stA="50000" endA="300" endPos="50000" dist="29997" dir="5400000" sy="-100000" algn="bl" rotWithShape="0"/>
                </a:effectLst>
              </a:rPr>
              <a:t>:</a:t>
            </a:r>
            <a:r>
              <a:rPr kumimoji="0" lang="zh-TW" altLang="en-US" b="1" dirty="0" smtClean="0">
                <a:solidFill>
                  <a:schemeClr val="accent3">
                    <a:lumMod val="20000"/>
                    <a:lumOff val="80000"/>
                  </a:schemeClr>
                </a:solidFill>
                <a:effectLst>
                  <a:glow rad="63500">
                    <a:schemeClr val="accent2">
                      <a:satMod val="175000"/>
                      <a:alpha val="40000"/>
                    </a:schemeClr>
                  </a:glow>
                  <a:outerShdw blurRad="38100" dist="38100" dir="2700000" algn="tl">
                    <a:srgbClr val="000000">
                      <a:alpha val="43137"/>
                    </a:srgbClr>
                  </a:outerShdw>
                  <a:reflection blurRad="6350" stA="50000" endA="300" endPos="50000" dist="29997" dir="5400000" sy="-100000" algn="bl" rotWithShape="0"/>
                </a:effectLst>
              </a:rPr>
              <a:t>李國光 教授</a:t>
            </a:r>
            <a:endParaRPr kumimoji="0" lang="en-US" altLang="zh-TW" b="1" dirty="0" smtClean="0">
              <a:solidFill>
                <a:schemeClr val="accent3">
                  <a:lumMod val="20000"/>
                  <a:lumOff val="80000"/>
                </a:schemeClr>
              </a:solidFill>
              <a:effectLst>
                <a:glow rad="63500">
                  <a:schemeClr val="accent2">
                    <a:satMod val="175000"/>
                    <a:alpha val="40000"/>
                  </a:schemeClr>
                </a:glow>
                <a:outerShdw blurRad="38100" dist="38100" dir="2700000" algn="tl">
                  <a:srgbClr val="000000">
                    <a:alpha val="43137"/>
                  </a:srgbClr>
                </a:outerShdw>
                <a:reflection blurRad="6350" stA="50000" endA="300" endPos="50000" dist="29997" dir="5400000" sy="-100000" algn="bl" rotWithShape="0"/>
              </a:effectLst>
            </a:endParaRPr>
          </a:p>
        </p:txBody>
      </p:sp>
      <p:sp>
        <p:nvSpPr>
          <p:cNvPr id="7" name="副標題 2"/>
          <p:cNvSpPr txBox="1">
            <a:spLocks/>
          </p:cNvSpPr>
          <p:nvPr/>
        </p:nvSpPr>
        <p:spPr>
          <a:xfrm>
            <a:off x="144016" y="5301208"/>
            <a:ext cx="7092280" cy="1412776"/>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標楷體" pitchFamily="65" charset="-120"/>
                <a:ea typeface="標楷體" pitchFamily="65" charset="-120"/>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zh-TW" altLang="en-US" sz="1800" dirty="0" smtClean="0">
                <a:solidFill>
                  <a:schemeClr val="accent2">
                    <a:lumMod val="20000"/>
                    <a:lumOff val="80000"/>
                  </a:schemeClr>
                </a:solidFill>
                <a:effectLst>
                  <a:glow rad="63500">
                    <a:schemeClr val="accent2">
                      <a:satMod val="175000"/>
                      <a:alpha val="40000"/>
                    </a:schemeClr>
                  </a:glow>
                  <a:outerShdw blurRad="38100" dist="38100" dir="2700000" algn="tl">
                    <a:srgbClr val="000000">
                      <a:alpha val="43137"/>
                    </a:srgbClr>
                  </a:outerShdw>
                  <a:reflection blurRad="6350" stA="50000" endA="300" endPos="50000" dist="29997" dir="5400000" sy="-100000" algn="bl" rotWithShape="0"/>
                </a:effectLst>
              </a:rPr>
              <a:t>組</a:t>
            </a:r>
            <a:r>
              <a:rPr lang="zh-TW" altLang="en-US" sz="1800" dirty="0">
                <a:solidFill>
                  <a:schemeClr val="accent2">
                    <a:lumMod val="20000"/>
                    <a:lumOff val="80000"/>
                  </a:schemeClr>
                </a:solidFill>
                <a:effectLst>
                  <a:glow rad="63500">
                    <a:schemeClr val="accent2">
                      <a:satMod val="175000"/>
                      <a:alpha val="40000"/>
                    </a:schemeClr>
                  </a:glow>
                  <a:outerShdw blurRad="38100" dist="38100" dir="2700000" algn="tl">
                    <a:srgbClr val="000000">
                      <a:alpha val="43137"/>
                    </a:srgbClr>
                  </a:outerShdw>
                  <a:reflection blurRad="6350" stA="50000" endA="300" endPos="50000" dist="29997" dir="5400000" sy="-100000" algn="bl" rotWithShape="0"/>
                </a:effectLst>
              </a:rPr>
              <a:t>別</a:t>
            </a:r>
            <a:r>
              <a:rPr lang="en-US" altLang="zh-TW" sz="1800" dirty="0" smtClean="0">
                <a:solidFill>
                  <a:schemeClr val="accent2">
                    <a:lumMod val="20000"/>
                    <a:lumOff val="80000"/>
                  </a:schemeClr>
                </a:solidFill>
                <a:effectLst>
                  <a:glow rad="63500">
                    <a:schemeClr val="accent2">
                      <a:satMod val="175000"/>
                      <a:alpha val="40000"/>
                    </a:schemeClr>
                  </a:glow>
                  <a:outerShdw blurRad="38100" dist="38100" dir="2700000" algn="tl">
                    <a:srgbClr val="000000">
                      <a:alpha val="43137"/>
                    </a:srgbClr>
                  </a:outerShdw>
                  <a:reflection blurRad="6350" stA="50000" endA="300" endPos="50000" dist="29997" dir="5400000" sy="-100000" algn="bl" rotWithShape="0"/>
                </a:effectLst>
              </a:rPr>
              <a:t>:	</a:t>
            </a:r>
            <a:r>
              <a:rPr lang="zh-TW" altLang="en-US" sz="1800" dirty="0" smtClean="0">
                <a:solidFill>
                  <a:schemeClr val="accent2">
                    <a:lumMod val="20000"/>
                    <a:lumOff val="80000"/>
                  </a:schemeClr>
                </a:solidFill>
                <a:effectLst>
                  <a:glow rad="63500">
                    <a:schemeClr val="accent2">
                      <a:satMod val="175000"/>
                      <a:alpha val="40000"/>
                    </a:schemeClr>
                  </a:glow>
                  <a:outerShdw blurRad="38100" dist="38100" dir="2700000" algn="tl">
                    <a:srgbClr val="000000">
                      <a:alpha val="43137"/>
                    </a:srgbClr>
                  </a:outerShdw>
                  <a:reflection blurRad="6350" stA="50000" endA="300" endPos="50000" dist="29997" dir="5400000" sy="-100000" algn="bl" rotWithShape="0"/>
                </a:effectLst>
              </a:rPr>
              <a:t>第七組</a:t>
            </a:r>
            <a:endParaRPr lang="en-US" altLang="zh-TW" sz="1800" dirty="0" smtClean="0">
              <a:solidFill>
                <a:schemeClr val="accent2">
                  <a:lumMod val="20000"/>
                  <a:lumOff val="80000"/>
                </a:schemeClr>
              </a:solidFill>
              <a:effectLst>
                <a:glow rad="63500">
                  <a:schemeClr val="accent2">
                    <a:satMod val="175000"/>
                    <a:alpha val="40000"/>
                  </a:schemeClr>
                </a:glow>
                <a:outerShdw blurRad="38100" dist="38100" dir="2700000" algn="tl">
                  <a:srgbClr val="000000">
                    <a:alpha val="43137"/>
                  </a:srgbClr>
                </a:outerShdw>
                <a:reflection blurRad="6350" stA="50000" endA="300" endPos="50000" dist="29997" dir="5400000" sy="-100000" algn="bl" rotWithShape="0"/>
              </a:effectLst>
            </a:endParaRPr>
          </a:p>
          <a:p>
            <a:pPr algn="l"/>
            <a:r>
              <a:rPr lang="zh-TW" altLang="en-US" sz="1800" dirty="0" smtClean="0">
                <a:solidFill>
                  <a:schemeClr val="accent2">
                    <a:lumMod val="20000"/>
                    <a:lumOff val="80000"/>
                  </a:schemeClr>
                </a:solidFill>
                <a:effectLst>
                  <a:glow rad="63500">
                    <a:schemeClr val="accent2">
                      <a:satMod val="175000"/>
                      <a:alpha val="40000"/>
                    </a:schemeClr>
                  </a:glow>
                  <a:outerShdw blurRad="38100" dist="38100" dir="2700000" algn="tl">
                    <a:srgbClr val="000000">
                      <a:alpha val="43137"/>
                    </a:srgbClr>
                  </a:outerShdw>
                  <a:reflection blurRad="6350" stA="50000" endA="300" endPos="50000" dist="29997" dir="5400000" sy="-100000" algn="bl" rotWithShape="0"/>
                </a:effectLst>
              </a:rPr>
              <a:t>成員</a:t>
            </a:r>
            <a:r>
              <a:rPr lang="en-US" altLang="zh-TW" sz="1800" dirty="0" smtClean="0">
                <a:solidFill>
                  <a:schemeClr val="accent2">
                    <a:lumMod val="20000"/>
                    <a:lumOff val="80000"/>
                  </a:schemeClr>
                </a:solidFill>
                <a:effectLst>
                  <a:glow rad="63500">
                    <a:schemeClr val="accent2">
                      <a:satMod val="175000"/>
                      <a:alpha val="40000"/>
                    </a:schemeClr>
                  </a:glow>
                  <a:outerShdw blurRad="38100" dist="38100" dir="2700000" algn="tl">
                    <a:srgbClr val="000000">
                      <a:alpha val="43137"/>
                    </a:srgbClr>
                  </a:outerShdw>
                  <a:reflection blurRad="6350" stA="50000" endA="300" endPos="50000" dist="29997" dir="5400000" sy="-100000" algn="bl" rotWithShape="0"/>
                </a:effectLst>
              </a:rPr>
              <a:t>:</a:t>
            </a:r>
            <a:r>
              <a:rPr lang="en-US" altLang="zh-TW" sz="1800" dirty="0">
                <a:solidFill>
                  <a:schemeClr val="accent2">
                    <a:lumMod val="20000"/>
                    <a:lumOff val="80000"/>
                  </a:schemeClr>
                </a:solidFill>
                <a:effectLst>
                  <a:glow rad="63500">
                    <a:schemeClr val="accent2">
                      <a:satMod val="175000"/>
                      <a:alpha val="40000"/>
                    </a:schemeClr>
                  </a:glow>
                  <a:outerShdw blurRad="38100" dist="38100" dir="2700000" algn="tl">
                    <a:srgbClr val="000000">
                      <a:alpha val="43137"/>
                    </a:srgbClr>
                  </a:outerShdw>
                  <a:reflection blurRad="6350" stA="50000" endA="300" endPos="50000" dist="29997" dir="5400000" sy="-100000" algn="bl" rotWithShape="0"/>
                </a:effectLst>
              </a:rPr>
              <a:t>	</a:t>
            </a:r>
            <a:r>
              <a:rPr lang="en-US" altLang="zh-TW" sz="1800" dirty="0" smtClean="0">
                <a:solidFill>
                  <a:schemeClr val="accent2">
                    <a:lumMod val="20000"/>
                    <a:lumOff val="80000"/>
                  </a:schemeClr>
                </a:solidFill>
                <a:effectLst>
                  <a:glow rad="63500">
                    <a:schemeClr val="accent2">
                      <a:satMod val="175000"/>
                      <a:alpha val="40000"/>
                    </a:schemeClr>
                  </a:glow>
                  <a:outerShdw blurRad="38100" dist="38100" dir="2700000" algn="tl">
                    <a:srgbClr val="000000">
                      <a:alpha val="43137"/>
                    </a:srgbClr>
                  </a:outerShdw>
                  <a:reflection blurRad="6350" stA="50000" endA="300" endPos="50000" dist="29997" dir="5400000" sy="-100000" algn="bl" rotWithShape="0"/>
                </a:effectLst>
              </a:rPr>
              <a:t>98EDBA </a:t>
            </a:r>
            <a:r>
              <a:rPr lang="zh-TW" altLang="en-US" sz="1800" dirty="0" smtClean="0">
                <a:solidFill>
                  <a:schemeClr val="accent2">
                    <a:lumMod val="20000"/>
                    <a:lumOff val="80000"/>
                  </a:schemeClr>
                </a:solidFill>
                <a:effectLst>
                  <a:glow rad="63500">
                    <a:schemeClr val="accent2">
                      <a:satMod val="175000"/>
                      <a:alpha val="40000"/>
                    </a:schemeClr>
                  </a:glow>
                  <a:outerShdw blurRad="38100" dist="38100" dir="2700000" algn="tl">
                    <a:srgbClr val="000000">
                      <a:alpha val="43137"/>
                    </a:srgbClr>
                  </a:outerShdw>
                  <a:reflection blurRad="6350" stA="50000" endA="300" endPos="50000" dist="29997" dir="5400000" sy="-100000" algn="bl" rotWithShape="0"/>
                </a:effectLst>
              </a:rPr>
              <a:t>譚漢儒  </a:t>
            </a:r>
            <a:r>
              <a:rPr lang="en-US" altLang="zh-TW" sz="1800" dirty="0" smtClean="0">
                <a:solidFill>
                  <a:schemeClr val="accent2">
                    <a:lumMod val="20000"/>
                    <a:lumOff val="80000"/>
                  </a:schemeClr>
                </a:solidFill>
                <a:effectLst>
                  <a:glow rad="63500">
                    <a:schemeClr val="accent2">
                      <a:satMod val="175000"/>
                      <a:alpha val="40000"/>
                    </a:schemeClr>
                  </a:glow>
                  <a:outerShdw blurRad="38100" dist="38100" dir="2700000" algn="tl">
                    <a:srgbClr val="000000">
                      <a:alpha val="43137"/>
                    </a:srgbClr>
                  </a:outerShdw>
                  <a:reflection blurRad="6350" stA="50000" endA="300" endPos="50000" dist="29997" dir="5400000" sy="-100000" algn="bl" rotWithShape="0"/>
                </a:effectLst>
              </a:rPr>
              <a:t>99</a:t>
            </a:r>
            <a:r>
              <a:rPr lang="zh-TW" altLang="en-US" sz="1800" dirty="0" smtClean="0">
                <a:solidFill>
                  <a:schemeClr val="accent2">
                    <a:lumMod val="20000"/>
                    <a:lumOff val="80000"/>
                  </a:schemeClr>
                </a:solidFill>
                <a:effectLst>
                  <a:glow rad="63500">
                    <a:schemeClr val="accent2">
                      <a:satMod val="175000"/>
                      <a:alpha val="40000"/>
                    </a:schemeClr>
                  </a:glow>
                  <a:outerShdw blurRad="38100" dist="38100" dir="2700000" algn="tl">
                    <a:srgbClr val="000000">
                      <a:alpha val="43137"/>
                    </a:srgbClr>
                  </a:outerShdw>
                  <a:reflection blurRad="6350" stA="50000" endA="300" endPos="50000" dist="29997" dir="5400000" sy="-100000" algn="bl" rotWithShape="0"/>
                </a:effectLst>
              </a:rPr>
              <a:t>管研 張純菁  </a:t>
            </a:r>
            <a:r>
              <a:rPr lang="en-US" altLang="zh-TW" sz="1800" dirty="0" smtClean="0">
                <a:solidFill>
                  <a:schemeClr val="accent2">
                    <a:lumMod val="20000"/>
                    <a:lumOff val="80000"/>
                  </a:schemeClr>
                </a:solidFill>
                <a:effectLst>
                  <a:glow rad="63500">
                    <a:schemeClr val="accent2">
                      <a:satMod val="175000"/>
                      <a:alpha val="40000"/>
                    </a:schemeClr>
                  </a:glow>
                  <a:outerShdw blurRad="38100" dist="38100" dir="2700000" algn="tl">
                    <a:srgbClr val="000000">
                      <a:alpha val="43137"/>
                    </a:srgbClr>
                  </a:outerShdw>
                  <a:reflection blurRad="6350" stA="50000" endA="300" endPos="50000" dist="29997" dir="5400000" sy="-100000" algn="bl" rotWithShape="0"/>
                </a:effectLst>
              </a:rPr>
              <a:t>98</a:t>
            </a:r>
            <a:r>
              <a:rPr lang="zh-TW" altLang="en-US" sz="1800" dirty="0" smtClean="0">
                <a:solidFill>
                  <a:schemeClr val="accent2">
                    <a:lumMod val="20000"/>
                    <a:lumOff val="80000"/>
                  </a:schemeClr>
                </a:solidFill>
                <a:effectLst>
                  <a:glow rad="63500">
                    <a:schemeClr val="accent2">
                      <a:satMod val="175000"/>
                      <a:alpha val="40000"/>
                    </a:schemeClr>
                  </a:glow>
                  <a:outerShdw blurRad="38100" dist="38100" dir="2700000" algn="tl">
                    <a:srgbClr val="000000">
                      <a:alpha val="43137"/>
                    </a:srgbClr>
                  </a:outerShdw>
                  <a:reflection blurRad="6350" stA="50000" endA="300" endPos="50000" dist="29997" dir="5400000" sy="-100000" algn="bl" rotWithShape="0"/>
                </a:effectLst>
              </a:rPr>
              <a:t>管研 黃必先  </a:t>
            </a:r>
            <a:endParaRPr lang="en-US" altLang="zh-TW" sz="1800" dirty="0" smtClean="0">
              <a:solidFill>
                <a:schemeClr val="accent2">
                  <a:lumMod val="20000"/>
                  <a:lumOff val="80000"/>
                </a:schemeClr>
              </a:solidFill>
              <a:effectLst>
                <a:glow rad="63500">
                  <a:schemeClr val="accent2">
                    <a:satMod val="175000"/>
                    <a:alpha val="40000"/>
                  </a:schemeClr>
                </a:glow>
                <a:outerShdw blurRad="38100" dist="38100" dir="2700000" algn="tl">
                  <a:srgbClr val="000000">
                    <a:alpha val="43137"/>
                  </a:srgbClr>
                </a:outerShdw>
                <a:reflection blurRad="6350" stA="50000" endA="300" endPos="50000" dist="29997" dir="5400000" sy="-100000" algn="bl" rotWithShape="0"/>
              </a:effectLst>
            </a:endParaRPr>
          </a:p>
          <a:p>
            <a:pPr algn="l"/>
            <a:r>
              <a:rPr lang="en-US" altLang="zh-TW" sz="1800" dirty="0" smtClean="0">
                <a:solidFill>
                  <a:schemeClr val="accent2">
                    <a:lumMod val="20000"/>
                    <a:lumOff val="80000"/>
                  </a:schemeClr>
                </a:solidFill>
                <a:effectLst>
                  <a:glow rad="63500">
                    <a:schemeClr val="accent2">
                      <a:satMod val="175000"/>
                      <a:alpha val="40000"/>
                    </a:schemeClr>
                  </a:glow>
                  <a:outerShdw blurRad="38100" dist="38100" dir="2700000" algn="tl">
                    <a:srgbClr val="000000">
                      <a:alpha val="43137"/>
                    </a:srgbClr>
                  </a:outerShdw>
                  <a:reflection blurRad="6350" stA="50000" endA="300" endPos="50000" dist="29997" dir="5400000" sy="-100000" algn="bl" rotWithShape="0"/>
                </a:effectLst>
              </a:rPr>
              <a:t>        99</a:t>
            </a:r>
            <a:r>
              <a:rPr lang="zh-TW" altLang="en-US" sz="1800" dirty="0" smtClean="0">
                <a:solidFill>
                  <a:schemeClr val="accent2">
                    <a:lumMod val="20000"/>
                    <a:lumOff val="80000"/>
                  </a:schemeClr>
                </a:solidFill>
                <a:effectLst>
                  <a:glow rad="63500">
                    <a:schemeClr val="accent2">
                      <a:satMod val="175000"/>
                      <a:alpha val="40000"/>
                    </a:schemeClr>
                  </a:glow>
                  <a:outerShdw blurRad="38100" dist="38100" dir="2700000" algn="tl">
                    <a:srgbClr val="000000">
                      <a:alpha val="43137"/>
                    </a:srgbClr>
                  </a:outerShdw>
                  <a:reflection blurRad="6350" stA="50000" endA="300" endPos="50000" dist="29997" dir="5400000" sy="-100000" algn="bl" rotWithShape="0"/>
                </a:effectLst>
              </a:rPr>
              <a:t>工管 林泰良  </a:t>
            </a:r>
            <a:r>
              <a:rPr lang="en-US" altLang="zh-TW" sz="1800" dirty="0" smtClean="0">
                <a:solidFill>
                  <a:schemeClr val="accent2">
                    <a:lumMod val="20000"/>
                    <a:lumOff val="80000"/>
                  </a:schemeClr>
                </a:solidFill>
                <a:effectLst>
                  <a:glow rad="63500">
                    <a:schemeClr val="accent2">
                      <a:satMod val="175000"/>
                      <a:alpha val="40000"/>
                    </a:schemeClr>
                  </a:glow>
                  <a:outerShdw blurRad="38100" dist="38100" dir="2700000" algn="tl">
                    <a:srgbClr val="000000">
                      <a:alpha val="43137"/>
                    </a:srgbClr>
                  </a:outerShdw>
                  <a:reflection blurRad="6350" stA="50000" endA="300" endPos="50000" dist="29997" dir="5400000" sy="-100000" algn="bl" rotWithShape="0"/>
                </a:effectLst>
              </a:rPr>
              <a:t>99</a:t>
            </a:r>
            <a:r>
              <a:rPr lang="zh-TW" altLang="en-US" sz="1800" dirty="0" smtClean="0">
                <a:solidFill>
                  <a:schemeClr val="accent2">
                    <a:lumMod val="20000"/>
                    <a:lumOff val="80000"/>
                  </a:schemeClr>
                </a:solidFill>
                <a:effectLst>
                  <a:glow rad="63500">
                    <a:schemeClr val="accent2">
                      <a:satMod val="175000"/>
                      <a:alpha val="40000"/>
                    </a:schemeClr>
                  </a:glow>
                  <a:outerShdw blurRad="38100" dist="38100" dir="2700000" algn="tl">
                    <a:srgbClr val="000000">
                      <a:alpha val="43137"/>
                    </a:srgbClr>
                  </a:outerShdw>
                  <a:reflection blurRad="6350" stA="50000" endA="300" endPos="50000" dist="29997" dir="5400000" sy="-100000" algn="bl" rotWithShape="0"/>
                </a:effectLst>
              </a:rPr>
              <a:t>管研 周啟文  </a:t>
            </a:r>
            <a:r>
              <a:rPr lang="en-US" altLang="zh-TW" sz="1800" dirty="0" smtClean="0">
                <a:solidFill>
                  <a:schemeClr val="accent2">
                    <a:lumMod val="20000"/>
                    <a:lumOff val="80000"/>
                  </a:schemeClr>
                </a:solidFill>
                <a:effectLst>
                  <a:glow rad="63500">
                    <a:schemeClr val="accent2">
                      <a:satMod val="175000"/>
                      <a:alpha val="40000"/>
                    </a:schemeClr>
                  </a:glow>
                  <a:outerShdw blurRad="38100" dist="38100" dir="2700000" algn="tl">
                    <a:srgbClr val="000000">
                      <a:alpha val="43137"/>
                    </a:srgbClr>
                  </a:outerShdw>
                  <a:reflection blurRad="6350" stA="50000" endA="300" endPos="50000" dist="29997" dir="5400000" sy="-100000" algn="bl" rotWithShape="0"/>
                </a:effectLst>
              </a:rPr>
              <a:t>99</a:t>
            </a:r>
            <a:r>
              <a:rPr lang="zh-TW" altLang="en-US" sz="1800" dirty="0" smtClean="0">
                <a:solidFill>
                  <a:schemeClr val="accent2">
                    <a:lumMod val="20000"/>
                    <a:lumOff val="80000"/>
                  </a:schemeClr>
                </a:solidFill>
                <a:effectLst>
                  <a:glow rad="63500">
                    <a:schemeClr val="accent2">
                      <a:satMod val="175000"/>
                      <a:alpha val="40000"/>
                    </a:schemeClr>
                  </a:glow>
                  <a:outerShdw blurRad="38100" dist="38100" dir="2700000" algn="tl">
                    <a:srgbClr val="000000">
                      <a:alpha val="43137"/>
                    </a:srgbClr>
                  </a:outerShdw>
                  <a:reflection blurRad="6350" stA="50000" endA="300" endPos="50000" dist="29997" dir="5400000" sy="-100000" algn="bl" rotWithShape="0"/>
                </a:effectLst>
              </a:rPr>
              <a:t>資管 鐘建二</a:t>
            </a:r>
            <a:endParaRPr lang="en-US" altLang="zh-TW" sz="1800" dirty="0" smtClean="0">
              <a:solidFill>
                <a:schemeClr val="accent2">
                  <a:lumMod val="20000"/>
                  <a:lumOff val="80000"/>
                </a:schemeClr>
              </a:solidFill>
              <a:effectLst>
                <a:glow rad="63500">
                  <a:schemeClr val="accent2">
                    <a:satMod val="175000"/>
                    <a:alpha val="40000"/>
                  </a:schemeClr>
                </a:glow>
                <a:outerShdw blurRad="38100" dist="38100" dir="2700000" algn="tl">
                  <a:srgbClr val="000000">
                    <a:alpha val="43137"/>
                  </a:srgbClr>
                </a:outerShdw>
                <a:reflection blurRad="6350" stA="50000" endA="300" endPos="50000" dist="29997" dir="5400000" sy="-100000" algn="bl" rotWithShape="0"/>
              </a:effectLst>
            </a:endParaRPr>
          </a:p>
          <a:p>
            <a:pPr algn="l"/>
            <a:r>
              <a:rPr lang="en-US" altLang="zh-TW" sz="1800" dirty="0" smtClean="0">
                <a:solidFill>
                  <a:schemeClr val="accent2">
                    <a:lumMod val="20000"/>
                    <a:lumOff val="80000"/>
                  </a:schemeClr>
                </a:solidFill>
                <a:effectLst>
                  <a:glow rad="63500">
                    <a:schemeClr val="accent2">
                      <a:satMod val="175000"/>
                      <a:alpha val="40000"/>
                    </a:schemeClr>
                  </a:glow>
                  <a:outerShdw blurRad="38100" dist="38100" dir="2700000" algn="tl">
                    <a:srgbClr val="000000">
                      <a:alpha val="43137"/>
                    </a:srgbClr>
                  </a:outerShdw>
                  <a:reflection blurRad="6350" stA="50000" endA="300" endPos="50000" dist="29997" dir="5400000" sy="-100000" algn="bl" rotWithShape="0"/>
                </a:effectLst>
              </a:rPr>
              <a:t>	99</a:t>
            </a:r>
            <a:r>
              <a:rPr lang="zh-TW" altLang="en-US" sz="1800" dirty="0" smtClean="0">
                <a:solidFill>
                  <a:schemeClr val="accent2">
                    <a:lumMod val="20000"/>
                    <a:lumOff val="80000"/>
                  </a:schemeClr>
                </a:solidFill>
                <a:effectLst>
                  <a:glow rad="63500">
                    <a:schemeClr val="accent2">
                      <a:satMod val="175000"/>
                      <a:alpha val="40000"/>
                    </a:schemeClr>
                  </a:glow>
                  <a:outerShdw blurRad="38100" dist="38100" dir="2700000" algn="tl">
                    <a:srgbClr val="000000">
                      <a:alpha val="43137"/>
                    </a:srgbClr>
                  </a:outerShdw>
                  <a:reflection blurRad="6350" stA="50000" endA="300" endPos="50000" dist="29997" dir="5400000" sy="-100000" algn="bl" rotWithShape="0"/>
                </a:effectLst>
              </a:rPr>
              <a:t>管研 葉爾芬  </a:t>
            </a:r>
            <a:r>
              <a:rPr lang="en-US" altLang="zh-TW" sz="1800" dirty="0" smtClean="0">
                <a:solidFill>
                  <a:schemeClr val="accent2">
                    <a:lumMod val="20000"/>
                    <a:lumOff val="80000"/>
                  </a:schemeClr>
                </a:solidFill>
                <a:effectLst>
                  <a:glow rad="63500">
                    <a:schemeClr val="accent2">
                      <a:satMod val="175000"/>
                      <a:alpha val="40000"/>
                    </a:schemeClr>
                  </a:glow>
                  <a:outerShdw blurRad="38100" dist="38100" dir="2700000" algn="tl">
                    <a:srgbClr val="000000">
                      <a:alpha val="43137"/>
                    </a:srgbClr>
                  </a:outerShdw>
                  <a:reflection blurRad="6350" stA="50000" endA="300" endPos="50000" dist="29997" dir="5400000" sy="-100000" algn="bl" rotWithShape="0"/>
                </a:effectLst>
              </a:rPr>
              <a:t>99</a:t>
            </a:r>
            <a:r>
              <a:rPr lang="zh-TW" altLang="en-US" sz="1800" dirty="0" smtClean="0">
                <a:solidFill>
                  <a:schemeClr val="accent2">
                    <a:lumMod val="20000"/>
                    <a:lumOff val="80000"/>
                  </a:schemeClr>
                </a:solidFill>
                <a:effectLst>
                  <a:glow rad="63500">
                    <a:schemeClr val="accent2">
                      <a:satMod val="175000"/>
                      <a:alpha val="40000"/>
                    </a:schemeClr>
                  </a:glow>
                  <a:outerShdw blurRad="38100" dist="38100" dir="2700000" algn="tl">
                    <a:srgbClr val="000000">
                      <a:alpha val="43137"/>
                    </a:srgbClr>
                  </a:outerShdw>
                  <a:reflection blurRad="6350" stA="50000" endA="300" endPos="50000" dist="29997" dir="5400000" sy="-100000" algn="bl" rotWithShape="0"/>
                </a:effectLst>
              </a:rPr>
              <a:t>資管 楊坤木</a:t>
            </a:r>
            <a:endParaRPr lang="en-US" altLang="zh-TW" sz="1800" dirty="0" smtClean="0">
              <a:solidFill>
                <a:schemeClr val="accent2">
                  <a:lumMod val="20000"/>
                  <a:lumOff val="80000"/>
                </a:schemeClr>
              </a:solidFill>
              <a:effectLst>
                <a:glow rad="63500">
                  <a:schemeClr val="accent2">
                    <a:satMod val="175000"/>
                    <a:alpha val="40000"/>
                  </a:schemeClr>
                </a:glow>
                <a:outerShdw blurRad="38100" dist="38100" dir="2700000" algn="tl">
                  <a:srgbClr val="000000">
                    <a:alpha val="43137"/>
                  </a:srgbClr>
                </a:outerShdw>
                <a:reflection blurRad="6350" stA="50000" endA="300" endPos="50000" dist="29997" dir="5400000" sy="-100000" algn="bl" rotWithShape="0"/>
              </a:effectLst>
            </a:endParaRPr>
          </a:p>
          <a:p>
            <a:pPr algn="l"/>
            <a:r>
              <a:rPr lang="en-US" altLang="zh-TW" sz="1800" dirty="0" smtClean="0">
                <a:solidFill>
                  <a:schemeClr val="accent2">
                    <a:lumMod val="20000"/>
                    <a:lumOff val="80000"/>
                  </a:schemeClr>
                </a:solidFill>
                <a:effectLst>
                  <a:glow rad="63500">
                    <a:schemeClr val="accent2">
                      <a:satMod val="175000"/>
                      <a:alpha val="40000"/>
                    </a:schemeClr>
                  </a:glow>
                  <a:outerShdw blurRad="38100" dist="38100" dir="2700000" algn="tl">
                    <a:srgbClr val="000000">
                      <a:alpha val="43137"/>
                    </a:srgbClr>
                  </a:outerShdw>
                  <a:reflection blurRad="6350" stA="50000" endA="300" endPos="50000" dist="29997" dir="5400000" sy="-100000" algn="bl" rotWithShape="0"/>
                </a:effectLst>
              </a:rPr>
              <a:t>	</a:t>
            </a:r>
            <a:endParaRPr lang="zh-TW" altLang="en-US" sz="1800" dirty="0">
              <a:solidFill>
                <a:schemeClr val="accent2">
                  <a:lumMod val="20000"/>
                  <a:lumOff val="80000"/>
                </a:schemeClr>
              </a:solidFill>
              <a:effectLst>
                <a:glow rad="63500">
                  <a:schemeClr val="accent2">
                    <a:satMod val="175000"/>
                    <a:alpha val="40000"/>
                  </a:schemeClr>
                </a:glow>
                <a:outerShdw blurRad="38100" dist="38100" dir="2700000" algn="tl">
                  <a:srgbClr val="000000">
                    <a:alpha val="43137"/>
                  </a:srgbClr>
                </a:outerShdw>
                <a:reflection blurRad="6350" stA="50000" endA="300" endPos="50000" dist="29997" dir="5400000" sy="-100000" algn="bl" rotWithShape="0"/>
              </a:effectLst>
            </a:endParaRPr>
          </a:p>
        </p:txBody>
      </p:sp>
      <p:pic>
        <p:nvPicPr>
          <p:cNvPr id="8" name="圖片 5" descr="Image2.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79912" y="4077072"/>
            <a:ext cx="1327004" cy="7200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矩形 9"/>
          <p:cNvSpPr/>
          <p:nvPr/>
        </p:nvSpPr>
        <p:spPr>
          <a:xfrm>
            <a:off x="2267744" y="3356992"/>
            <a:ext cx="4801314" cy="707886"/>
          </a:xfrm>
          <a:prstGeom prst="rect">
            <a:avLst/>
          </a:prstGeom>
        </p:spPr>
        <p:txBody>
          <a:bodyPr wrap="none">
            <a:spAutoFit/>
          </a:bodyPr>
          <a:lstStyle/>
          <a:p>
            <a:r>
              <a:rPr lang="zh-TW" altLang="en-US" sz="4000" b="1" dirty="0" smtClean="0">
                <a:solidFill>
                  <a:schemeClr val="bg1"/>
                </a:solidFill>
                <a:latin typeface="標楷體" pitchFamily="65" charset="-120"/>
                <a:ea typeface="標楷體" pitchFamily="65" charset="-120"/>
              </a:rPr>
              <a:t>思科</a:t>
            </a:r>
            <a:r>
              <a:rPr lang="en-US" altLang="zh-TW" sz="4000" b="1" dirty="0" smtClean="0">
                <a:solidFill>
                  <a:schemeClr val="bg1"/>
                </a:solidFill>
                <a:latin typeface="標楷體" pitchFamily="65" charset="-120"/>
                <a:ea typeface="標楷體" pitchFamily="65" charset="-120"/>
              </a:rPr>
              <a:t>IT</a:t>
            </a:r>
            <a:r>
              <a:rPr lang="zh-TW" altLang="en-US" sz="4000" b="1" dirty="0" smtClean="0">
                <a:solidFill>
                  <a:schemeClr val="bg1"/>
                </a:solidFill>
                <a:latin typeface="標楷體" pitchFamily="65" charset="-120"/>
                <a:ea typeface="標楷體" pitchFamily="65" charset="-120"/>
              </a:rPr>
              <a:t>的策略性規劃</a:t>
            </a:r>
            <a:endParaRPr lang="en-US" altLang="zh-TW" sz="4000" b="1" dirty="0" smtClean="0">
              <a:solidFill>
                <a:schemeClr val="bg1"/>
              </a:solidFill>
              <a:latin typeface="Microsoft YaHei" pitchFamily="34" charset="-122"/>
              <a:ea typeface="Microsoft YaHei" pitchFamily="34" charset="-122"/>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33"/>
          <p:cNvGrpSpPr/>
          <p:nvPr/>
        </p:nvGrpSpPr>
        <p:grpSpPr>
          <a:xfrm>
            <a:off x="1295686" y="4179348"/>
            <a:ext cx="2500391" cy="1000156"/>
            <a:chOff x="66159" y="2799143"/>
            <a:chExt cx="2500391" cy="1000156"/>
          </a:xfrm>
        </p:grpSpPr>
        <p:sp>
          <p:nvSpPr>
            <p:cNvPr id="41" name="＞形箭號 40"/>
            <p:cNvSpPr/>
            <p:nvPr/>
          </p:nvSpPr>
          <p:spPr>
            <a:xfrm rot="20071799">
              <a:off x="66159" y="2799143"/>
              <a:ext cx="2500391" cy="1000156"/>
            </a:xfrm>
            <a:prstGeom prst="chevron">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2" name="＞形箭號 4"/>
            <p:cNvSpPr/>
            <p:nvPr/>
          </p:nvSpPr>
          <p:spPr>
            <a:xfrm rot="20071799">
              <a:off x="566237" y="2799143"/>
              <a:ext cx="1500235" cy="10001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zh-TW" altLang="en-US" sz="1200" kern="1200" dirty="0" smtClean="0">
                  <a:solidFill>
                    <a:schemeClr val="accent2"/>
                  </a:solidFill>
                  <a:latin typeface="微軟正黑體" pitchFamily="34" charset="-120"/>
                  <a:ea typeface="微軟正黑體" pitchFamily="34" charset="-120"/>
                </a:rPr>
                <a:t>企業改造</a:t>
              </a:r>
              <a:endParaRPr lang="zh-TW" altLang="en-US" sz="1200" kern="1200" dirty="0">
                <a:solidFill>
                  <a:schemeClr val="accent2"/>
                </a:solidFill>
                <a:latin typeface="微軟正黑體" pitchFamily="34" charset="-120"/>
                <a:ea typeface="微軟正黑體" pitchFamily="34" charset="-120"/>
              </a:endParaRPr>
            </a:p>
          </p:txBody>
        </p:sp>
      </p:grpSp>
      <p:grpSp>
        <p:nvGrpSpPr>
          <p:cNvPr id="3" name="群組 34"/>
          <p:cNvGrpSpPr/>
          <p:nvPr/>
        </p:nvGrpSpPr>
        <p:grpSpPr>
          <a:xfrm>
            <a:off x="3348643" y="3194984"/>
            <a:ext cx="2500391" cy="1000156"/>
            <a:chOff x="2119116" y="1814779"/>
            <a:chExt cx="2500391" cy="1000156"/>
          </a:xfrm>
        </p:grpSpPr>
        <p:sp>
          <p:nvSpPr>
            <p:cNvPr id="39" name="＞形箭號 38"/>
            <p:cNvSpPr/>
            <p:nvPr/>
          </p:nvSpPr>
          <p:spPr>
            <a:xfrm rot="20098946">
              <a:off x="2119116" y="1814779"/>
              <a:ext cx="2500391" cy="1000156"/>
            </a:xfrm>
            <a:prstGeom prst="chevron">
              <a:avLst/>
            </a:pr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40" name="＞形箭號 6"/>
            <p:cNvSpPr/>
            <p:nvPr/>
          </p:nvSpPr>
          <p:spPr>
            <a:xfrm rot="20098946">
              <a:off x="2619194" y="1814779"/>
              <a:ext cx="1500235" cy="10001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zh-TW" altLang="en-US" sz="1200" kern="1200" dirty="0" smtClean="0">
                  <a:latin typeface="微軟正黑體" pitchFamily="34" charset="-120"/>
                  <a:ea typeface="微軟正黑體" pitchFamily="34" charset="-120"/>
                </a:rPr>
                <a:t>企業內</a:t>
              </a:r>
              <a:r>
                <a:rPr lang="en-US" altLang="zh-TW" sz="1200" kern="1200" dirty="0" smtClean="0">
                  <a:latin typeface="微軟正黑體" pitchFamily="34" charset="-120"/>
                  <a:ea typeface="微軟正黑體" pitchFamily="34" charset="-120"/>
                </a:rPr>
                <a:t>e</a:t>
              </a:r>
              <a:r>
                <a:rPr lang="zh-TW" altLang="en-US" sz="1200" kern="1200" dirty="0" smtClean="0">
                  <a:latin typeface="微軟正黑體" pitchFamily="34" charset="-120"/>
                  <a:ea typeface="微軟正黑體" pitchFamily="34" charset="-120"/>
                </a:rPr>
                <a:t>化</a:t>
              </a:r>
              <a:endParaRPr lang="zh-TW" altLang="en-US" sz="1200" kern="1200" dirty="0">
                <a:latin typeface="微軟正黑體" pitchFamily="34" charset="-120"/>
                <a:ea typeface="微軟正黑體" pitchFamily="34" charset="-120"/>
              </a:endParaRPr>
            </a:p>
          </p:txBody>
        </p:sp>
      </p:grpSp>
      <p:grpSp>
        <p:nvGrpSpPr>
          <p:cNvPr id="4" name="群組 35"/>
          <p:cNvGrpSpPr/>
          <p:nvPr/>
        </p:nvGrpSpPr>
        <p:grpSpPr>
          <a:xfrm>
            <a:off x="5347923" y="2248146"/>
            <a:ext cx="2500391" cy="1000156"/>
            <a:chOff x="4118396" y="867941"/>
            <a:chExt cx="2500391" cy="1000156"/>
          </a:xfrm>
        </p:grpSpPr>
        <p:sp>
          <p:nvSpPr>
            <p:cNvPr id="37" name="＞形箭號 36"/>
            <p:cNvSpPr/>
            <p:nvPr/>
          </p:nvSpPr>
          <p:spPr>
            <a:xfrm rot="20028363">
              <a:off x="4118396" y="867941"/>
              <a:ext cx="2500391" cy="1000156"/>
            </a:xfrm>
            <a:prstGeom prst="chevron">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38" name="＞形箭號 8"/>
            <p:cNvSpPr/>
            <p:nvPr/>
          </p:nvSpPr>
          <p:spPr>
            <a:xfrm rot="20028363">
              <a:off x="4618474" y="867941"/>
              <a:ext cx="1500235" cy="10001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zh-TW" altLang="en-US" sz="1200" kern="1200" dirty="0" smtClean="0">
                  <a:latin typeface="微軟正黑體" pitchFamily="34" charset="-120"/>
                  <a:ea typeface="微軟正黑體" pitchFamily="34" charset="-120"/>
                </a:rPr>
                <a:t>企業間</a:t>
              </a:r>
              <a:r>
                <a:rPr lang="en-US" altLang="zh-TW" sz="1200" kern="1200" dirty="0" smtClean="0">
                  <a:latin typeface="微軟正黑體" pitchFamily="34" charset="-120"/>
                  <a:ea typeface="微軟正黑體" pitchFamily="34" charset="-120"/>
                </a:rPr>
                <a:t>e</a:t>
              </a:r>
              <a:r>
                <a:rPr lang="zh-TW" altLang="en-US" sz="1200" kern="1200" dirty="0" smtClean="0">
                  <a:latin typeface="微軟正黑體" pitchFamily="34" charset="-120"/>
                  <a:ea typeface="微軟正黑體" pitchFamily="34" charset="-120"/>
                </a:rPr>
                <a:t>化</a:t>
              </a:r>
              <a:endParaRPr lang="zh-TW" altLang="en-US" sz="1200" kern="1200" dirty="0">
                <a:latin typeface="微軟正黑體" pitchFamily="34" charset="-120"/>
                <a:ea typeface="微軟正黑體" pitchFamily="34" charset="-120"/>
              </a:endParaRPr>
            </a:p>
          </p:txBody>
        </p:sp>
      </p:grpSp>
      <p:sp>
        <p:nvSpPr>
          <p:cNvPr id="34818" name="標題 1"/>
          <p:cNvSpPr>
            <a:spLocks noGrp="1"/>
          </p:cNvSpPr>
          <p:nvPr>
            <p:ph type="title" idx="4294967295"/>
          </p:nvPr>
        </p:nvSpPr>
        <p:spPr bwMode="auto">
          <a:xfrm>
            <a:off x="827584" y="188640"/>
            <a:ext cx="7210425" cy="850900"/>
          </a:xfrm>
          <a:prstGeom prst="rect">
            <a:avLst/>
          </a:prstGeom>
          <a:noFill/>
          <a:ln>
            <a:miter lim="800000"/>
            <a:headEnd/>
            <a:tailEnd/>
          </a:ln>
        </p:spPr>
        <p:txBody>
          <a:bodyPr>
            <a:normAutofit/>
          </a:bodyPr>
          <a:lstStyle/>
          <a:p>
            <a:r>
              <a:rPr lang="zh-TW" altLang="en-US" sz="4000" b="1" dirty="0" smtClean="0">
                <a:solidFill>
                  <a:schemeClr val="bg1"/>
                </a:solidFill>
                <a:latin typeface="標楷體" pitchFamily="65" charset="-120"/>
                <a:ea typeface="標楷體" pitchFamily="65" charset="-120"/>
              </a:rPr>
              <a:t>思科</a:t>
            </a:r>
            <a:r>
              <a:rPr lang="en-US" altLang="zh-TW" sz="4000" b="1" dirty="0" smtClean="0">
                <a:solidFill>
                  <a:schemeClr val="bg1"/>
                </a:solidFill>
                <a:latin typeface="標楷體" pitchFamily="65" charset="-120"/>
                <a:ea typeface="標楷體" pitchFamily="65" charset="-120"/>
              </a:rPr>
              <a:t>e</a:t>
            </a:r>
            <a:r>
              <a:rPr lang="zh-TW" altLang="en-US" sz="4000" b="1" dirty="0" smtClean="0">
                <a:solidFill>
                  <a:schemeClr val="bg1"/>
                </a:solidFill>
                <a:latin typeface="標楷體" pitchFamily="65" charset="-120"/>
                <a:ea typeface="標楷體" pitchFamily="65" charset="-120"/>
              </a:rPr>
              <a:t>化階段 </a:t>
            </a:r>
            <a:r>
              <a:rPr lang="en-US" altLang="zh-TW" sz="4000" b="1" dirty="0" smtClean="0">
                <a:solidFill>
                  <a:schemeClr val="bg1"/>
                </a:solidFill>
                <a:latin typeface="標楷體" pitchFamily="65" charset="-120"/>
                <a:ea typeface="標楷體" pitchFamily="65" charset="-120"/>
              </a:rPr>
              <a:t>(</a:t>
            </a:r>
            <a:r>
              <a:rPr lang="en-US" altLang="zh-TW" sz="4000" b="1" dirty="0" smtClean="0">
                <a:solidFill>
                  <a:schemeClr val="bg1"/>
                </a:solidFill>
                <a:latin typeface="Arial" pitchFamily="34" charset="0"/>
                <a:ea typeface="標楷體" pitchFamily="65" charset="-120"/>
                <a:cs typeface="Arial" pitchFamily="34" charset="0"/>
              </a:rPr>
              <a:t>SIS</a:t>
            </a:r>
            <a:r>
              <a:rPr lang="zh-TW" altLang="en-US" sz="4000" b="1" dirty="0" smtClean="0">
                <a:solidFill>
                  <a:schemeClr val="bg1"/>
                </a:solidFill>
                <a:latin typeface="標楷體" pitchFamily="65" charset="-120"/>
                <a:ea typeface="標楷體" pitchFamily="65" charset="-120"/>
              </a:rPr>
              <a:t>架構</a:t>
            </a:r>
            <a:r>
              <a:rPr lang="en-US" altLang="zh-TW" sz="4000" b="1" dirty="0" smtClean="0">
                <a:solidFill>
                  <a:schemeClr val="bg1"/>
                </a:solidFill>
                <a:latin typeface="標楷體" pitchFamily="65" charset="-120"/>
                <a:ea typeface="標楷體" pitchFamily="65" charset="-120"/>
              </a:rPr>
              <a:t>)</a:t>
            </a:r>
          </a:p>
        </p:txBody>
      </p:sp>
      <p:cxnSp>
        <p:nvCxnSpPr>
          <p:cNvPr id="34819" name="直線單箭頭接點 4"/>
          <p:cNvCxnSpPr>
            <a:cxnSpLocks noChangeShapeType="1"/>
          </p:cNvCxnSpPr>
          <p:nvPr/>
        </p:nvCxnSpPr>
        <p:spPr bwMode="auto">
          <a:xfrm>
            <a:off x="741096" y="5917981"/>
            <a:ext cx="7716667" cy="1841"/>
          </a:xfrm>
          <a:prstGeom prst="straightConnector1">
            <a:avLst/>
          </a:prstGeom>
          <a:noFill/>
          <a:ln w="9525" algn="ctr">
            <a:solidFill>
              <a:schemeClr val="tx1"/>
            </a:solidFill>
            <a:round/>
            <a:headEnd/>
            <a:tailEnd type="arrow" w="med" len="med"/>
          </a:ln>
        </p:spPr>
      </p:cxnSp>
      <p:cxnSp>
        <p:nvCxnSpPr>
          <p:cNvPr id="34820" name="直線單箭頭接點 6"/>
          <p:cNvCxnSpPr>
            <a:cxnSpLocks noChangeShapeType="1"/>
          </p:cNvCxnSpPr>
          <p:nvPr/>
        </p:nvCxnSpPr>
        <p:spPr bwMode="auto">
          <a:xfrm rot="5400000" flipH="1" flipV="1">
            <a:off x="-1336403" y="3873200"/>
            <a:ext cx="5302464" cy="1824"/>
          </a:xfrm>
          <a:prstGeom prst="straightConnector1">
            <a:avLst/>
          </a:prstGeom>
          <a:noFill/>
          <a:ln w="9525" algn="ctr">
            <a:solidFill>
              <a:schemeClr val="tx1"/>
            </a:solidFill>
            <a:round/>
            <a:headEnd/>
            <a:tailEnd type="arrow" w="med" len="med"/>
          </a:ln>
        </p:spPr>
      </p:cxnSp>
      <p:sp>
        <p:nvSpPr>
          <p:cNvPr id="34821" name="文字方塊 7"/>
          <p:cNvSpPr txBox="1">
            <a:spLocks noChangeArrowheads="1"/>
          </p:cNvSpPr>
          <p:nvPr/>
        </p:nvSpPr>
        <p:spPr bwMode="auto">
          <a:xfrm>
            <a:off x="1617002" y="6000804"/>
            <a:ext cx="1210588" cy="338554"/>
          </a:xfrm>
          <a:prstGeom prst="rect">
            <a:avLst/>
          </a:prstGeom>
          <a:noFill/>
          <a:ln w="9525">
            <a:noFill/>
            <a:miter lim="800000"/>
            <a:headEnd/>
            <a:tailEnd/>
          </a:ln>
        </p:spPr>
        <p:txBody>
          <a:bodyPr wrap="none">
            <a:spAutoFit/>
          </a:bodyPr>
          <a:lstStyle/>
          <a:p>
            <a:r>
              <a:rPr kumimoji="0" lang="zh-TW" altLang="en-US" sz="1600">
                <a:latin typeface="微軟正黑體" pitchFamily="34" charset="-120"/>
                <a:ea typeface="微軟正黑體" pitchFamily="34" charset="-120"/>
              </a:rPr>
              <a:t>監督式管理</a:t>
            </a:r>
          </a:p>
        </p:txBody>
      </p:sp>
      <p:sp>
        <p:nvSpPr>
          <p:cNvPr id="34822" name="文字方塊 8"/>
          <p:cNvSpPr txBox="1">
            <a:spLocks noChangeArrowheads="1"/>
          </p:cNvSpPr>
          <p:nvPr/>
        </p:nvSpPr>
        <p:spPr bwMode="auto">
          <a:xfrm>
            <a:off x="3984906" y="6000804"/>
            <a:ext cx="1210588" cy="338554"/>
          </a:xfrm>
          <a:prstGeom prst="rect">
            <a:avLst/>
          </a:prstGeom>
          <a:noFill/>
          <a:ln w="9525">
            <a:noFill/>
            <a:miter lim="800000"/>
            <a:headEnd/>
            <a:tailEnd/>
          </a:ln>
        </p:spPr>
        <p:txBody>
          <a:bodyPr wrap="none">
            <a:spAutoFit/>
          </a:bodyPr>
          <a:lstStyle/>
          <a:p>
            <a:r>
              <a:rPr kumimoji="0" lang="zh-TW" altLang="en-US" sz="1600">
                <a:latin typeface="微軟正黑體" pitchFamily="34" charset="-120"/>
                <a:ea typeface="微軟正黑體" pitchFamily="34" charset="-120"/>
              </a:rPr>
              <a:t>團隊式管理</a:t>
            </a:r>
          </a:p>
        </p:txBody>
      </p:sp>
      <p:sp>
        <p:nvSpPr>
          <p:cNvPr id="34823" name="文字方塊 9"/>
          <p:cNvSpPr txBox="1">
            <a:spLocks noChangeArrowheads="1"/>
          </p:cNvSpPr>
          <p:nvPr/>
        </p:nvSpPr>
        <p:spPr bwMode="auto">
          <a:xfrm>
            <a:off x="6529764" y="5975037"/>
            <a:ext cx="1210588" cy="338554"/>
          </a:xfrm>
          <a:prstGeom prst="rect">
            <a:avLst/>
          </a:prstGeom>
          <a:noFill/>
          <a:ln w="9525">
            <a:noFill/>
            <a:miter lim="800000"/>
            <a:headEnd/>
            <a:tailEnd/>
          </a:ln>
        </p:spPr>
        <p:txBody>
          <a:bodyPr wrap="none">
            <a:spAutoFit/>
          </a:bodyPr>
          <a:lstStyle/>
          <a:p>
            <a:r>
              <a:rPr kumimoji="0" lang="zh-TW" altLang="en-US" sz="1600">
                <a:latin typeface="微軟正黑體" pitchFamily="34" charset="-120"/>
                <a:ea typeface="微軟正黑體" pitchFamily="34" charset="-120"/>
              </a:rPr>
              <a:t>創新式管理</a:t>
            </a:r>
          </a:p>
        </p:txBody>
      </p:sp>
      <p:sp>
        <p:nvSpPr>
          <p:cNvPr id="34824" name="文字方塊 10"/>
          <p:cNvSpPr txBox="1">
            <a:spLocks noChangeArrowheads="1"/>
          </p:cNvSpPr>
          <p:nvPr/>
        </p:nvSpPr>
        <p:spPr bwMode="auto">
          <a:xfrm>
            <a:off x="884854" y="1554169"/>
            <a:ext cx="430887" cy="913070"/>
          </a:xfrm>
          <a:prstGeom prst="rect">
            <a:avLst/>
          </a:prstGeom>
          <a:noFill/>
          <a:ln w="9525">
            <a:noFill/>
            <a:miter lim="800000"/>
            <a:headEnd/>
            <a:tailEnd/>
          </a:ln>
        </p:spPr>
        <p:txBody>
          <a:bodyPr vert="eaVert" wrap="none">
            <a:spAutoFit/>
          </a:bodyPr>
          <a:lstStyle/>
          <a:p>
            <a:r>
              <a:rPr kumimoji="0" lang="zh-TW" altLang="en-US" sz="1600" dirty="0">
                <a:latin typeface="微軟正黑體" pitchFamily="34" charset="-120"/>
                <a:ea typeface="微軟正黑體" pitchFamily="34" charset="-120"/>
              </a:rPr>
              <a:t>策略功能</a:t>
            </a:r>
          </a:p>
        </p:txBody>
      </p:sp>
      <p:sp>
        <p:nvSpPr>
          <p:cNvPr id="34825" name="文字方塊 11"/>
          <p:cNvSpPr txBox="1">
            <a:spLocks noChangeArrowheads="1"/>
          </p:cNvSpPr>
          <p:nvPr/>
        </p:nvSpPr>
        <p:spPr bwMode="auto">
          <a:xfrm>
            <a:off x="884854" y="3127791"/>
            <a:ext cx="430887" cy="913070"/>
          </a:xfrm>
          <a:prstGeom prst="rect">
            <a:avLst/>
          </a:prstGeom>
          <a:noFill/>
          <a:ln w="9525">
            <a:noFill/>
            <a:miter lim="800000"/>
            <a:headEnd/>
            <a:tailEnd/>
          </a:ln>
        </p:spPr>
        <p:txBody>
          <a:bodyPr vert="eaVert" wrap="none">
            <a:spAutoFit/>
          </a:bodyPr>
          <a:lstStyle/>
          <a:p>
            <a:r>
              <a:rPr kumimoji="0" lang="zh-TW" altLang="en-US" sz="1600">
                <a:latin typeface="微軟正黑體" pitchFamily="34" charset="-120"/>
                <a:ea typeface="微軟正黑體" pitchFamily="34" charset="-120"/>
              </a:rPr>
              <a:t>管理功能</a:t>
            </a:r>
          </a:p>
        </p:txBody>
      </p:sp>
      <p:sp>
        <p:nvSpPr>
          <p:cNvPr id="34826" name="文字方塊 12"/>
          <p:cNvSpPr txBox="1">
            <a:spLocks noChangeArrowheads="1"/>
          </p:cNvSpPr>
          <p:nvPr/>
        </p:nvSpPr>
        <p:spPr bwMode="auto">
          <a:xfrm>
            <a:off x="884854" y="4778837"/>
            <a:ext cx="430887" cy="913070"/>
          </a:xfrm>
          <a:prstGeom prst="rect">
            <a:avLst/>
          </a:prstGeom>
          <a:noFill/>
          <a:ln w="9525">
            <a:noFill/>
            <a:miter lim="800000"/>
            <a:headEnd/>
            <a:tailEnd/>
          </a:ln>
        </p:spPr>
        <p:txBody>
          <a:bodyPr vert="eaVert" wrap="none">
            <a:spAutoFit/>
          </a:bodyPr>
          <a:lstStyle/>
          <a:p>
            <a:r>
              <a:rPr kumimoji="0" lang="zh-TW" altLang="en-US" sz="1600" dirty="0">
                <a:latin typeface="微軟正黑體" pitchFamily="34" charset="-120"/>
                <a:ea typeface="微軟正黑體" pitchFamily="34" charset="-120"/>
              </a:rPr>
              <a:t>作業功能</a:t>
            </a:r>
          </a:p>
        </p:txBody>
      </p:sp>
      <p:sp>
        <p:nvSpPr>
          <p:cNvPr id="14" name="文字方塊 13"/>
          <p:cNvSpPr txBox="1"/>
          <p:nvPr/>
        </p:nvSpPr>
        <p:spPr>
          <a:xfrm>
            <a:off x="246594" y="2638219"/>
            <a:ext cx="461665" cy="2299742"/>
          </a:xfrm>
          <a:prstGeom prst="rect">
            <a:avLst/>
          </a:prstGeom>
          <a:solidFill>
            <a:schemeClr val="accent5">
              <a:lumMod val="90000"/>
            </a:schemeClr>
          </a:solidFill>
        </p:spPr>
        <p:txBody>
          <a:bodyPr vert="eaVert" wrap="square">
            <a:spAutoFit/>
          </a:bodyPr>
          <a:lstStyle/>
          <a:p>
            <a:pPr>
              <a:defRPr/>
            </a:pPr>
            <a:r>
              <a:rPr kumimoji="0" lang="zh-TW" altLang="en-US" dirty="0">
                <a:latin typeface="微軟正黑體" pitchFamily="34" charset="-120"/>
                <a:ea typeface="微軟正黑體" pitchFamily="34" charset="-120"/>
                <a:cs typeface="Arial" charset="0"/>
              </a:rPr>
              <a:t>資訊系統功能與範圍</a:t>
            </a:r>
          </a:p>
        </p:txBody>
      </p:sp>
      <p:sp>
        <p:nvSpPr>
          <p:cNvPr id="15" name="文字方塊 14"/>
          <p:cNvSpPr txBox="1"/>
          <p:nvPr/>
        </p:nvSpPr>
        <p:spPr>
          <a:xfrm>
            <a:off x="3696416" y="6309320"/>
            <a:ext cx="1569660" cy="369332"/>
          </a:xfrm>
          <a:prstGeom prst="rect">
            <a:avLst/>
          </a:prstGeom>
          <a:solidFill>
            <a:schemeClr val="accent6">
              <a:lumMod val="20000"/>
              <a:lumOff val="80000"/>
            </a:schemeClr>
          </a:solidFill>
        </p:spPr>
        <p:txBody>
          <a:bodyPr wrap="none">
            <a:spAutoFit/>
          </a:bodyPr>
          <a:lstStyle/>
          <a:p>
            <a:pPr>
              <a:defRPr/>
            </a:pPr>
            <a:r>
              <a:rPr kumimoji="0" lang="zh-TW" altLang="en-US" dirty="0">
                <a:latin typeface="微軟正黑體" pitchFamily="34" charset="-120"/>
                <a:ea typeface="微軟正黑體" pitchFamily="34" charset="-120"/>
                <a:cs typeface="Arial" charset="0"/>
              </a:rPr>
              <a:t>企業條件能力</a:t>
            </a:r>
          </a:p>
        </p:txBody>
      </p:sp>
      <p:sp>
        <p:nvSpPr>
          <p:cNvPr id="24" name="橢圓 23"/>
          <p:cNvSpPr/>
          <p:nvPr/>
        </p:nvSpPr>
        <p:spPr bwMode="auto">
          <a:xfrm>
            <a:off x="5436096" y="3338677"/>
            <a:ext cx="1415568" cy="765322"/>
          </a:xfrm>
          <a:prstGeom prst="ellipse">
            <a:avLst/>
          </a:prstGeom>
          <a:solidFill>
            <a:srgbClr val="EACAC4"/>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anchor="ctr"/>
          <a:lstStyle/>
          <a:p>
            <a:pPr algn="ctr">
              <a:defRPr/>
            </a:pPr>
            <a:r>
              <a:rPr kumimoji="0" lang="en-US" altLang="zh-TW" sz="1200" b="1" dirty="0">
                <a:solidFill>
                  <a:schemeClr val="tx1"/>
                </a:solidFill>
                <a:latin typeface="微軟正黑體" pitchFamily="34" charset="-120"/>
                <a:ea typeface="微軟正黑體" pitchFamily="34" charset="-120"/>
              </a:rPr>
              <a:t>e-Logistics</a:t>
            </a:r>
          </a:p>
        </p:txBody>
      </p:sp>
      <p:sp>
        <p:nvSpPr>
          <p:cNvPr id="25" name="橢圓 24"/>
          <p:cNvSpPr/>
          <p:nvPr/>
        </p:nvSpPr>
        <p:spPr bwMode="auto">
          <a:xfrm>
            <a:off x="4211960" y="2330565"/>
            <a:ext cx="1800200" cy="792088"/>
          </a:xfrm>
          <a:prstGeom prst="ellipse">
            <a:avLst/>
          </a:prstGeom>
          <a:solidFill>
            <a:srgbClr val="EACAC4"/>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anchor="ctr"/>
          <a:lstStyle/>
          <a:p>
            <a:pPr algn="ctr">
              <a:lnSpc>
                <a:spcPct val="90000"/>
              </a:lnSpc>
              <a:spcAft>
                <a:spcPct val="35000"/>
              </a:spcAft>
              <a:defRPr/>
            </a:pPr>
            <a:r>
              <a:rPr lang="en-US" altLang="zh-TW" sz="1200" b="1" dirty="0" smtClean="0">
                <a:solidFill>
                  <a:schemeClr val="tx1"/>
                </a:solidFill>
                <a:latin typeface="微軟正黑體" pitchFamily="34" charset="-120"/>
                <a:ea typeface="微軟正黑體" pitchFamily="34" charset="-120"/>
              </a:rPr>
              <a:t>e-Product Development</a:t>
            </a:r>
          </a:p>
        </p:txBody>
      </p:sp>
      <p:sp>
        <p:nvSpPr>
          <p:cNvPr id="21" name="橢圓 20"/>
          <p:cNvSpPr/>
          <p:nvPr/>
        </p:nvSpPr>
        <p:spPr bwMode="auto">
          <a:xfrm>
            <a:off x="2123728" y="3707547"/>
            <a:ext cx="1080134" cy="745400"/>
          </a:xfrm>
          <a:prstGeom prst="ellipse">
            <a:avLst/>
          </a:prstGeom>
          <a:solidFill>
            <a:srgbClr val="EACAC4"/>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anchor="ctr"/>
          <a:lstStyle/>
          <a:p>
            <a:pPr algn="ctr">
              <a:defRPr/>
            </a:pPr>
            <a:r>
              <a:rPr kumimoji="0" lang="zh-TW" altLang="en-US" sz="1200" b="1" dirty="0">
                <a:solidFill>
                  <a:schemeClr val="tx1"/>
                </a:solidFill>
                <a:latin typeface="微軟正黑體" pitchFamily="34" charset="-120"/>
                <a:ea typeface="微軟正黑體" pitchFamily="34" charset="-120"/>
                <a:cs typeface="Arial" charset="0"/>
              </a:rPr>
              <a:t>廠</a:t>
            </a:r>
            <a:r>
              <a:rPr kumimoji="0" lang="zh-TW" altLang="en-US" sz="1200" b="1" dirty="0" smtClean="0">
                <a:solidFill>
                  <a:schemeClr val="tx1"/>
                </a:solidFill>
                <a:latin typeface="微軟正黑體" pitchFamily="34" charset="-120"/>
                <a:ea typeface="微軟正黑體" pitchFamily="34" charset="-120"/>
                <a:cs typeface="Arial" charset="0"/>
              </a:rPr>
              <a:t>區</a:t>
            </a:r>
            <a:r>
              <a:rPr kumimoji="0" lang="en-US" altLang="zh-TW" sz="1200" b="1" dirty="0" smtClean="0">
                <a:solidFill>
                  <a:schemeClr val="tx1"/>
                </a:solidFill>
                <a:latin typeface="微軟正黑體" pitchFamily="34" charset="-120"/>
                <a:ea typeface="微軟正黑體" pitchFamily="34" charset="-120"/>
                <a:cs typeface="Arial" charset="0"/>
              </a:rPr>
              <a:t>e</a:t>
            </a:r>
            <a:r>
              <a:rPr kumimoji="0" lang="zh-TW" altLang="en-US" sz="1200" b="1" dirty="0">
                <a:solidFill>
                  <a:schemeClr val="tx1"/>
                </a:solidFill>
                <a:latin typeface="微軟正黑體" pitchFamily="34" charset="-120"/>
                <a:ea typeface="微軟正黑體" pitchFamily="34" charset="-120"/>
                <a:cs typeface="Arial" charset="0"/>
              </a:rPr>
              <a:t>化</a:t>
            </a:r>
          </a:p>
        </p:txBody>
      </p:sp>
      <p:sp>
        <p:nvSpPr>
          <p:cNvPr id="28" name="橢圓 27"/>
          <p:cNvSpPr/>
          <p:nvPr/>
        </p:nvSpPr>
        <p:spPr bwMode="auto">
          <a:xfrm>
            <a:off x="6732240" y="3122653"/>
            <a:ext cx="1071788" cy="745401"/>
          </a:xfrm>
          <a:prstGeom prst="ellipse">
            <a:avLst/>
          </a:prstGeom>
          <a:solidFill>
            <a:srgbClr val="EACAC4"/>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anchor="ctr"/>
          <a:lstStyle/>
          <a:p>
            <a:pPr algn="ctr">
              <a:lnSpc>
                <a:spcPct val="90000"/>
              </a:lnSpc>
              <a:spcAft>
                <a:spcPct val="35000"/>
              </a:spcAft>
              <a:defRPr/>
            </a:pPr>
            <a:r>
              <a:rPr lang="en-US" altLang="zh-TW" sz="1200" b="1" dirty="0" smtClean="0">
                <a:solidFill>
                  <a:schemeClr val="tx1"/>
                </a:solidFill>
                <a:latin typeface="微軟正黑體" pitchFamily="34" charset="-120"/>
                <a:ea typeface="微軟正黑體" pitchFamily="34" charset="-120"/>
              </a:rPr>
              <a:t>e-Sales</a:t>
            </a:r>
            <a:endParaRPr lang="en-US" altLang="zh-TW" sz="1200" b="1" dirty="0">
              <a:solidFill>
                <a:schemeClr val="tx1"/>
              </a:solidFill>
              <a:latin typeface="微軟正黑體" pitchFamily="34" charset="-120"/>
              <a:ea typeface="微軟正黑體" pitchFamily="34" charset="-120"/>
            </a:endParaRPr>
          </a:p>
        </p:txBody>
      </p:sp>
      <p:sp>
        <p:nvSpPr>
          <p:cNvPr id="22" name="橢圓 21"/>
          <p:cNvSpPr/>
          <p:nvPr/>
        </p:nvSpPr>
        <p:spPr bwMode="auto">
          <a:xfrm>
            <a:off x="7164288" y="2474581"/>
            <a:ext cx="1255640" cy="686315"/>
          </a:xfrm>
          <a:prstGeom prst="ellipse">
            <a:avLst/>
          </a:prstGeom>
          <a:solidFill>
            <a:srgbClr val="EACAC4"/>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anchor="ctr"/>
          <a:lstStyle/>
          <a:p>
            <a:pPr algn="ctr" defTabSz="533400">
              <a:lnSpc>
                <a:spcPct val="90000"/>
              </a:lnSpc>
              <a:spcAft>
                <a:spcPct val="35000"/>
              </a:spcAft>
              <a:defRPr/>
            </a:pPr>
            <a:r>
              <a:rPr lang="en-US" altLang="zh-TW" sz="1200" b="1" dirty="0" smtClean="0">
                <a:solidFill>
                  <a:schemeClr val="tx1"/>
                </a:solidFill>
                <a:latin typeface="微軟正黑體" pitchFamily="34" charset="-120"/>
                <a:ea typeface="微軟正黑體" pitchFamily="34" charset="-120"/>
              </a:rPr>
              <a:t>e-Service</a:t>
            </a:r>
            <a:endParaRPr lang="en-US" altLang="zh-TW" sz="1200" b="1" dirty="0">
              <a:solidFill>
                <a:schemeClr val="tx1"/>
              </a:solidFill>
              <a:latin typeface="微軟正黑體" pitchFamily="34" charset="-120"/>
              <a:ea typeface="微軟正黑體" pitchFamily="34" charset="-120"/>
            </a:endParaRPr>
          </a:p>
        </p:txBody>
      </p:sp>
      <p:sp>
        <p:nvSpPr>
          <p:cNvPr id="30" name="橢圓 29"/>
          <p:cNvSpPr/>
          <p:nvPr/>
        </p:nvSpPr>
        <p:spPr bwMode="auto">
          <a:xfrm>
            <a:off x="2771800" y="4793945"/>
            <a:ext cx="820922" cy="745400"/>
          </a:xfrm>
          <a:prstGeom prst="ellipse">
            <a:avLst/>
          </a:prstGeom>
          <a:solidFill>
            <a:srgbClr val="EACAC4"/>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anchor="ctr"/>
          <a:lstStyle/>
          <a:p>
            <a:pPr algn="ctr">
              <a:defRPr/>
            </a:pPr>
            <a:r>
              <a:rPr kumimoji="0" lang="en-US" altLang="zh-TW" sz="1200" b="1" dirty="0">
                <a:solidFill>
                  <a:schemeClr val="tx1"/>
                </a:solidFill>
                <a:latin typeface="微軟正黑體" pitchFamily="34" charset="-120"/>
                <a:ea typeface="微軟正黑體" pitchFamily="34" charset="-120"/>
              </a:rPr>
              <a:t>OA</a:t>
            </a:r>
          </a:p>
        </p:txBody>
      </p:sp>
      <p:sp>
        <p:nvSpPr>
          <p:cNvPr id="32" name="橢圓 31"/>
          <p:cNvSpPr/>
          <p:nvPr/>
        </p:nvSpPr>
        <p:spPr bwMode="auto">
          <a:xfrm>
            <a:off x="6204405" y="1734042"/>
            <a:ext cx="1463939" cy="668531"/>
          </a:xfrm>
          <a:prstGeom prst="ellipse">
            <a:avLst/>
          </a:prstGeom>
          <a:solidFill>
            <a:srgbClr val="EACAC4"/>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anchor="ctr"/>
          <a:lstStyle/>
          <a:p>
            <a:pPr algn="ctr" defTabSz="533400">
              <a:lnSpc>
                <a:spcPct val="90000"/>
              </a:lnSpc>
              <a:spcAft>
                <a:spcPct val="35000"/>
              </a:spcAft>
              <a:defRPr/>
            </a:pPr>
            <a:r>
              <a:rPr lang="en-US" altLang="zh-TW" sz="1200" b="1" dirty="0" smtClean="0">
                <a:solidFill>
                  <a:schemeClr val="tx1"/>
                </a:solidFill>
                <a:latin typeface="微軟正黑體" pitchFamily="34" charset="-120"/>
                <a:ea typeface="微軟正黑體" pitchFamily="34" charset="-120"/>
              </a:rPr>
              <a:t>e-Learning</a:t>
            </a:r>
            <a:endParaRPr lang="en-US" altLang="zh-TW" sz="1200" b="1" dirty="0">
              <a:solidFill>
                <a:schemeClr val="tx1"/>
              </a:solidFill>
              <a:latin typeface="微軟正黑體" pitchFamily="34" charset="-120"/>
              <a:ea typeface="微軟正黑體" pitchFamily="34" charset="-120"/>
            </a:endParaRPr>
          </a:p>
        </p:txBody>
      </p:sp>
      <p:sp>
        <p:nvSpPr>
          <p:cNvPr id="33" name="橢圓 32"/>
          <p:cNvSpPr/>
          <p:nvPr/>
        </p:nvSpPr>
        <p:spPr bwMode="auto">
          <a:xfrm>
            <a:off x="4572000" y="3770725"/>
            <a:ext cx="1008112" cy="745400"/>
          </a:xfrm>
          <a:prstGeom prst="ellipse">
            <a:avLst/>
          </a:prstGeom>
          <a:solidFill>
            <a:srgbClr val="EACAC4"/>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anchor="ctr"/>
          <a:lstStyle/>
          <a:p>
            <a:pPr algn="ctr" defTabSz="533400">
              <a:lnSpc>
                <a:spcPct val="90000"/>
              </a:lnSpc>
              <a:spcAft>
                <a:spcPct val="35000"/>
              </a:spcAft>
              <a:defRPr/>
            </a:pPr>
            <a:r>
              <a:rPr lang="en-US" altLang="zh-TW" sz="1200" b="1" dirty="0" smtClean="0">
                <a:solidFill>
                  <a:schemeClr val="tx1"/>
                </a:solidFill>
                <a:latin typeface="微軟正黑體" pitchFamily="34" charset="-120"/>
                <a:ea typeface="微軟正黑體" pitchFamily="34" charset="-120"/>
              </a:rPr>
              <a:t>e-HRM</a:t>
            </a:r>
            <a:endParaRPr lang="en-US" altLang="zh-TW" sz="1200" b="1" dirty="0">
              <a:solidFill>
                <a:schemeClr val="tx1"/>
              </a:solidFill>
              <a:latin typeface="微軟正黑體" pitchFamily="34" charset="-120"/>
              <a:ea typeface="微軟正黑體" pitchFamily="34" charset="-120"/>
            </a:endParaRPr>
          </a:p>
        </p:txBody>
      </p:sp>
      <p:sp>
        <p:nvSpPr>
          <p:cNvPr id="43" name="橢圓 42"/>
          <p:cNvSpPr/>
          <p:nvPr/>
        </p:nvSpPr>
        <p:spPr bwMode="auto">
          <a:xfrm>
            <a:off x="3131840" y="3194661"/>
            <a:ext cx="792088" cy="648072"/>
          </a:xfrm>
          <a:prstGeom prst="ellipse">
            <a:avLst/>
          </a:prstGeom>
          <a:solidFill>
            <a:srgbClr val="EACAC4"/>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anchor="ctr"/>
          <a:lstStyle/>
          <a:p>
            <a:pPr algn="ctr" defTabSz="533400">
              <a:lnSpc>
                <a:spcPct val="90000"/>
              </a:lnSpc>
              <a:spcAft>
                <a:spcPct val="35000"/>
              </a:spcAft>
              <a:defRPr/>
            </a:pPr>
            <a:r>
              <a:rPr lang="en-US" altLang="zh-TW" sz="1200" b="1" dirty="0" smtClean="0">
                <a:solidFill>
                  <a:schemeClr val="tx1"/>
                </a:solidFill>
                <a:latin typeface="微軟正黑體" pitchFamily="34" charset="-120"/>
                <a:ea typeface="微軟正黑體" pitchFamily="34" charset="-120"/>
              </a:rPr>
              <a:t>MRP</a:t>
            </a:r>
            <a:endParaRPr lang="en-US" altLang="zh-TW" sz="1200" b="1" dirty="0">
              <a:solidFill>
                <a:schemeClr val="tx1"/>
              </a:solidFill>
              <a:latin typeface="微軟正黑體" pitchFamily="34" charset="-120"/>
              <a:ea typeface="微軟正黑體" pitchFamily="34" charset="-120"/>
            </a:endParaRPr>
          </a:p>
        </p:txBody>
      </p:sp>
      <p:pic>
        <p:nvPicPr>
          <p:cNvPr id="44" name="圖片 5" descr="Image2.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72400" y="74118"/>
            <a:ext cx="874549" cy="474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 name="橢圓 26"/>
          <p:cNvSpPr/>
          <p:nvPr/>
        </p:nvSpPr>
        <p:spPr bwMode="auto">
          <a:xfrm>
            <a:off x="7812360" y="1844824"/>
            <a:ext cx="903014" cy="828223"/>
          </a:xfrm>
          <a:prstGeom prst="ellipse">
            <a:avLst/>
          </a:prstGeom>
          <a:solidFill>
            <a:srgbClr val="FFFF00"/>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anchor="ctr"/>
          <a:lstStyle/>
          <a:p>
            <a:pPr algn="ctr">
              <a:defRPr/>
            </a:pPr>
            <a:r>
              <a:rPr kumimoji="0" lang="en-US" altLang="zh-TW" sz="1200" b="1">
                <a:solidFill>
                  <a:srgbClr val="2D2D8A"/>
                </a:solidFill>
                <a:latin typeface="微軟正黑體" pitchFamily="34" charset="-120"/>
                <a:ea typeface="微軟正黑體" pitchFamily="34" charset="-120"/>
              </a:rPr>
              <a:t>SCM</a:t>
            </a:r>
          </a:p>
        </p:txBody>
      </p:sp>
      <p:sp>
        <p:nvSpPr>
          <p:cNvPr id="26" name="橢圓 25"/>
          <p:cNvSpPr/>
          <p:nvPr/>
        </p:nvSpPr>
        <p:spPr bwMode="auto">
          <a:xfrm>
            <a:off x="6732240" y="1052736"/>
            <a:ext cx="903015" cy="828223"/>
          </a:xfrm>
          <a:prstGeom prst="ellipse">
            <a:avLst/>
          </a:prstGeom>
          <a:solidFill>
            <a:srgbClr val="FFFF00"/>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anchor="ctr"/>
          <a:lstStyle/>
          <a:p>
            <a:pPr algn="ctr">
              <a:defRPr/>
            </a:pPr>
            <a:r>
              <a:rPr kumimoji="0" lang="en-US" altLang="zh-TW" sz="1200" b="1">
                <a:solidFill>
                  <a:srgbClr val="2D2D8A"/>
                </a:solidFill>
                <a:latin typeface="微軟正黑體" pitchFamily="34" charset="-120"/>
                <a:ea typeface="微軟正黑體" pitchFamily="34" charset="-120"/>
              </a:rPr>
              <a:t>CRM</a:t>
            </a:r>
          </a:p>
        </p:txBody>
      </p:sp>
      <p:grpSp>
        <p:nvGrpSpPr>
          <p:cNvPr id="45" name="群組 44"/>
          <p:cNvGrpSpPr/>
          <p:nvPr/>
        </p:nvGrpSpPr>
        <p:grpSpPr>
          <a:xfrm>
            <a:off x="3419872" y="1963519"/>
            <a:ext cx="1036946" cy="1418793"/>
            <a:chOff x="3419872" y="1963519"/>
            <a:chExt cx="1036946" cy="1418793"/>
          </a:xfrm>
        </p:grpSpPr>
        <p:sp>
          <p:nvSpPr>
            <p:cNvPr id="29" name="橢圓 28"/>
            <p:cNvSpPr/>
            <p:nvPr/>
          </p:nvSpPr>
          <p:spPr bwMode="auto">
            <a:xfrm>
              <a:off x="3419872" y="2636912"/>
              <a:ext cx="820922" cy="745400"/>
            </a:xfrm>
            <a:prstGeom prst="ellipse">
              <a:avLst/>
            </a:prstGeom>
            <a:solidFill>
              <a:srgbClr val="FFFF00"/>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anchor="ctr"/>
            <a:lstStyle/>
            <a:p>
              <a:pPr algn="ctr">
                <a:defRPr/>
              </a:pPr>
              <a:r>
                <a:rPr kumimoji="0" lang="en-US" altLang="zh-TW" sz="1200" b="1" dirty="0">
                  <a:solidFill>
                    <a:schemeClr val="tx1"/>
                  </a:solidFill>
                  <a:latin typeface="微軟正黑體" pitchFamily="34" charset="-120"/>
                  <a:ea typeface="微軟正黑體" pitchFamily="34" charset="-120"/>
                </a:rPr>
                <a:t>KM</a:t>
              </a:r>
            </a:p>
          </p:txBody>
        </p:sp>
        <p:sp>
          <p:nvSpPr>
            <p:cNvPr id="20" name="橢圓 19"/>
            <p:cNvSpPr/>
            <p:nvPr/>
          </p:nvSpPr>
          <p:spPr bwMode="auto">
            <a:xfrm>
              <a:off x="3635896" y="1963519"/>
              <a:ext cx="820922" cy="745401"/>
            </a:xfrm>
            <a:prstGeom prst="ellipse">
              <a:avLst/>
            </a:prstGeom>
            <a:solidFill>
              <a:srgbClr val="FFFF00"/>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anchor="ctr"/>
            <a:lstStyle/>
            <a:p>
              <a:pPr algn="ctr">
                <a:defRPr/>
              </a:pPr>
              <a:r>
                <a:rPr kumimoji="0" lang="en-US" altLang="zh-TW" sz="1200" b="1" dirty="0">
                  <a:solidFill>
                    <a:schemeClr val="tx1"/>
                  </a:solidFill>
                  <a:latin typeface="微軟正黑體" pitchFamily="34" charset="-120"/>
                  <a:ea typeface="微軟正黑體" pitchFamily="34" charset="-120"/>
                </a:rPr>
                <a:t>ERP</a:t>
              </a:r>
            </a:p>
          </p:txBody>
        </p:sp>
      </p:grpSp>
      <p:sp>
        <p:nvSpPr>
          <p:cNvPr id="23" name="橢圓 22"/>
          <p:cNvSpPr/>
          <p:nvPr/>
        </p:nvSpPr>
        <p:spPr bwMode="auto">
          <a:xfrm>
            <a:off x="7668344" y="1099423"/>
            <a:ext cx="820922" cy="745401"/>
          </a:xfrm>
          <a:prstGeom prst="ellipse">
            <a:avLst/>
          </a:prstGeom>
          <a:solidFill>
            <a:srgbClr val="FFFF00"/>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anchor="ctr"/>
          <a:lstStyle/>
          <a:p>
            <a:pPr algn="ctr">
              <a:defRPr/>
            </a:pPr>
            <a:r>
              <a:rPr kumimoji="0" lang="en-US" altLang="zh-TW" sz="1200" b="1" dirty="0" smtClean="0">
                <a:solidFill>
                  <a:schemeClr val="tx1"/>
                </a:solidFill>
                <a:latin typeface="微軟正黑體" pitchFamily="34" charset="-120"/>
                <a:ea typeface="微軟正黑體" pitchFamily="34" charset="-120"/>
              </a:rPr>
              <a:t>EC</a:t>
            </a:r>
            <a:endParaRPr kumimoji="0" lang="en-US" altLang="zh-TW" sz="1200" b="1" dirty="0">
              <a:solidFill>
                <a:schemeClr val="tx1"/>
              </a:solidFill>
              <a:latin typeface="微軟正黑體" pitchFamily="34" charset="-120"/>
              <a:ea typeface="微軟正黑體" pitchFamily="34" charset="-120"/>
            </a:endParaRPr>
          </a:p>
        </p:txBody>
      </p:sp>
      <p:sp>
        <p:nvSpPr>
          <p:cNvPr id="46" name="矩形 45"/>
          <p:cNvSpPr/>
          <p:nvPr/>
        </p:nvSpPr>
        <p:spPr>
          <a:xfrm>
            <a:off x="2368988" y="940658"/>
            <a:ext cx="4003212" cy="400110"/>
          </a:xfrm>
          <a:prstGeom prst="rect">
            <a:avLst/>
          </a:prstGeom>
          <a:ln>
            <a:noFill/>
          </a:ln>
        </p:spPr>
        <p:txBody>
          <a:bodyPr wrap="none">
            <a:spAutoFit/>
          </a:bodyPr>
          <a:lstStyle/>
          <a:p>
            <a:r>
              <a:rPr kumimoji="0" lang="en-US" altLang="zh-TW" sz="2000" b="1" dirty="0" smtClean="0">
                <a:solidFill>
                  <a:schemeClr val="bg1"/>
                </a:solidFill>
                <a:latin typeface="微軟正黑體" pitchFamily="34" charset="-120"/>
                <a:ea typeface="微軟正黑體" pitchFamily="34" charset="-120"/>
              </a:rPr>
              <a:t>Cisco Connection Online(CCO) </a:t>
            </a:r>
            <a:endParaRPr lang="zh-TW" altLang="en-US" sz="2000" dirty="0">
              <a:solidFill>
                <a:schemeClr val="bg1"/>
              </a:solidFill>
            </a:endParaRPr>
          </a:p>
        </p:txBody>
      </p:sp>
    </p:spTree>
    <p:custDataLst>
      <p:tags r:id="rId1"/>
    </p:custDataLst>
    <p:extLst>
      <p:ext uri="{BB962C8B-B14F-4D97-AF65-F5344CB8AC3E}">
        <p14:creationId xmlns="" xmlns:p14="http://schemas.microsoft.com/office/powerpoint/2010/main" val="1945644833"/>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5.55556E-7 1.11933E-6 L 0.22049 -0.14154 " pathEditMode="relative" rAng="0" ptsTypes="AA">
                                      <p:cBhvr>
                                        <p:cTn id="6" dur="2000" fill="hold"/>
                                        <p:tgtEl>
                                          <p:spTgt spid="45"/>
                                        </p:tgtEl>
                                        <p:attrNameLst>
                                          <p:attrName>ppt_x</p:attrName>
                                          <p:attrName>ppt_y</p:attrName>
                                        </p:attrNameLst>
                                      </p:cBhvr>
                                      <p:rCtr x="110" y="-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256"/>
            <a:ext cx="8229600" cy="1143000"/>
          </a:xfrm>
        </p:spPr>
        <p:txBody>
          <a:bodyPr>
            <a:normAutofit/>
          </a:bodyPr>
          <a:lstStyle/>
          <a:p>
            <a:pPr>
              <a:defRPr/>
            </a:pPr>
            <a:r>
              <a:rPr lang="zh-TW" altLang="en-US" dirty="0" smtClean="0"/>
              <a:t>思科</a:t>
            </a:r>
            <a:r>
              <a:rPr lang="zh-TW" altLang="zh-TW" dirty="0" smtClean="0"/>
              <a:t>的</a:t>
            </a:r>
            <a:r>
              <a:rPr lang="en-US" altLang="zh-TW" dirty="0" smtClean="0"/>
              <a:t>e</a:t>
            </a:r>
            <a:r>
              <a:rPr lang="zh-TW" altLang="zh-TW" dirty="0" smtClean="0"/>
              <a:t>化</a:t>
            </a:r>
            <a:r>
              <a:rPr lang="zh-TW" altLang="en-US" dirty="0" smtClean="0"/>
              <a:t>成效</a:t>
            </a:r>
            <a:endParaRPr lang="zh-TW" altLang="en-US" dirty="0"/>
          </a:p>
        </p:txBody>
      </p:sp>
      <p:grpSp>
        <p:nvGrpSpPr>
          <p:cNvPr id="49" name="群組 48"/>
          <p:cNvGrpSpPr/>
          <p:nvPr/>
        </p:nvGrpSpPr>
        <p:grpSpPr>
          <a:xfrm>
            <a:off x="236539" y="1033261"/>
            <a:ext cx="8686799" cy="890130"/>
            <a:chOff x="236539" y="1033261"/>
            <a:chExt cx="8686799" cy="890130"/>
          </a:xfrm>
        </p:grpSpPr>
        <p:grpSp>
          <p:nvGrpSpPr>
            <p:cNvPr id="4" name="群組 6"/>
            <p:cNvGrpSpPr>
              <a:grpSpLocks/>
            </p:cNvGrpSpPr>
            <p:nvPr/>
          </p:nvGrpSpPr>
          <p:grpSpPr bwMode="auto">
            <a:xfrm>
              <a:off x="1581149" y="1127118"/>
              <a:ext cx="7342189" cy="788946"/>
              <a:chOff x="2962255" y="107506"/>
              <a:chExt cx="5267347" cy="546325"/>
            </a:xfrm>
          </p:grpSpPr>
          <p:sp>
            <p:nvSpPr>
              <p:cNvPr id="47" name="圓角化同側角落矩形 46"/>
              <p:cNvSpPr/>
              <p:nvPr/>
            </p:nvSpPr>
            <p:spPr>
              <a:xfrm rot="5400000">
                <a:off x="5322766" y="-2253004"/>
                <a:ext cx="546325" cy="5267346"/>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8" name="圓角化同側角落矩形 4"/>
              <p:cNvSpPr/>
              <p:nvPr/>
            </p:nvSpPr>
            <p:spPr>
              <a:xfrm>
                <a:off x="2962255" y="156060"/>
                <a:ext cx="5243430" cy="4479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9050" tIns="9525" rIns="19050" bIns="9525" spcCol="1270" anchor="ctr"/>
              <a:lstStyle/>
              <a:p>
                <a:pPr marL="57150" lvl="1" indent="-57150" defTabSz="222250">
                  <a:lnSpc>
                    <a:spcPct val="90000"/>
                  </a:lnSpc>
                  <a:spcAft>
                    <a:spcPct val="15000"/>
                  </a:spcAft>
                  <a:buFont typeface="Wingdings" pitchFamily="2" charset="2"/>
                  <a:buChar char="n"/>
                  <a:defRPr/>
                </a:pPr>
                <a:r>
                  <a:rPr kumimoji="0" lang="en-US" altLang="zh-TW" sz="1400" b="1" dirty="0">
                    <a:solidFill>
                      <a:srgbClr val="FF0000"/>
                    </a:solidFill>
                    <a:latin typeface="微軟正黑體" pitchFamily="34" charset="-120"/>
                    <a:ea typeface="微軟正黑體" pitchFamily="34" charset="-120"/>
                  </a:rPr>
                  <a:t>Cisco Connection Online(CCO)</a:t>
                </a:r>
                <a:r>
                  <a:rPr kumimoji="0" lang="en-US" sz="1400" b="1" dirty="0">
                    <a:solidFill>
                      <a:srgbClr val="FF0000"/>
                    </a:solidFill>
                    <a:latin typeface="微軟正黑體" pitchFamily="34" charset="-120"/>
                    <a:ea typeface="微軟正黑體" pitchFamily="34" charset="-120"/>
                  </a:rPr>
                  <a:t> </a:t>
                </a:r>
                <a:r>
                  <a:rPr kumimoji="0" lang="zh-TW" sz="1400" dirty="0">
                    <a:latin typeface="微軟正黑體" pitchFamily="34" charset="-120"/>
                    <a:ea typeface="微軟正黑體" pitchFamily="34" charset="-120"/>
                  </a:rPr>
                  <a:t>讓</a:t>
                </a:r>
                <a:r>
                  <a:rPr kumimoji="0" lang="zh-TW" sz="1400" dirty="0" smtClean="0">
                    <a:latin typeface="微軟正黑體" pitchFamily="34" charset="-120"/>
                    <a:ea typeface="微軟正黑體" pitchFamily="34" charset="-120"/>
                  </a:rPr>
                  <a:t>顧客在</a:t>
                </a:r>
                <a:r>
                  <a:rPr kumimoji="0" lang="zh-TW" sz="1400" dirty="0">
                    <a:latin typeface="微軟正黑體" pitchFamily="34" charset="-120"/>
                    <a:ea typeface="微軟正黑體" pitchFamily="34" charset="-120"/>
                  </a:rPr>
                  <a:t>線</a:t>
                </a:r>
                <a:r>
                  <a:rPr kumimoji="0" lang="zh-TW" sz="1400" dirty="0" smtClean="0">
                    <a:latin typeface="微軟正黑體" pitchFamily="34" charset="-120"/>
                    <a:ea typeface="微軟正黑體" pitchFamily="34" charset="-120"/>
                  </a:rPr>
                  <a:t>上進行</a:t>
                </a:r>
                <a:r>
                  <a:rPr kumimoji="0" lang="zh-TW" altLang="en-US" sz="1400" dirty="0" smtClean="0">
                    <a:latin typeface="微軟正黑體" pitchFamily="34" charset="-120"/>
                    <a:ea typeface="微軟正黑體" pitchFamily="34" charset="-120"/>
                  </a:rPr>
                  <a:t>模擬</a:t>
                </a:r>
                <a:r>
                  <a:rPr kumimoji="0" lang="zh-TW" sz="1400" dirty="0" smtClean="0">
                    <a:latin typeface="微軟正黑體" pitchFamily="34" charset="-120"/>
                    <a:ea typeface="微軟正黑體" pitchFamily="34" charset="-120"/>
                  </a:rPr>
                  <a:t>比較</a:t>
                </a:r>
                <a:r>
                  <a:rPr kumimoji="0" lang="zh-TW" altLang="en-US" sz="1400" dirty="0" smtClean="0">
                    <a:latin typeface="微軟正黑體" pitchFamily="34" charset="-120"/>
                    <a:ea typeface="微軟正黑體" pitchFamily="34" charset="-120"/>
                  </a:rPr>
                  <a:t>組裝後</a:t>
                </a:r>
                <a:r>
                  <a:rPr kumimoji="0" lang="zh-TW" sz="1400" dirty="0" smtClean="0">
                    <a:latin typeface="微軟正黑體" pitchFamily="34" charset="-120"/>
                    <a:ea typeface="微軟正黑體" pitchFamily="34" charset="-120"/>
                  </a:rPr>
                  <a:t>、再</a:t>
                </a:r>
                <a:r>
                  <a:rPr kumimoji="0" lang="zh-TW" sz="1400" dirty="0">
                    <a:latin typeface="微軟正黑體" pitchFamily="34" charset="-120"/>
                    <a:ea typeface="微軟正黑體" pitchFamily="34" charset="-120"/>
                  </a:rPr>
                  <a:t>下訂單</a:t>
                </a:r>
                <a:endParaRPr kumimoji="0" lang="en-US" altLang="zh-TW" sz="1400" dirty="0">
                  <a:latin typeface="微軟正黑體" pitchFamily="34" charset="-120"/>
                  <a:ea typeface="微軟正黑體" pitchFamily="34" charset="-120"/>
                </a:endParaRPr>
              </a:p>
              <a:p>
                <a:pPr marL="57150" lvl="1" indent="-57150" defTabSz="222250">
                  <a:lnSpc>
                    <a:spcPct val="90000"/>
                  </a:lnSpc>
                  <a:spcAft>
                    <a:spcPct val="15000"/>
                  </a:spcAft>
                  <a:buFont typeface="Wingdings" pitchFamily="2" charset="2"/>
                  <a:buChar char="n"/>
                  <a:defRPr/>
                </a:pPr>
                <a:r>
                  <a:rPr kumimoji="0" lang="en-US" sz="1400" dirty="0" smtClean="0">
                    <a:latin typeface="微軟正黑體" pitchFamily="34" charset="-120"/>
                    <a:ea typeface="微軟正黑體" pitchFamily="34" charset="-120"/>
                  </a:rPr>
                  <a:t> Fax</a:t>
                </a:r>
                <a:r>
                  <a:rPr kumimoji="0" lang="zh-TW" sz="1400" dirty="0" smtClean="0">
                    <a:latin typeface="微軟正黑體" pitchFamily="34" charset="-120"/>
                    <a:ea typeface="微軟正黑體" pitchFamily="34" charset="-120"/>
                  </a:rPr>
                  <a:t>平均有</a:t>
                </a:r>
                <a:r>
                  <a:rPr kumimoji="0" lang="en-US" sz="1400" dirty="0" smtClean="0">
                    <a:latin typeface="微軟正黑體" pitchFamily="34" charset="-120"/>
                    <a:ea typeface="微軟正黑體" pitchFamily="34" charset="-120"/>
                  </a:rPr>
                  <a:t>25</a:t>
                </a:r>
                <a:r>
                  <a:rPr kumimoji="0" lang="en-US" sz="1400" dirty="0">
                    <a:latin typeface="微軟正黑體" pitchFamily="34" charset="-120"/>
                    <a:ea typeface="微軟正黑體" pitchFamily="34" charset="-120"/>
                  </a:rPr>
                  <a:t>%</a:t>
                </a:r>
                <a:r>
                  <a:rPr kumimoji="0" lang="zh-TW" sz="1400" dirty="0">
                    <a:latin typeface="微軟正黑體" pitchFamily="34" charset="-120"/>
                    <a:ea typeface="微軟正黑體" pitchFamily="34" charset="-120"/>
                  </a:rPr>
                  <a:t>～</a:t>
                </a:r>
                <a:r>
                  <a:rPr kumimoji="0" lang="en-US" sz="1400" dirty="0">
                    <a:latin typeface="微軟正黑體" pitchFamily="34" charset="-120"/>
                    <a:ea typeface="微軟正黑體" pitchFamily="34" charset="-120"/>
                  </a:rPr>
                  <a:t>30%</a:t>
                </a:r>
                <a:r>
                  <a:rPr kumimoji="0" lang="zh-TW" sz="1400" dirty="0">
                    <a:latin typeface="微軟正黑體" pitchFamily="34" charset="-120"/>
                    <a:ea typeface="微軟正黑體" pitchFamily="34" charset="-120"/>
                  </a:rPr>
                  <a:t>的訂單</a:t>
                </a:r>
                <a:r>
                  <a:rPr kumimoji="0" lang="zh-TW" sz="1400" dirty="0" smtClean="0">
                    <a:latin typeface="微軟正黑體" pitchFamily="34" charset="-120"/>
                    <a:ea typeface="微軟正黑體" pitchFamily="34" charset="-120"/>
                  </a:rPr>
                  <a:t>錯誤而無法組合，且重新</a:t>
                </a:r>
                <a:r>
                  <a:rPr kumimoji="0" lang="zh-TW" sz="1400" dirty="0">
                    <a:latin typeface="微軟正黑體" pitchFamily="34" charset="-120"/>
                    <a:ea typeface="微軟正黑體" pitchFamily="34" charset="-120"/>
                  </a:rPr>
                  <a:t>修改要</a:t>
                </a:r>
                <a:r>
                  <a:rPr kumimoji="0" lang="zh-TW" sz="1400" dirty="0" smtClean="0">
                    <a:latin typeface="微軟正黑體" pitchFamily="34" charset="-120"/>
                    <a:ea typeface="微軟正黑體" pitchFamily="34" charset="-120"/>
                  </a:rPr>
                  <a:t>耗費</a:t>
                </a:r>
                <a:r>
                  <a:rPr kumimoji="0" lang="en-US" altLang="zh-TW" sz="1400" dirty="0" smtClean="0">
                    <a:latin typeface="微軟正黑體" pitchFamily="34" charset="-120"/>
                    <a:ea typeface="微軟正黑體" pitchFamily="34" charset="-120"/>
                  </a:rPr>
                  <a:t>2</a:t>
                </a:r>
                <a:r>
                  <a:rPr kumimoji="0" lang="zh-TW" sz="1400" dirty="0" smtClean="0">
                    <a:latin typeface="微軟正黑體" pitchFamily="34" charset="-120"/>
                    <a:ea typeface="微軟正黑體" pitchFamily="34" charset="-120"/>
                  </a:rPr>
                  <a:t>週</a:t>
                </a:r>
                <a:r>
                  <a:rPr kumimoji="0" lang="zh-TW" sz="1400" dirty="0">
                    <a:latin typeface="微軟正黑體" pitchFamily="34" charset="-120"/>
                    <a:ea typeface="微軟正黑體" pitchFamily="34" charset="-120"/>
                  </a:rPr>
                  <a:t>的時間</a:t>
                </a:r>
                <a:endParaRPr kumimoji="0" lang="en-US" altLang="zh-TW" sz="1400" dirty="0">
                  <a:latin typeface="微軟正黑體" pitchFamily="34" charset="-120"/>
                  <a:ea typeface="微軟正黑體" pitchFamily="34" charset="-120"/>
                </a:endParaRPr>
              </a:p>
              <a:p>
                <a:pPr marL="57150" lvl="1" indent="-57150" defTabSz="222250">
                  <a:lnSpc>
                    <a:spcPct val="90000"/>
                  </a:lnSpc>
                  <a:spcAft>
                    <a:spcPct val="15000"/>
                  </a:spcAft>
                  <a:buFont typeface="Wingdings" pitchFamily="2" charset="2"/>
                  <a:buChar char="n"/>
                  <a:defRPr/>
                </a:pPr>
                <a:r>
                  <a:rPr kumimoji="0" lang="en-US" sz="1400" dirty="0" smtClean="0">
                    <a:latin typeface="微軟正黑體" pitchFamily="34" charset="-120"/>
                    <a:ea typeface="微軟正黑體" pitchFamily="34" charset="-120"/>
                  </a:rPr>
                  <a:t> CCO</a:t>
                </a:r>
                <a:r>
                  <a:rPr kumimoji="0" lang="zh-TW" altLang="en-US" sz="1400" dirty="0" smtClean="0">
                    <a:latin typeface="微軟正黑體" pitchFamily="34" charset="-120"/>
                    <a:ea typeface="微軟正黑體" pitchFamily="34" charset="-120"/>
                  </a:rPr>
                  <a:t>讓</a:t>
                </a:r>
                <a:r>
                  <a:rPr kumimoji="0" lang="zh-TW" sz="1400" b="1" dirty="0" smtClean="0">
                    <a:solidFill>
                      <a:srgbClr val="FF0000"/>
                    </a:solidFill>
                    <a:latin typeface="微軟正黑體" pitchFamily="34" charset="-120"/>
                    <a:ea typeface="微軟正黑體" pitchFamily="34" charset="-120"/>
                  </a:rPr>
                  <a:t>訂單</a:t>
                </a:r>
                <a:r>
                  <a:rPr kumimoji="0" lang="zh-TW" sz="1400" b="1" dirty="0">
                    <a:solidFill>
                      <a:srgbClr val="FF0000"/>
                    </a:solidFill>
                    <a:latin typeface="微軟正黑體" pitchFamily="34" charset="-120"/>
                    <a:ea typeface="微軟正黑體" pitchFamily="34" charset="-120"/>
                  </a:rPr>
                  <a:t>錯誤率降至</a:t>
                </a:r>
                <a:r>
                  <a:rPr kumimoji="0" lang="en-US" sz="1400" b="1" dirty="0">
                    <a:solidFill>
                      <a:srgbClr val="FF0000"/>
                    </a:solidFill>
                    <a:latin typeface="微軟正黑體" pitchFamily="34" charset="-120"/>
                    <a:ea typeface="微軟正黑體" pitchFamily="34" charset="-120"/>
                  </a:rPr>
                  <a:t>0.2%</a:t>
                </a:r>
                <a:r>
                  <a:rPr kumimoji="0" lang="zh-TW" sz="1400" dirty="0" smtClean="0">
                    <a:latin typeface="微軟正黑體" pitchFamily="34" charset="-120"/>
                    <a:ea typeface="微軟正黑體" pitchFamily="34" charset="-120"/>
                  </a:rPr>
                  <a:t>，組合</a:t>
                </a:r>
                <a:r>
                  <a:rPr kumimoji="0" lang="zh-TW" sz="1400" dirty="0">
                    <a:latin typeface="微軟正黑體" pitchFamily="34" charset="-120"/>
                    <a:ea typeface="微軟正黑體" pitchFamily="34" charset="-120"/>
                  </a:rPr>
                  <a:t>錯誤經組裝精靈警告後，顧客只要</a:t>
                </a:r>
                <a:r>
                  <a:rPr kumimoji="0" lang="en-US" sz="1400" dirty="0">
                    <a:latin typeface="微軟正黑體" pitchFamily="34" charset="-120"/>
                    <a:ea typeface="微軟正黑體" pitchFamily="34" charset="-120"/>
                  </a:rPr>
                  <a:t>5</a:t>
                </a:r>
                <a:r>
                  <a:rPr kumimoji="0" lang="zh-TW" sz="1400" dirty="0">
                    <a:latin typeface="微軟正黑體" pitchFamily="34" charset="-120"/>
                    <a:ea typeface="微軟正黑體" pitchFamily="34" charset="-120"/>
                  </a:rPr>
                  <a:t>分鐘就可以</a:t>
                </a:r>
                <a:r>
                  <a:rPr kumimoji="0" lang="zh-TW" sz="1400" dirty="0" smtClean="0">
                    <a:latin typeface="微軟正黑體" pitchFamily="34" charset="-120"/>
                    <a:ea typeface="微軟正黑體" pitchFamily="34" charset="-120"/>
                  </a:rPr>
                  <a:t>修正</a:t>
                </a:r>
                <a:endParaRPr kumimoji="0" lang="en-US" sz="1400" dirty="0">
                  <a:latin typeface="微軟正黑體" pitchFamily="34" charset="-120"/>
                  <a:ea typeface="微軟正黑體" pitchFamily="34" charset="-120"/>
                </a:endParaRPr>
              </a:p>
            </p:txBody>
          </p:sp>
        </p:grpSp>
        <p:grpSp>
          <p:nvGrpSpPr>
            <p:cNvPr id="12" name="群組 7"/>
            <p:cNvGrpSpPr>
              <a:grpSpLocks/>
            </p:cNvGrpSpPr>
            <p:nvPr/>
          </p:nvGrpSpPr>
          <p:grpSpPr bwMode="auto">
            <a:xfrm>
              <a:off x="236539" y="1033261"/>
              <a:ext cx="1292224" cy="890130"/>
              <a:chOff x="0" y="386"/>
              <a:chExt cx="2962656" cy="619888"/>
            </a:xfrm>
          </p:grpSpPr>
          <p:sp>
            <p:nvSpPr>
              <p:cNvPr id="45" name="圓角矩形 44"/>
              <p:cNvSpPr/>
              <p:nvPr/>
            </p:nvSpPr>
            <p:spPr>
              <a:xfrm>
                <a:off x="-2" y="386"/>
                <a:ext cx="2962658" cy="61985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圓角矩形 6"/>
              <p:cNvSpPr/>
              <p:nvPr/>
            </p:nvSpPr>
            <p:spPr>
              <a:xfrm>
                <a:off x="29115" y="31012"/>
                <a:ext cx="2904424" cy="558604"/>
              </a:xfrm>
              <a:prstGeom prst="rect">
                <a:avLst/>
              </a:prstGeom>
            </p:spPr>
            <p:style>
              <a:lnRef idx="0">
                <a:scrgbClr r="0" g="0" b="0"/>
              </a:lnRef>
              <a:fillRef idx="0">
                <a:scrgbClr r="0" g="0" b="0"/>
              </a:fillRef>
              <a:effectRef idx="0">
                <a:scrgbClr r="0" g="0" b="0"/>
              </a:effectRef>
              <a:fontRef idx="minor">
                <a:schemeClr val="lt1"/>
              </a:fontRef>
            </p:style>
            <p:txBody>
              <a:bodyPr lIns="45720" tIns="22860" rIns="45720" bIns="22860" spcCol="1270" anchor="ctr"/>
              <a:lstStyle/>
              <a:p>
                <a:pPr algn="ctr" defTabSz="533400">
                  <a:lnSpc>
                    <a:spcPct val="90000"/>
                  </a:lnSpc>
                  <a:spcAft>
                    <a:spcPct val="35000"/>
                  </a:spcAft>
                  <a:defRPr/>
                </a:pPr>
                <a:r>
                  <a:rPr kumimoji="0" lang="en-US" sz="1600" dirty="0">
                    <a:latin typeface="微軟正黑體" pitchFamily="34" charset="-120"/>
                    <a:ea typeface="微軟正黑體" pitchFamily="34" charset="-120"/>
                  </a:rPr>
                  <a:t>e-Sales</a:t>
                </a:r>
              </a:p>
            </p:txBody>
          </p:sp>
        </p:grpSp>
      </p:grpSp>
      <p:grpSp>
        <p:nvGrpSpPr>
          <p:cNvPr id="50" name="群組 49"/>
          <p:cNvGrpSpPr/>
          <p:nvPr/>
        </p:nvGrpSpPr>
        <p:grpSpPr>
          <a:xfrm>
            <a:off x="236538" y="1967319"/>
            <a:ext cx="8686798" cy="890084"/>
            <a:chOff x="236538" y="1967319"/>
            <a:chExt cx="8686798" cy="890084"/>
          </a:xfrm>
        </p:grpSpPr>
        <p:grpSp>
          <p:nvGrpSpPr>
            <p:cNvPr id="5" name="群組 8"/>
            <p:cNvGrpSpPr>
              <a:grpSpLocks/>
            </p:cNvGrpSpPr>
            <p:nvPr/>
          </p:nvGrpSpPr>
          <p:grpSpPr bwMode="auto">
            <a:xfrm>
              <a:off x="1557668" y="2063223"/>
              <a:ext cx="7365668" cy="716936"/>
              <a:chOff x="2932678" y="755736"/>
              <a:chExt cx="5296925" cy="496461"/>
            </a:xfrm>
          </p:grpSpPr>
          <p:sp>
            <p:nvSpPr>
              <p:cNvPr id="43" name="圓角化同側角落矩形 42"/>
              <p:cNvSpPr/>
              <p:nvPr/>
            </p:nvSpPr>
            <p:spPr>
              <a:xfrm rot="5400000">
                <a:off x="5332910" y="-1644496"/>
                <a:ext cx="496461" cy="5296925"/>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4" name="圓角化同側角落矩形 8"/>
              <p:cNvSpPr/>
              <p:nvPr/>
            </p:nvSpPr>
            <p:spPr>
              <a:xfrm>
                <a:off x="2932678" y="804290"/>
                <a:ext cx="5243506" cy="4479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9050" tIns="9525" rIns="19050" bIns="9525" spcCol="1270" anchor="ctr"/>
              <a:lstStyle/>
              <a:p>
                <a:pPr marL="57150" lvl="1" indent="-57150" defTabSz="222250">
                  <a:lnSpc>
                    <a:spcPct val="90000"/>
                  </a:lnSpc>
                  <a:spcAft>
                    <a:spcPct val="15000"/>
                  </a:spcAft>
                  <a:buFont typeface="Wingdings" pitchFamily="2" charset="2"/>
                  <a:buChar char="n"/>
                  <a:defRPr/>
                </a:pPr>
                <a:r>
                  <a:rPr kumimoji="0" lang="zh-TW" sz="1400" dirty="0">
                    <a:latin typeface="微軟正黑體" pitchFamily="34" charset="-120"/>
                    <a:ea typeface="微軟正黑體" pitchFamily="34" charset="-120"/>
                  </a:rPr>
                  <a:t>利用網路與顧客互動</a:t>
                </a:r>
                <a:r>
                  <a:rPr kumimoji="0" lang="zh-TW" sz="1400" dirty="0" smtClean="0">
                    <a:latin typeface="微軟正黑體" pitchFamily="34" charset="-120"/>
                    <a:ea typeface="微軟正黑體" pitchFamily="34" charset="-120"/>
                  </a:rPr>
                  <a:t>，蒐集</a:t>
                </a:r>
                <a:r>
                  <a:rPr kumimoji="0" lang="zh-TW" sz="1400" dirty="0">
                    <a:latin typeface="微軟正黑體" pitchFamily="34" charset="-120"/>
                    <a:ea typeface="微軟正黑體" pitchFamily="34" charset="-120"/>
                  </a:rPr>
                  <a:t>、分析</a:t>
                </a:r>
                <a:r>
                  <a:rPr kumimoji="0" lang="zh-TW" sz="1400" dirty="0" smtClean="0">
                    <a:latin typeface="微軟正黑體" pitchFamily="34" charset="-120"/>
                    <a:ea typeface="微軟正黑體" pitchFamily="34" charset="-120"/>
                  </a:rPr>
                  <a:t>顧客</a:t>
                </a:r>
                <a:r>
                  <a:rPr kumimoji="0" lang="zh-TW" altLang="en-US" sz="1400" dirty="0" smtClean="0">
                    <a:latin typeface="微軟正黑體" pitchFamily="34" charset="-120"/>
                    <a:ea typeface="微軟正黑體" pitchFamily="34" charset="-120"/>
                  </a:rPr>
                  <a:t>軟體</a:t>
                </a:r>
                <a:r>
                  <a:rPr kumimoji="0" lang="zh-TW" sz="1400" dirty="0" smtClean="0">
                    <a:latin typeface="微軟正黑體" pitchFamily="34" charset="-120"/>
                    <a:ea typeface="微軟正黑體" pitchFamily="34" charset="-120"/>
                  </a:rPr>
                  <a:t>資訊，引導</a:t>
                </a:r>
                <a:r>
                  <a:rPr kumimoji="0" lang="zh-TW" sz="1400" dirty="0">
                    <a:latin typeface="微軟正黑體" pitchFamily="34" charset="-120"/>
                    <a:ea typeface="微軟正黑體" pitchFamily="34" charset="-120"/>
                  </a:rPr>
                  <a:t>顧客選擇正確的軟體，並在線上下載</a:t>
                </a:r>
                <a:endParaRPr kumimoji="0" lang="en-US" altLang="zh-TW" sz="1400" dirty="0">
                  <a:latin typeface="微軟正黑體" pitchFamily="34" charset="-120"/>
                  <a:ea typeface="微軟正黑體" pitchFamily="34" charset="-120"/>
                </a:endParaRPr>
              </a:p>
              <a:p>
                <a:pPr marL="57150" lvl="1" indent="-57150" defTabSz="222250">
                  <a:lnSpc>
                    <a:spcPct val="90000"/>
                  </a:lnSpc>
                  <a:spcAft>
                    <a:spcPct val="15000"/>
                  </a:spcAft>
                  <a:buFont typeface="Wingdings" pitchFamily="2" charset="2"/>
                  <a:buChar char="n"/>
                  <a:defRPr/>
                </a:pPr>
                <a:r>
                  <a:rPr kumimoji="0" lang="zh-TW" sz="1400" dirty="0" smtClean="0">
                    <a:latin typeface="微軟正黑體" pitchFamily="34" charset="-120"/>
                    <a:ea typeface="微軟正黑體" pitchFamily="34" charset="-120"/>
                  </a:rPr>
                  <a:t>過去</a:t>
                </a:r>
                <a:r>
                  <a:rPr kumimoji="0" lang="en-US" sz="1400" dirty="0" smtClean="0">
                    <a:latin typeface="微軟正黑體" pitchFamily="34" charset="-120"/>
                    <a:ea typeface="微軟正黑體" pitchFamily="34" charset="-120"/>
                  </a:rPr>
                  <a:t>Cisco</a:t>
                </a:r>
                <a:r>
                  <a:rPr kumimoji="0" lang="zh-TW" sz="1400" dirty="0" smtClean="0">
                    <a:latin typeface="微軟正黑體" pitchFamily="34" charset="-120"/>
                    <a:ea typeface="微軟正黑體" pitchFamily="34" charset="-120"/>
                  </a:rPr>
                  <a:t>利用</a:t>
                </a:r>
                <a:r>
                  <a:rPr kumimoji="0" lang="en-US" sz="1400" dirty="0" smtClean="0">
                    <a:latin typeface="微軟正黑體" pitchFamily="34" charset="-120"/>
                    <a:ea typeface="微軟正黑體" pitchFamily="34" charset="-120"/>
                  </a:rPr>
                  <a:t>FedEx</a:t>
                </a:r>
                <a:r>
                  <a:rPr kumimoji="0" lang="zh-TW" sz="1400" dirty="0" smtClean="0">
                    <a:latin typeface="微軟正黑體" pitchFamily="34" charset="-120"/>
                    <a:ea typeface="微軟正黑體" pitchFamily="34" charset="-120"/>
                  </a:rPr>
                  <a:t>來</a:t>
                </a:r>
                <a:r>
                  <a:rPr kumimoji="0" lang="zh-TW" sz="1400" dirty="0">
                    <a:latin typeface="微軟正黑體" pitchFamily="34" charset="-120"/>
                    <a:ea typeface="微軟正黑體" pitchFamily="34" charset="-120"/>
                  </a:rPr>
                  <a:t>運送光碟，成本高、時間慢</a:t>
                </a:r>
                <a:endParaRPr kumimoji="0" lang="en-US" altLang="zh-TW" sz="1400" dirty="0">
                  <a:latin typeface="微軟正黑體" pitchFamily="34" charset="-120"/>
                  <a:ea typeface="微軟正黑體" pitchFamily="34" charset="-120"/>
                </a:endParaRPr>
              </a:p>
              <a:p>
                <a:pPr marL="57150" lvl="1" indent="-57150" defTabSz="222250">
                  <a:lnSpc>
                    <a:spcPct val="90000"/>
                  </a:lnSpc>
                  <a:spcAft>
                    <a:spcPct val="15000"/>
                  </a:spcAft>
                  <a:buFont typeface="Wingdings" pitchFamily="2" charset="2"/>
                  <a:buChar char="n"/>
                  <a:defRPr/>
                </a:pPr>
                <a:r>
                  <a:rPr kumimoji="0" lang="en-US" altLang="zh-TW" sz="1400" dirty="0" smtClean="0">
                    <a:latin typeface="微軟正黑體" pitchFamily="34" charset="-120"/>
                    <a:ea typeface="微軟正黑體" pitchFamily="34" charset="-120"/>
                  </a:rPr>
                  <a:t>e</a:t>
                </a:r>
                <a:r>
                  <a:rPr kumimoji="0" lang="zh-TW" sz="1400" dirty="0" smtClean="0">
                    <a:latin typeface="微軟正黑體" pitchFamily="34" charset="-120"/>
                    <a:ea typeface="微軟正黑體" pitchFamily="34" charset="-120"/>
                  </a:rPr>
                  <a:t>化後</a:t>
                </a:r>
                <a:r>
                  <a:rPr kumimoji="0" lang="zh-TW" sz="1400" dirty="0">
                    <a:latin typeface="微軟正黑體" pitchFamily="34" charset="-120"/>
                    <a:ea typeface="微軟正黑體" pitchFamily="34" charset="-120"/>
                  </a:rPr>
                  <a:t>，</a:t>
                </a:r>
                <a:r>
                  <a:rPr kumimoji="0" lang="en-US" sz="1400" b="1" dirty="0">
                    <a:solidFill>
                      <a:srgbClr val="FF0000"/>
                    </a:solidFill>
                    <a:latin typeface="微軟正黑體" pitchFamily="34" charset="-120"/>
                    <a:ea typeface="微軟正黑體" pitchFamily="34" charset="-120"/>
                  </a:rPr>
                  <a:t>90%</a:t>
                </a:r>
                <a:r>
                  <a:rPr kumimoji="0" lang="zh-TW" sz="1400" b="1" dirty="0" smtClean="0">
                    <a:solidFill>
                      <a:srgbClr val="FF0000"/>
                    </a:solidFill>
                    <a:latin typeface="微軟正黑體" pitchFamily="34" charset="-120"/>
                    <a:ea typeface="微軟正黑體" pitchFamily="34" charset="-120"/>
                  </a:rPr>
                  <a:t>以上軟體</a:t>
                </a:r>
                <a:r>
                  <a:rPr kumimoji="0" lang="zh-TW" sz="1400" b="1" dirty="0">
                    <a:solidFill>
                      <a:srgbClr val="FF0000"/>
                    </a:solidFill>
                    <a:latin typeface="微軟正黑體" pitchFamily="34" charset="-120"/>
                    <a:ea typeface="微軟正黑體" pitchFamily="34" charset="-120"/>
                  </a:rPr>
                  <a:t>升級（每週</a:t>
                </a:r>
                <a:r>
                  <a:rPr kumimoji="0" lang="zh-TW" sz="1400" b="1" dirty="0" smtClean="0">
                    <a:solidFill>
                      <a:srgbClr val="FF0000"/>
                    </a:solidFill>
                    <a:latin typeface="微軟正黑體" pitchFamily="34" charset="-120"/>
                    <a:ea typeface="微軟正黑體" pitchFamily="34" charset="-120"/>
                  </a:rPr>
                  <a:t>超過</a:t>
                </a:r>
                <a:r>
                  <a:rPr kumimoji="0" lang="en-US" sz="1400" b="1" dirty="0" smtClean="0">
                    <a:solidFill>
                      <a:srgbClr val="FF0000"/>
                    </a:solidFill>
                    <a:latin typeface="微軟正黑體" pitchFamily="34" charset="-120"/>
                    <a:ea typeface="微軟正黑體" pitchFamily="34" charset="-120"/>
                  </a:rPr>
                  <a:t>2</a:t>
                </a:r>
                <a:r>
                  <a:rPr kumimoji="0" lang="zh-TW" sz="1400" b="1" dirty="0" smtClean="0">
                    <a:solidFill>
                      <a:srgbClr val="FF0000"/>
                    </a:solidFill>
                    <a:latin typeface="微軟正黑體" pitchFamily="34" charset="-120"/>
                    <a:ea typeface="微軟正黑體" pitchFamily="34" charset="-120"/>
                  </a:rPr>
                  <a:t>萬</a:t>
                </a:r>
                <a:r>
                  <a:rPr kumimoji="0" lang="zh-TW" sz="1400" b="1" dirty="0">
                    <a:solidFill>
                      <a:srgbClr val="FF0000"/>
                    </a:solidFill>
                    <a:latin typeface="微軟正黑體" pitchFamily="34" charset="-120"/>
                    <a:ea typeface="微軟正黑體" pitchFamily="34" charset="-120"/>
                  </a:rPr>
                  <a:t>份</a:t>
                </a:r>
                <a:r>
                  <a:rPr kumimoji="0" lang="zh-TW" sz="1400" b="1" dirty="0" smtClean="0">
                    <a:solidFill>
                      <a:srgbClr val="FF0000"/>
                    </a:solidFill>
                    <a:latin typeface="微軟正黑體" pitchFamily="34" charset="-120"/>
                    <a:ea typeface="微軟正黑體" pitchFamily="34" charset="-120"/>
                  </a:rPr>
                  <a:t>）</a:t>
                </a:r>
                <a:r>
                  <a:rPr kumimoji="0" lang="zh-TW" sz="1400" dirty="0" smtClean="0">
                    <a:latin typeface="微軟正黑體" pitchFamily="34" charset="-120"/>
                    <a:ea typeface="微軟正黑體" pitchFamily="34" charset="-120"/>
                  </a:rPr>
                  <a:t>以</a:t>
                </a:r>
                <a:r>
                  <a:rPr kumimoji="0" lang="zh-TW" sz="1400" dirty="0">
                    <a:latin typeface="微軟正黑體" pitchFamily="34" charset="-120"/>
                    <a:ea typeface="微軟正黑體" pitchFamily="34" charset="-120"/>
                  </a:rPr>
                  <a:t>線</a:t>
                </a:r>
                <a:r>
                  <a:rPr kumimoji="0" lang="zh-TW" sz="1400" dirty="0" smtClean="0">
                    <a:latin typeface="微軟正黑體" pitchFamily="34" charset="-120"/>
                    <a:ea typeface="微軟正黑體" pitchFamily="34" charset="-120"/>
                  </a:rPr>
                  <a:t>上傳遞下載</a:t>
                </a:r>
                <a:r>
                  <a:rPr kumimoji="0" lang="zh-TW" sz="1400" dirty="0">
                    <a:latin typeface="微軟正黑體" pitchFamily="34" charset="-120"/>
                    <a:ea typeface="微軟正黑體" pitchFamily="34" charset="-120"/>
                  </a:rPr>
                  <a:t>，降</a:t>
                </a:r>
                <a:r>
                  <a:rPr kumimoji="0" lang="zh-TW" sz="1400" dirty="0" smtClean="0">
                    <a:latin typeface="微軟正黑體" pitchFamily="34" charset="-120"/>
                    <a:ea typeface="微軟正黑體" pitchFamily="34" charset="-120"/>
                  </a:rPr>
                  <a:t>低成本並加快運送</a:t>
                </a:r>
                <a:r>
                  <a:rPr kumimoji="0" lang="zh-TW" sz="1400" dirty="0">
                    <a:latin typeface="微軟正黑體" pitchFamily="34" charset="-120"/>
                    <a:ea typeface="微軟正黑體" pitchFamily="34" charset="-120"/>
                  </a:rPr>
                  <a:t>速</a:t>
                </a:r>
                <a:r>
                  <a:rPr kumimoji="0" lang="zh-TW" sz="1400" dirty="0" smtClean="0">
                    <a:latin typeface="微軟正黑體" pitchFamily="34" charset="-120"/>
                    <a:ea typeface="微軟正黑體" pitchFamily="34" charset="-120"/>
                  </a:rPr>
                  <a:t>度</a:t>
                </a:r>
                <a:endParaRPr kumimoji="0" lang="en-US" sz="1400" dirty="0">
                  <a:latin typeface="微軟正黑體" pitchFamily="34" charset="-120"/>
                  <a:ea typeface="微軟正黑體" pitchFamily="34" charset="-120"/>
                </a:endParaRPr>
              </a:p>
            </p:txBody>
          </p:sp>
        </p:grpSp>
        <p:grpSp>
          <p:nvGrpSpPr>
            <p:cNvPr id="13" name="群組 9"/>
            <p:cNvGrpSpPr>
              <a:grpSpLocks/>
            </p:cNvGrpSpPr>
            <p:nvPr/>
          </p:nvGrpSpPr>
          <p:grpSpPr bwMode="auto">
            <a:xfrm>
              <a:off x="236538" y="1967319"/>
              <a:ext cx="1279525" cy="890084"/>
              <a:chOff x="-2" y="650866"/>
              <a:chExt cx="2961480" cy="619856"/>
            </a:xfrm>
          </p:grpSpPr>
          <p:sp>
            <p:nvSpPr>
              <p:cNvPr id="41" name="圓角矩形 40"/>
              <p:cNvSpPr/>
              <p:nvPr/>
            </p:nvSpPr>
            <p:spPr>
              <a:xfrm>
                <a:off x="-2" y="650866"/>
                <a:ext cx="2961480" cy="61985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圓角矩形 10"/>
              <p:cNvSpPr/>
              <p:nvPr/>
            </p:nvSpPr>
            <p:spPr>
              <a:xfrm>
                <a:off x="29392" y="681492"/>
                <a:ext cx="2902692" cy="558604"/>
              </a:xfrm>
              <a:prstGeom prst="rect">
                <a:avLst/>
              </a:prstGeom>
            </p:spPr>
            <p:style>
              <a:lnRef idx="0">
                <a:scrgbClr r="0" g="0" b="0"/>
              </a:lnRef>
              <a:fillRef idx="0">
                <a:scrgbClr r="0" g="0" b="0"/>
              </a:fillRef>
              <a:effectRef idx="0">
                <a:scrgbClr r="0" g="0" b="0"/>
              </a:effectRef>
              <a:fontRef idx="minor">
                <a:schemeClr val="lt1"/>
              </a:fontRef>
            </p:style>
            <p:txBody>
              <a:bodyPr lIns="45720" tIns="22860" rIns="45720" bIns="22860" spcCol="1270" anchor="ctr"/>
              <a:lstStyle/>
              <a:p>
                <a:pPr algn="ctr" defTabSz="533400">
                  <a:lnSpc>
                    <a:spcPct val="90000"/>
                  </a:lnSpc>
                  <a:spcAft>
                    <a:spcPct val="35000"/>
                  </a:spcAft>
                  <a:defRPr/>
                </a:pPr>
                <a:r>
                  <a:rPr kumimoji="0" lang="en-US" sz="1600" dirty="0">
                    <a:latin typeface="微軟正黑體" pitchFamily="34" charset="-120"/>
                    <a:ea typeface="微軟正黑體" pitchFamily="34" charset="-120"/>
                  </a:rPr>
                  <a:t>e-Logistic</a:t>
                </a:r>
              </a:p>
            </p:txBody>
          </p:sp>
        </p:grpSp>
      </p:grpSp>
      <p:grpSp>
        <p:nvGrpSpPr>
          <p:cNvPr id="52" name="群組 51"/>
          <p:cNvGrpSpPr/>
          <p:nvPr/>
        </p:nvGrpSpPr>
        <p:grpSpPr>
          <a:xfrm>
            <a:off x="236538" y="2903138"/>
            <a:ext cx="8686801" cy="890084"/>
            <a:chOff x="236538" y="2903138"/>
            <a:chExt cx="8686801" cy="890084"/>
          </a:xfrm>
        </p:grpSpPr>
        <p:grpSp>
          <p:nvGrpSpPr>
            <p:cNvPr id="6" name="群組 10"/>
            <p:cNvGrpSpPr>
              <a:grpSpLocks/>
            </p:cNvGrpSpPr>
            <p:nvPr/>
          </p:nvGrpSpPr>
          <p:grpSpPr bwMode="auto">
            <a:xfrm>
              <a:off x="1563687" y="2911819"/>
              <a:ext cx="7359652" cy="876449"/>
              <a:chOff x="2962390" y="1343367"/>
              <a:chExt cx="5267213" cy="606920"/>
            </a:xfrm>
          </p:grpSpPr>
          <p:sp>
            <p:nvSpPr>
              <p:cNvPr id="39" name="圓角化同側角落矩形 38"/>
              <p:cNvSpPr/>
              <p:nvPr/>
            </p:nvSpPr>
            <p:spPr>
              <a:xfrm rot="5400000">
                <a:off x="5292537" y="-986779"/>
                <a:ext cx="606919" cy="5267212"/>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0" name="圓角化同側角落矩形 12"/>
              <p:cNvSpPr/>
              <p:nvPr/>
            </p:nvSpPr>
            <p:spPr>
              <a:xfrm>
                <a:off x="2962390" y="1402846"/>
                <a:ext cx="5243353" cy="54744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9050" tIns="9525" rIns="19050" bIns="9525" spcCol="1270" anchor="ctr"/>
              <a:lstStyle/>
              <a:p>
                <a:pPr marL="57150" lvl="1" indent="-57150" defTabSz="222250">
                  <a:lnSpc>
                    <a:spcPct val="90000"/>
                  </a:lnSpc>
                  <a:spcAft>
                    <a:spcPct val="15000"/>
                  </a:spcAft>
                  <a:buFont typeface="Wingdings" pitchFamily="2" charset="2"/>
                  <a:buChar char="n"/>
                  <a:defRPr/>
                </a:pPr>
                <a:r>
                  <a:rPr kumimoji="0" lang="zh-TW" sz="1400" dirty="0" smtClean="0">
                    <a:latin typeface="微軟正黑體" pitchFamily="34" charset="-120"/>
                    <a:ea typeface="微軟正黑體" pitchFamily="34" charset="-120"/>
                  </a:rPr>
                  <a:t>新產品</a:t>
                </a:r>
                <a:r>
                  <a:rPr kumimoji="0" lang="zh-TW" sz="1400" dirty="0">
                    <a:latin typeface="微軟正黑體" pitchFamily="34" charset="-120"/>
                    <a:ea typeface="微軟正黑體" pitchFamily="34" charset="-120"/>
                  </a:rPr>
                  <a:t>的設計流程，</a:t>
                </a:r>
                <a:r>
                  <a:rPr kumimoji="0" lang="zh-TW" sz="1400" dirty="0" smtClean="0">
                    <a:latin typeface="微軟正黑體" pitchFamily="34" charset="-120"/>
                    <a:ea typeface="微軟正黑體" pitchFamily="34" charset="-120"/>
                  </a:rPr>
                  <a:t>工程師花</a:t>
                </a:r>
                <a:r>
                  <a:rPr kumimoji="0" lang="zh-TW" sz="1400" dirty="0">
                    <a:latin typeface="微軟正黑體" pitchFamily="34" charset="-120"/>
                    <a:ea typeface="微軟正黑體" pitchFamily="34" charset="-120"/>
                  </a:rPr>
                  <a:t>許多時間在</a:t>
                </a:r>
                <a:r>
                  <a:rPr kumimoji="0" lang="zh-TW" sz="1400" dirty="0" smtClean="0">
                    <a:latin typeface="微軟正黑體" pitchFamily="34" charset="-120"/>
                    <a:ea typeface="微軟正黑體" pitchFamily="34" charset="-120"/>
                  </a:rPr>
                  <a:t>資訊蒐集</a:t>
                </a:r>
                <a:r>
                  <a:rPr kumimoji="0" lang="zh-TW" sz="1400" dirty="0">
                    <a:latin typeface="微軟正黑體" pitchFamily="34" charset="-120"/>
                    <a:ea typeface="微軟正黑體" pitchFamily="34" charset="-120"/>
                  </a:rPr>
                  <a:t>、傳播、比較、溝通及協調彼此的意見</a:t>
                </a:r>
                <a:endParaRPr kumimoji="0" lang="en-US" altLang="zh-TW" sz="1400" dirty="0">
                  <a:latin typeface="微軟正黑體" pitchFamily="34" charset="-120"/>
                  <a:ea typeface="微軟正黑體" pitchFamily="34" charset="-120"/>
                </a:endParaRPr>
              </a:p>
              <a:p>
                <a:pPr marL="57150" lvl="1" indent="-57150" defTabSz="222250">
                  <a:lnSpc>
                    <a:spcPct val="90000"/>
                  </a:lnSpc>
                  <a:spcAft>
                    <a:spcPct val="15000"/>
                  </a:spcAft>
                  <a:buFont typeface="Wingdings" pitchFamily="2" charset="2"/>
                  <a:buChar char="n"/>
                  <a:defRPr/>
                </a:pPr>
                <a:r>
                  <a:rPr kumimoji="0" lang="en-US" sz="1400" dirty="0" smtClean="0">
                    <a:latin typeface="微軟正黑體" pitchFamily="34" charset="-120"/>
                    <a:ea typeface="微軟正黑體" pitchFamily="34" charset="-120"/>
                  </a:rPr>
                  <a:t>Cisco</a:t>
                </a:r>
                <a:r>
                  <a:rPr kumimoji="0" lang="zh-TW" sz="1400" dirty="0" smtClean="0">
                    <a:latin typeface="微軟正黑體" pitchFamily="34" charset="-120"/>
                    <a:ea typeface="微軟正黑體" pitchFamily="34" charset="-120"/>
                  </a:rPr>
                  <a:t>後</a:t>
                </a:r>
                <a:r>
                  <a:rPr kumimoji="0" lang="zh-TW" sz="1400" dirty="0">
                    <a:latin typeface="微軟正黑體" pitchFamily="34" charset="-120"/>
                    <a:ea typeface="微軟正黑體" pitchFamily="34" charset="-120"/>
                  </a:rPr>
                  <a:t>來</a:t>
                </a:r>
                <a:r>
                  <a:rPr kumimoji="0" lang="zh-TW" sz="1400" dirty="0" smtClean="0">
                    <a:latin typeface="微軟正黑體" pitchFamily="34" charset="-120"/>
                    <a:ea typeface="微軟正黑體" pitchFamily="34" charset="-120"/>
                  </a:rPr>
                  <a:t>發展「</a:t>
                </a:r>
                <a:r>
                  <a:rPr kumimoji="0" lang="zh-TW" sz="1400" dirty="0">
                    <a:latin typeface="微軟正黑體" pitchFamily="34" charset="-120"/>
                    <a:ea typeface="微軟正黑體" pitchFamily="34" charset="-120"/>
                  </a:rPr>
                  <a:t>線上新產品資訊庫」，將上述資訊分享的時間</a:t>
                </a:r>
                <a:r>
                  <a:rPr kumimoji="0" lang="zh-TW" sz="1400" b="1" dirty="0" smtClean="0">
                    <a:solidFill>
                      <a:srgbClr val="FF0000"/>
                    </a:solidFill>
                    <a:latin typeface="微軟正黑體" pitchFamily="34" charset="-120"/>
                    <a:ea typeface="微軟正黑體" pitchFamily="34" charset="-120"/>
                  </a:rPr>
                  <a:t>由</a:t>
                </a:r>
                <a:r>
                  <a:rPr kumimoji="0" lang="en-US" sz="1400" b="1" dirty="0" smtClean="0">
                    <a:solidFill>
                      <a:srgbClr val="FF0000"/>
                    </a:solidFill>
                    <a:latin typeface="微軟正黑體" pitchFamily="34" charset="-120"/>
                    <a:ea typeface="微軟正黑體" pitchFamily="34" charset="-120"/>
                  </a:rPr>
                  <a:t>1</a:t>
                </a:r>
                <a:r>
                  <a:rPr kumimoji="0" lang="zh-TW" sz="1400" b="1" dirty="0">
                    <a:solidFill>
                      <a:srgbClr val="FF0000"/>
                    </a:solidFill>
                    <a:latin typeface="微軟正黑體" pitchFamily="34" charset="-120"/>
                    <a:ea typeface="微軟正黑體" pitchFamily="34" charset="-120"/>
                  </a:rPr>
                  <a:t>週減少</a:t>
                </a:r>
                <a:r>
                  <a:rPr kumimoji="0" lang="zh-TW" sz="1400" b="1" dirty="0" smtClean="0">
                    <a:solidFill>
                      <a:srgbClr val="FF0000"/>
                    </a:solidFill>
                    <a:latin typeface="微軟正黑體" pitchFamily="34" charset="-120"/>
                    <a:ea typeface="微軟正黑體" pitchFamily="34" charset="-120"/>
                  </a:rPr>
                  <a:t>至</a:t>
                </a:r>
                <a:r>
                  <a:rPr kumimoji="0" lang="en-US" sz="1400" b="1" dirty="0" smtClean="0">
                    <a:solidFill>
                      <a:srgbClr val="FF0000"/>
                    </a:solidFill>
                    <a:latin typeface="微軟正黑體" pitchFamily="34" charset="-120"/>
                    <a:ea typeface="微軟正黑體" pitchFamily="34" charset="-120"/>
                  </a:rPr>
                  <a:t>30</a:t>
                </a:r>
                <a:r>
                  <a:rPr kumimoji="0" lang="zh-TW" sz="1400" b="1" dirty="0" smtClean="0">
                    <a:solidFill>
                      <a:srgbClr val="FF0000"/>
                    </a:solidFill>
                    <a:latin typeface="微軟正黑體" pitchFamily="34" charset="-120"/>
                    <a:ea typeface="微軟正黑體" pitchFamily="34" charset="-120"/>
                  </a:rPr>
                  <a:t>分鐘</a:t>
                </a:r>
                <a:endParaRPr kumimoji="0" lang="en-US" altLang="zh-TW" sz="1400" b="1" dirty="0">
                  <a:solidFill>
                    <a:srgbClr val="FF0000"/>
                  </a:solidFill>
                  <a:latin typeface="微軟正黑體" pitchFamily="34" charset="-120"/>
                  <a:ea typeface="微軟正黑體" pitchFamily="34" charset="-120"/>
                </a:endParaRPr>
              </a:p>
              <a:p>
                <a:pPr marL="57150" lvl="1" indent="-57150" defTabSz="222250">
                  <a:lnSpc>
                    <a:spcPct val="90000"/>
                  </a:lnSpc>
                  <a:spcAft>
                    <a:spcPct val="15000"/>
                  </a:spcAft>
                  <a:buFont typeface="Wingdings" pitchFamily="2" charset="2"/>
                  <a:buChar char="n"/>
                  <a:defRPr/>
                </a:pPr>
                <a:r>
                  <a:rPr kumimoji="0" lang="zh-TW" sz="1400" dirty="0" smtClean="0">
                    <a:latin typeface="微軟正黑體" pitchFamily="34" charset="-120"/>
                    <a:ea typeface="微軟正黑體" pitchFamily="34" charset="-120"/>
                  </a:rPr>
                  <a:t>利</a:t>
                </a:r>
                <a:r>
                  <a:rPr kumimoji="0" lang="zh-TW" sz="1400" dirty="0">
                    <a:latin typeface="微軟正黑體" pitchFamily="34" charset="-120"/>
                    <a:ea typeface="微軟正黑體" pitchFamily="34" charset="-120"/>
                  </a:rPr>
                  <a:t>用與</a:t>
                </a:r>
                <a:r>
                  <a:rPr kumimoji="0" lang="zh-TW" sz="1400" dirty="0" smtClean="0">
                    <a:latin typeface="微軟正黑體" pitchFamily="34" charset="-120"/>
                    <a:ea typeface="微軟正黑體" pitchFamily="34" charset="-120"/>
                  </a:rPr>
                  <a:t>製造商之間</a:t>
                </a:r>
                <a:r>
                  <a:rPr kumimoji="0" lang="zh-TW" sz="1400" dirty="0">
                    <a:latin typeface="微軟正黑體" pitchFamily="34" charset="-120"/>
                    <a:ea typeface="微軟正黑體" pitchFamily="34" charset="-120"/>
                  </a:rPr>
                  <a:t>的</a:t>
                </a:r>
                <a:r>
                  <a:rPr kumimoji="0" lang="en-US" sz="1400" dirty="0">
                    <a:latin typeface="微軟正黑體" pitchFamily="34" charset="-120"/>
                    <a:ea typeface="微軟正黑體" pitchFamily="34" charset="-120"/>
                  </a:rPr>
                  <a:t>e</a:t>
                </a:r>
                <a:r>
                  <a:rPr kumimoji="0" lang="zh-TW" sz="1400" dirty="0">
                    <a:latin typeface="微軟正黑體" pitchFamily="34" charset="-120"/>
                    <a:ea typeface="微軟正黑體" pitchFamily="34" charset="-120"/>
                  </a:rPr>
                  <a:t>化連線，分享</a:t>
                </a:r>
                <a:r>
                  <a:rPr kumimoji="0" lang="en-US" sz="1400" dirty="0" smtClean="0">
                    <a:latin typeface="微軟正黑體" pitchFamily="34" charset="-120"/>
                    <a:ea typeface="微軟正黑體" pitchFamily="34" charset="-120"/>
                  </a:rPr>
                  <a:t>ERP</a:t>
                </a:r>
                <a:r>
                  <a:rPr kumimoji="0" lang="zh-TW" sz="1400" dirty="0" smtClean="0">
                    <a:latin typeface="微軟正黑體" pitchFamily="34" charset="-120"/>
                    <a:ea typeface="微軟正黑體" pitchFamily="34" charset="-120"/>
                  </a:rPr>
                  <a:t>資訊，調整</a:t>
                </a:r>
                <a:r>
                  <a:rPr kumimoji="0" lang="zh-TW" sz="1400" dirty="0">
                    <a:latin typeface="微軟正黑體" pitchFamily="34" charset="-120"/>
                    <a:ea typeface="微軟正黑體" pitchFamily="34" charset="-120"/>
                  </a:rPr>
                  <a:t>其生產排程</a:t>
                </a:r>
                <a:r>
                  <a:rPr kumimoji="0" lang="zh-TW" sz="1400" dirty="0" smtClean="0">
                    <a:latin typeface="微軟正黑體" pitchFamily="34" charset="-120"/>
                    <a:ea typeface="微軟正黑體" pitchFamily="34" charset="-120"/>
                  </a:rPr>
                  <a:t>，</a:t>
                </a:r>
                <a:r>
                  <a:rPr kumimoji="0" lang="zh-TW" sz="1400" b="1" dirty="0" smtClean="0">
                    <a:solidFill>
                      <a:srgbClr val="FF0000"/>
                    </a:solidFill>
                    <a:latin typeface="微軟正黑體" pitchFamily="34" charset="-120"/>
                    <a:ea typeface="微軟正黑體" pitchFamily="34" charset="-120"/>
                  </a:rPr>
                  <a:t>降低</a:t>
                </a:r>
                <a:r>
                  <a:rPr kumimoji="0" lang="en-US" sz="1400" b="1" dirty="0" smtClean="0">
                    <a:solidFill>
                      <a:srgbClr val="FF0000"/>
                    </a:solidFill>
                    <a:latin typeface="微軟正黑體" pitchFamily="34" charset="-120"/>
                    <a:ea typeface="微軟正黑體" pitchFamily="34" charset="-120"/>
                  </a:rPr>
                  <a:t>Cisco 45</a:t>
                </a:r>
                <a:r>
                  <a:rPr kumimoji="0" lang="en-US" sz="1400" b="1" dirty="0">
                    <a:solidFill>
                      <a:srgbClr val="FF0000"/>
                    </a:solidFill>
                    <a:latin typeface="微軟正黑體" pitchFamily="34" charset="-120"/>
                    <a:ea typeface="微軟正黑體" pitchFamily="34" charset="-120"/>
                  </a:rPr>
                  <a:t>%</a:t>
                </a:r>
                <a:r>
                  <a:rPr kumimoji="0" lang="zh-TW" sz="1400" b="1" dirty="0">
                    <a:solidFill>
                      <a:srgbClr val="FF0000"/>
                    </a:solidFill>
                    <a:latin typeface="微軟正黑體" pitchFamily="34" charset="-120"/>
                    <a:ea typeface="微軟正黑體" pitchFamily="34" charset="-120"/>
                  </a:rPr>
                  <a:t>的</a:t>
                </a:r>
                <a:r>
                  <a:rPr kumimoji="0" lang="zh-TW" sz="1400" b="1" dirty="0" smtClean="0">
                    <a:solidFill>
                      <a:srgbClr val="FF0000"/>
                    </a:solidFill>
                    <a:latin typeface="微軟正黑體" pitchFamily="34" charset="-120"/>
                    <a:ea typeface="微軟正黑體" pitchFamily="34" charset="-120"/>
                  </a:rPr>
                  <a:t>存貨</a:t>
                </a:r>
                <a:endParaRPr kumimoji="0" lang="en-US" sz="1400" b="1" dirty="0">
                  <a:solidFill>
                    <a:srgbClr val="FF0000"/>
                  </a:solidFill>
                  <a:latin typeface="微軟正黑體" pitchFamily="34" charset="-120"/>
                  <a:ea typeface="微軟正黑體" pitchFamily="34" charset="-120"/>
                </a:endParaRPr>
              </a:p>
            </p:txBody>
          </p:sp>
        </p:grpSp>
        <p:grpSp>
          <p:nvGrpSpPr>
            <p:cNvPr id="14" name="群組 11"/>
            <p:cNvGrpSpPr>
              <a:grpSpLocks/>
            </p:cNvGrpSpPr>
            <p:nvPr/>
          </p:nvGrpSpPr>
          <p:grpSpPr bwMode="auto">
            <a:xfrm>
              <a:off x="236538" y="2903138"/>
              <a:ext cx="1279525" cy="890084"/>
              <a:chOff x="0" y="1302574"/>
              <a:chExt cx="2961480" cy="619856"/>
            </a:xfrm>
          </p:grpSpPr>
          <p:sp>
            <p:nvSpPr>
              <p:cNvPr id="37" name="圓角矩形 36"/>
              <p:cNvSpPr/>
              <p:nvPr/>
            </p:nvSpPr>
            <p:spPr>
              <a:xfrm>
                <a:off x="0" y="1302574"/>
                <a:ext cx="2961480" cy="61985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圓角矩形 14"/>
              <p:cNvSpPr/>
              <p:nvPr/>
            </p:nvSpPr>
            <p:spPr>
              <a:xfrm>
                <a:off x="29394" y="1333198"/>
                <a:ext cx="2902692" cy="558604"/>
              </a:xfrm>
              <a:prstGeom prst="rect">
                <a:avLst/>
              </a:prstGeom>
            </p:spPr>
            <p:style>
              <a:lnRef idx="0">
                <a:scrgbClr r="0" g="0" b="0"/>
              </a:lnRef>
              <a:fillRef idx="0">
                <a:scrgbClr r="0" g="0" b="0"/>
              </a:fillRef>
              <a:effectRef idx="0">
                <a:scrgbClr r="0" g="0" b="0"/>
              </a:effectRef>
              <a:fontRef idx="minor">
                <a:schemeClr val="lt1"/>
              </a:fontRef>
            </p:style>
            <p:txBody>
              <a:bodyPr lIns="45720" tIns="22860" rIns="45720" bIns="22860" spcCol="1270" anchor="ctr"/>
              <a:lstStyle/>
              <a:p>
                <a:pPr algn="ctr" defTabSz="533400">
                  <a:lnSpc>
                    <a:spcPct val="90000"/>
                  </a:lnSpc>
                  <a:spcAft>
                    <a:spcPct val="35000"/>
                  </a:spcAft>
                  <a:defRPr/>
                </a:pPr>
                <a:r>
                  <a:rPr kumimoji="0" lang="en-US" sz="1600" dirty="0">
                    <a:latin typeface="微軟正黑體" pitchFamily="34" charset="-120"/>
                    <a:ea typeface="微軟正黑體" pitchFamily="34" charset="-120"/>
                  </a:rPr>
                  <a:t>e-Product </a:t>
                </a:r>
                <a:r>
                  <a:rPr kumimoji="0" lang="en-US" sz="1400" dirty="0">
                    <a:latin typeface="微軟正黑體" pitchFamily="34" charset="-120"/>
                    <a:ea typeface="微軟正黑體" pitchFamily="34" charset="-120"/>
                  </a:rPr>
                  <a:t>Development</a:t>
                </a:r>
              </a:p>
            </p:txBody>
          </p:sp>
        </p:grpSp>
      </p:grpSp>
      <p:grpSp>
        <p:nvGrpSpPr>
          <p:cNvPr id="53" name="群組 52"/>
          <p:cNvGrpSpPr/>
          <p:nvPr/>
        </p:nvGrpSpPr>
        <p:grpSpPr>
          <a:xfrm>
            <a:off x="236539" y="3837176"/>
            <a:ext cx="8686797" cy="890130"/>
            <a:chOff x="236539" y="3837176"/>
            <a:chExt cx="8686797" cy="890130"/>
          </a:xfrm>
        </p:grpSpPr>
        <p:grpSp>
          <p:nvGrpSpPr>
            <p:cNvPr id="7" name="群組 12"/>
            <p:cNvGrpSpPr>
              <a:grpSpLocks/>
            </p:cNvGrpSpPr>
            <p:nvPr/>
          </p:nvGrpSpPr>
          <p:grpSpPr bwMode="auto">
            <a:xfrm>
              <a:off x="1563686" y="3876855"/>
              <a:ext cx="7359650" cy="823862"/>
              <a:chOff x="2962389" y="2011659"/>
              <a:chExt cx="5267210" cy="570512"/>
            </a:xfrm>
          </p:grpSpPr>
          <p:sp>
            <p:nvSpPr>
              <p:cNvPr id="35" name="圓角化同側角落矩形 34"/>
              <p:cNvSpPr/>
              <p:nvPr/>
            </p:nvSpPr>
            <p:spPr>
              <a:xfrm rot="5400000">
                <a:off x="5337845" y="-343066"/>
                <a:ext cx="516297" cy="5267210"/>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6" name="圓角化同側角落矩形 16"/>
              <p:cNvSpPr/>
              <p:nvPr/>
            </p:nvSpPr>
            <p:spPr>
              <a:xfrm>
                <a:off x="2962390" y="2011659"/>
                <a:ext cx="5243350" cy="5705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9050" tIns="9525" rIns="19050" bIns="9525" spcCol="1270" anchor="ctr"/>
              <a:lstStyle/>
              <a:p>
                <a:pPr marL="57150" lvl="1" indent="-57150" defTabSz="222250">
                  <a:lnSpc>
                    <a:spcPct val="90000"/>
                  </a:lnSpc>
                  <a:spcAft>
                    <a:spcPct val="15000"/>
                  </a:spcAft>
                  <a:buFont typeface="Wingdings" pitchFamily="2" charset="2"/>
                  <a:buChar char="n"/>
                  <a:defRPr/>
                </a:pPr>
                <a:r>
                  <a:rPr kumimoji="0" lang="zh-TW" sz="1400" dirty="0">
                    <a:latin typeface="微軟正黑體" pitchFamily="34" charset="-120"/>
                    <a:ea typeface="微軟正黑體" pitchFamily="34" charset="-120"/>
                  </a:rPr>
                  <a:t>利用</a:t>
                </a:r>
                <a:r>
                  <a:rPr kumimoji="0" lang="zh-TW" sz="1400" b="1" dirty="0">
                    <a:solidFill>
                      <a:srgbClr val="FF0000"/>
                    </a:solidFill>
                    <a:latin typeface="微軟正黑體" pitchFamily="34" charset="-120"/>
                    <a:ea typeface="微軟正黑體" pitchFamily="34" charset="-120"/>
                  </a:rPr>
                  <a:t>虛擬社群</a:t>
                </a:r>
                <a:r>
                  <a:rPr kumimoji="0" lang="zh-TW" sz="1400" dirty="0">
                    <a:latin typeface="微軟正黑體" pitchFamily="34" charset="-120"/>
                    <a:ea typeface="微軟正黑體" pitchFamily="34" charset="-120"/>
                  </a:rPr>
                  <a:t>，顧客可與</a:t>
                </a:r>
                <a:r>
                  <a:rPr kumimoji="0" lang="en-US" sz="1400" dirty="0" smtClean="0">
                    <a:latin typeface="微軟正黑體" pitchFamily="34" charset="-120"/>
                    <a:ea typeface="微軟正黑體" pitchFamily="34" charset="-120"/>
                  </a:rPr>
                  <a:t>IT</a:t>
                </a:r>
                <a:r>
                  <a:rPr kumimoji="0" lang="zh-TW" sz="1400" dirty="0" smtClean="0">
                    <a:latin typeface="微軟正黑體" pitchFamily="34" charset="-120"/>
                    <a:ea typeface="微軟正黑體" pitchFamily="34" charset="-120"/>
                  </a:rPr>
                  <a:t>的</a:t>
                </a:r>
                <a:r>
                  <a:rPr kumimoji="0" lang="zh-TW" sz="1400" dirty="0">
                    <a:latin typeface="微軟正黑體" pitchFamily="34" charset="-120"/>
                    <a:ea typeface="微軟正黑體" pitchFamily="34" charset="-120"/>
                  </a:rPr>
                  <a:t>專業人士來分享技術與知識</a:t>
                </a:r>
                <a:endParaRPr kumimoji="0" lang="en-US" altLang="zh-TW" sz="1400" dirty="0">
                  <a:latin typeface="微軟正黑體" pitchFamily="34" charset="-120"/>
                  <a:ea typeface="微軟正黑體" pitchFamily="34" charset="-120"/>
                </a:endParaRPr>
              </a:p>
              <a:p>
                <a:pPr marL="57150" lvl="1" indent="-57150" defTabSz="222250">
                  <a:lnSpc>
                    <a:spcPct val="90000"/>
                  </a:lnSpc>
                  <a:spcAft>
                    <a:spcPct val="15000"/>
                  </a:spcAft>
                  <a:buFont typeface="Wingdings" pitchFamily="2" charset="2"/>
                  <a:buChar char="n"/>
                  <a:defRPr/>
                </a:pPr>
                <a:r>
                  <a:rPr kumimoji="0" lang="zh-TW" sz="1400" dirty="0" smtClean="0">
                    <a:latin typeface="微軟正黑體" pitchFamily="34" charset="-120"/>
                    <a:ea typeface="微軟正黑體" pitchFamily="34" charset="-120"/>
                  </a:rPr>
                  <a:t>建</a:t>
                </a:r>
                <a:r>
                  <a:rPr kumimoji="0" lang="zh-TW" sz="1400" dirty="0">
                    <a:latin typeface="微軟正黑體" pitchFamily="34" charset="-120"/>
                    <a:ea typeface="微軟正黑體" pitchFamily="34" charset="-120"/>
                  </a:rPr>
                  <a:t>立一個龐大的</a:t>
                </a:r>
                <a:r>
                  <a:rPr kumimoji="0" lang="zh-TW" sz="1400" b="1" dirty="0">
                    <a:solidFill>
                      <a:srgbClr val="FF0000"/>
                    </a:solidFill>
                    <a:latin typeface="微軟正黑體" pitchFamily="34" charset="-120"/>
                    <a:ea typeface="微軟正黑體" pitchFamily="34" charset="-120"/>
                  </a:rPr>
                  <a:t>數位資訊圖書館</a:t>
                </a:r>
                <a:r>
                  <a:rPr kumimoji="0" lang="zh-TW" sz="1400" dirty="0">
                    <a:latin typeface="微軟正黑體" pitchFamily="34" charset="-120"/>
                    <a:ea typeface="微軟正黑體" pitchFamily="34" charset="-120"/>
                  </a:rPr>
                  <a:t>來服務顧客有關產品的任何問題</a:t>
                </a:r>
                <a:endParaRPr kumimoji="0" lang="en-US" altLang="zh-TW" sz="1400" dirty="0">
                  <a:latin typeface="微軟正黑體" pitchFamily="34" charset="-120"/>
                  <a:ea typeface="微軟正黑體" pitchFamily="34" charset="-120"/>
                </a:endParaRPr>
              </a:p>
              <a:p>
                <a:pPr marL="57150" lvl="1" indent="-57150" defTabSz="222250">
                  <a:lnSpc>
                    <a:spcPct val="90000"/>
                  </a:lnSpc>
                  <a:spcAft>
                    <a:spcPct val="15000"/>
                  </a:spcAft>
                  <a:buFont typeface="Wingdings" pitchFamily="2" charset="2"/>
                  <a:buChar char="n"/>
                  <a:defRPr/>
                </a:pPr>
                <a:r>
                  <a:rPr kumimoji="0" lang="zh-TW" sz="1400" dirty="0" smtClean="0">
                    <a:latin typeface="微軟正黑體" pitchFamily="34" charset="-120"/>
                    <a:ea typeface="微軟正黑體" pitchFamily="34" charset="-120"/>
                  </a:rPr>
                  <a:t>節</a:t>
                </a:r>
                <a:r>
                  <a:rPr kumimoji="0" lang="zh-TW" sz="1400" dirty="0">
                    <a:latin typeface="微軟正黑體" pitchFamily="34" charset="-120"/>
                    <a:ea typeface="微軟正黑體" pitchFamily="34" charset="-120"/>
                  </a:rPr>
                  <a:t>省了數萬個技術支援工程師的</a:t>
                </a:r>
                <a:r>
                  <a:rPr kumimoji="0" lang="zh-TW" sz="1400" dirty="0" smtClean="0">
                    <a:latin typeface="微軟正黑體" pitchFamily="34" charset="-120"/>
                    <a:ea typeface="微軟正黑體" pitchFamily="34" charset="-120"/>
                  </a:rPr>
                  <a:t>成本</a:t>
                </a:r>
                <a:endParaRPr kumimoji="0" lang="en-US" sz="1400" dirty="0">
                  <a:latin typeface="微軟正黑體" pitchFamily="34" charset="-120"/>
                  <a:ea typeface="微軟正黑體" pitchFamily="34" charset="-120"/>
                </a:endParaRPr>
              </a:p>
            </p:txBody>
          </p:sp>
        </p:grpSp>
        <p:grpSp>
          <p:nvGrpSpPr>
            <p:cNvPr id="15" name="群組 13"/>
            <p:cNvGrpSpPr>
              <a:grpSpLocks/>
            </p:cNvGrpSpPr>
            <p:nvPr/>
          </p:nvGrpSpPr>
          <p:grpSpPr bwMode="auto">
            <a:xfrm>
              <a:off x="236539" y="3837176"/>
              <a:ext cx="1267843" cy="890130"/>
              <a:chOff x="0" y="1953037"/>
              <a:chExt cx="2962656" cy="619888"/>
            </a:xfrm>
          </p:grpSpPr>
          <p:sp>
            <p:nvSpPr>
              <p:cNvPr id="33" name="圓角矩形 32"/>
              <p:cNvSpPr/>
              <p:nvPr/>
            </p:nvSpPr>
            <p:spPr>
              <a:xfrm>
                <a:off x="-2" y="1953052"/>
                <a:ext cx="2963986" cy="61985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圓角矩形 18"/>
              <p:cNvSpPr/>
              <p:nvPr/>
            </p:nvSpPr>
            <p:spPr>
              <a:xfrm>
                <a:off x="29675" y="1983678"/>
                <a:ext cx="2904632" cy="558604"/>
              </a:xfrm>
              <a:prstGeom prst="rect">
                <a:avLst/>
              </a:prstGeom>
            </p:spPr>
            <p:style>
              <a:lnRef idx="0">
                <a:scrgbClr r="0" g="0" b="0"/>
              </a:lnRef>
              <a:fillRef idx="0">
                <a:scrgbClr r="0" g="0" b="0"/>
              </a:fillRef>
              <a:effectRef idx="0">
                <a:scrgbClr r="0" g="0" b="0"/>
              </a:effectRef>
              <a:fontRef idx="minor">
                <a:schemeClr val="lt1"/>
              </a:fontRef>
            </p:style>
            <p:txBody>
              <a:bodyPr lIns="45720" tIns="22860" rIns="45720" bIns="22860" spcCol="1270" anchor="ctr"/>
              <a:lstStyle/>
              <a:p>
                <a:pPr algn="ctr" defTabSz="533400">
                  <a:lnSpc>
                    <a:spcPct val="90000"/>
                  </a:lnSpc>
                  <a:spcAft>
                    <a:spcPct val="35000"/>
                  </a:spcAft>
                  <a:defRPr/>
                </a:pPr>
                <a:r>
                  <a:rPr kumimoji="0" lang="en-US" sz="1600" dirty="0">
                    <a:latin typeface="微軟正黑體" pitchFamily="34" charset="-120"/>
                    <a:ea typeface="微軟正黑體" pitchFamily="34" charset="-120"/>
                  </a:rPr>
                  <a:t>e-Service</a:t>
                </a:r>
              </a:p>
            </p:txBody>
          </p:sp>
        </p:grpSp>
      </p:grpSp>
      <p:grpSp>
        <p:nvGrpSpPr>
          <p:cNvPr id="54" name="群組 53"/>
          <p:cNvGrpSpPr/>
          <p:nvPr/>
        </p:nvGrpSpPr>
        <p:grpSpPr>
          <a:xfrm>
            <a:off x="236539" y="4771813"/>
            <a:ext cx="8686799" cy="890130"/>
            <a:chOff x="236539" y="4771813"/>
            <a:chExt cx="8686799" cy="890130"/>
          </a:xfrm>
        </p:grpSpPr>
        <p:grpSp>
          <p:nvGrpSpPr>
            <p:cNvPr id="8" name="群組 14"/>
            <p:cNvGrpSpPr>
              <a:grpSpLocks/>
            </p:cNvGrpSpPr>
            <p:nvPr/>
          </p:nvGrpSpPr>
          <p:grpSpPr bwMode="auto">
            <a:xfrm>
              <a:off x="1552575" y="4796380"/>
              <a:ext cx="7370763" cy="792087"/>
              <a:chOff x="2954436" y="2648372"/>
              <a:chExt cx="5275165" cy="548499"/>
            </a:xfrm>
          </p:grpSpPr>
          <p:sp>
            <p:nvSpPr>
              <p:cNvPr id="31" name="圓角化同側角落矩形 30"/>
              <p:cNvSpPr/>
              <p:nvPr/>
            </p:nvSpPr>
            <p:spPr>
              <a:xfrm rot="5400000">
                <a:off x="5321746" y="289016"/>
                <a:ext cx="548499" cy="5267211"/>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2" name="圓角化同側角落矩形 20"/>
              <p:cNvSpPr/>
              <p:nvPr/>
            </p:nvSpPr>
            <p:spPr>
              <a:xfrm>
                <a:off x="2954436" y="2690161"/>
                <a:ext cx="5243353" cy="44790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9050" tIns="9525" rIns="19050" bIns="9525" spcCol="1270" anchor="ctr"/>
              <a:lstStyle/>
              <a:p>
                <a:pPr marL="57150" lvl="1" indent="-57150" defTabSz="222250">
                  <a:lnSpc>
                    <a:spcPct val="90000"/>
                  </a:lnSpc>
                  <a:spcAft>
                    <a:spcPct val="15000"/>
                  </a:spcAft>
                  <a:buFont typeface="Wingdings" pitchFamily="2" charset="2"/>
                  <a:buChar char="n"/>
                  <a:defRPr/>
                </a:pPr>
                <a:r>
                  <a:rPr kumimoji="0" lang="en-US" sz="1400" dirty="0" smtClean="0">
                    <a:latin typeface="微軟正黑體" pitchFamily="34" charset="-120"/>
                    <a:ea typeface="微軟正黑體" pitchFamily="34" charset="-120"/>
                  </a:rPr>
                  <a:t>CCO</a:t>
                </a:r>
                <a:r>
                  <a:rPr kumimoji="0" lang="zh-TW" sz="1400" dirty="0" smtClean="0">
                    <a:latin typeface="微軟正黑體" pitchFamily="34" charset="-120"/>
                    <a:ea typeface="微軟正黑體" pitchFamily="34" charset="-120"/>
                  </a:rPr>
                  <a:t>儲存將近</a:t>
                </a:r>
                <a:r>
                  <a:rPr kumimoji="0" lang="en-US" sz="1400" b="1" dirty="0" smtClean="0">
                    <a:solidFill>
                      <a:srgbClr val="FF0000"/>
                    </a:solidFill>
                    <a:latin typeface="微軟正黑體" pitchFamily="34" charset="-120"/>
                    <a:ea typeface="微軟正黑體" pitchFamily="34" charset="-120"/>
                  </a:rPr>
                  <a:t>1000</a:t>
                </a:r>
                <a:r>
                  <a:rPr kumimoji="0" lang="zh-TW" sz="1400" b="1" dirty="0" smtClean="0">
                    <a:solidFill>
                      <a:srgbClr val="FF0000"/>
                    </a:solidFill>
                    <a:latin typeface="微軟正黑體" pitchFamily="34" charset="-120"/>
                    <a:ea typeface="微軟正黑體" pitchFamily="34" charset="-120"/>
                  </a:rPr>
                  <a:t>萬</a:t>
                </a:r>
                <a:r>
                  <a:rPr kumimoji="0" lang="zh-TW" sz="1400" b="1" dirty="0">
                    <a:solidFill>
                      <a:srgbClr val="FF0000"/>
                    </a:solidFill>
                    <a:latin typeface="微軟正黑體" pitchFamily="34" charset="-120"/>
                    <a:ea typeface="微軟正黑體" pitchFamily="34" charset="-120"/>
                  </a:rPr>
                  <a:t>頁</a:t>
                </a:r>
                <a:r>
                  <a:rPr kumimoji="0" lang="zh-TW" sz="1400" dirty="0">
                    <a:latin typeface="微軟正黑體" pitchFamily="34" charset="-120"/>
                    <a:ea typeface="微軟正黑體" pitchFamily="34" charset="-120"/>
                  </a:rPr>
                  <a:t>的產品資訊，</a:t>
                </a:r>
                <a:r>
                  <a:rPr kumimoji="0" lang="zh-TW" sz="1400" dirty="0" smtClean="0">
                    <a:latin typeface="微軟正黑體" pitchFamily="34" charset="-120"/>
                    <a:ea typeface="微軟正黑體" pitchFamily="34" charset="-120"/>
                  </a:rPr>
                  <a:t>支援</a:t>
                </a:r>
                <a:r>
                  <a:rPr kumimoji="0" lang="en-US" sz="1400" dirty="0" smtClean="0">
                    <a:latin typeface="微軟正黑體" pitchFamily="34" charset="-120"/>
                    <a:ea typeface="微軟正黑體" pitchFamily="34" charset="-120"/>
                  </a:rPr>
                  <a:t>15</a:t>
                </a:r>
                <a:r>
                  <a:rPr kumimoji="0" lang="zh-TW" sz="1400" dirty="0" smtClean="0">
                    <a:latin typeface="微軟正黑體" pitchFamily="34" charset="-120"/>
                    <a:ea typeface="微軟正黑體" pitchFamily="34" charset="-120"/>
                  </a:rPr>
                  <a:t>萬</a:t>
                </a:r>
                <a:r>
                  <a:rPr kumimoji="0" lang="zh-TW" sz="1400" dirty="0">
                    <a:latin typeface="微軟正黑體" pitchFamily="34" charset="-120"/>
                    <a:ea typeface="微軟正黑體" pitchFamily="34" charset="-120"/>
                  </a:rPr>
                  <a:t>個顧客，顧客</a:t>
                </a:r>
                <a:r>
                  <a:rPr kumimoji="0" lang="zh-TW" sz="1400" dirty="0" smtClean="0">
                    <a:latin typeface="微軟正黑體" pitchFamily="34" charset="-120"/>
                    <a:ea typeface="微軟正黑體" pitchFamily="34" charset="-120"/>
                  </a:rPr>
                  <a:t>可方便</a:t>
                </a:r>
                <a:r>
                  <a:rPr kumimoji="0" lang="zh-TW" altLang="en-US" sz="1400" dirty="0" smtClean="0">
                    <a:latin typeface="微軟正黑體" pitchFamily="34" charset="-120"/>
                    <a:ea typeface="微軟正黑體" pitchFamily="34" charset="-120"/>
                  </a:rPr>
                  <a:t>的</a:t>
                </a:r>
                <a:r>
                  <a:rPr kumimoji="0" lang="zh-TW" sz="1400" dirty="0" smtClean="0">
                    <a:latin typeface="微軟正黑體" pitchFamily="34" charset="-120"/>
                    <a:ea typeface="微軟正黑體" pitchFamily="34" charset="-120"/>
                  </a:rPr>
                  <a:t>存取</a:t>
                </a:r>
                <a:r>
                  <a:rPr kumimoji="0" lang="zh-TW" sz="1400" dirty="0">
                    <a:latin typeface="微軟正黑體" pitchFamily="34" charset="-120"/>
                    <a:ea typeface="微軟正黑體" pitchFamily="34" charset="-120"/>
                  </a:rPr>
                  <a:t>各種線</a:t>
                </a:r>
                <a:r>
                  <a:rPr kumimoji="0" lang="zh-TW" sz="1400" dirty="0" smtClean="0">
                    <a:latin typeface="微軟正黑體" pitchFamily="34" charset="-120"/>
                    <a:ea typeface="微軟正黑體" pitchFamily="34" charset="-120"/>
                  </a:rPr>
                  <a:t>上</a:t>
                </a:r>
                <a:r>
                  <a:rPr kumimoji="0" lang="zh-TW" altLang="en-US" sz="1400" dirty="0" smtClean="0">
                    <a:latin typeface="微軟正黑體" pitchFamily="34" charset="-120"/>
                    <a:ea typeface="微軟正黑體" pitchFamily="34" charset="-120"/>
                  </a:rPr>
                  <a:t>資料</a:t>
                </a:r>
                <a:r>
                  <a:rPr kumimoji="0" lang="en-US" sz="1400" dirty="0" smtClean="0">
                    <a:latin typeface="微軟正黑體" pitchFamily="34" charset="-120"/>
                    <a:ea typeface="微軟正黑體" pitchFamily="34" charset="-120"/>
                  </a:rPr>
                  <a:t> </a:t>
                </a:r>
                <a:endParaRPr kumimoji="0" lang="zh-TW" sz="1400" dirty="0">
                  <a:latin typeface="微軟正黑體" pitchFamily="34" charset="-120"/>
                  <a:ea typeface="微軟正黑體" pitchFamily="34" charset="-120"/>
                </a:endParaRPr>
              </a:p>
              <a:p>
                <a:pPr marL="57150" lvl="1" indent="-57150" defTabSz="222250">
                  <a:lnSpc>
                    <a:spcPct val="90000"/>
                  </a:lnSpc>
                  <a:spcAft>
                    <a:spcPct val="15000"/>
                  </a:spcAft>
                  <a:buFont typeface="Wingdings" pitchFamily="2" charset="2"/>
                  <a:buChar char="n"/>
                  <a:defRPr/>
                </a:pPr>
                <a:r>
                  <a:rPr kumimoji="0" lang="en-US" sz="1400" dirty="0" smtClean="0">
                    <a:latin typeface="微軟正黑體" pitchFamily="34" charset="-120"/>
                    <a:ea typeface="微軟正黑體" pitchFamily="34" charset="-120"/>
                  </a:rPr>
                  <a:t>Cisco</a:t>
                </a:r>
                <a:r>
                  <a:rPr kumimoji="0" lang="zh-TW" altLang="en-US" sz="1400" dirty="0" smtClean="0">
                    <a:latin typeface="微軟正黑體" pitchFamily="34" charset="-120"/>
                    <a:ea typeface="微軟正黑體" pitchFamily="34" charset="-120"/>
                  </a:rPr>
                  <a:t>的</a:t>
                </a:r>
                <a:r>
                  <a:rPr kumimoji="0" lang="zh-TW" sz="1400" dirty="0" smtClean="0">
                    <a:latin typeface="微軟正黑體" pitchFamily="34" charset="-120"/>
                    <a:ea typeface="微軟正黑體" pitchFamily="34" charset="-120"/>
                  </a:rPr>
                  <a:t>顧客服務，有</a:t>
                </a:r>
                <a:r>
                  <a:rPr kumimoji="0" lang="en-US" sz="1400" b="1" dirty="0" smtClean="0">
                    <a:solidFill>
                      <a:srgbClr val="FF0000"/>
                    </a:solidFill>
                    <a:latin typeface="微軟正黑體" pitchFamily="34" charset="-120"/>
                    <a:ea typeface="微軟正黑體" pitchFamily="34" charset="-120"/>
                  </a:rPr>
                  <a:t>85</a:t>
                </a:r>
                <a:r>
                  <a:rPr kumimoji="0" lang="en-US" sz="1400" b="1" dirty="0">
                    <a:solidFill>
                      <a:srgbClr val="FF0000"/>
                    </a:solidFill>
                    <a:latin typeface="微軟正黑體" pitchFamily="34" charset="-120"/>
                    <a:ea typeface="微軟正黑體" pitchFamily="34" charset="-120"/>
                  </a:rPr>
                  <a:t>%</a:t>
                </a:r>
                <a:r>
                  <a:rPr kumimoji="0" lang="zh-TW" sz="1400" dirty="0">
                    <a:latin typeface="微軟正黑體" pitchFamily="34" charset="-120"/>
                    <a:ea typeface="微軟正黑體" pitchFamily="34" charset="-120"/>
                  </a:rPr>
                  <a:t>皆透過線上進行（</a:t>
                </a:r>
                <a:r>
                  <a:rPr kumimoji="0" lang="en-US" sz="1400" dirty="0" smtClean="0">
                    <a:latin typeface="微軟正黑體" pitchFamily="34" charset="-120"/>
                    <a:ea typeface="微軟正黑體" pitchFamily="34" charset="-120"/>
                  </a:rPr>
                  <a:t>1994</a:t>
                </a:r>
                <a:r>
                  <a:rPr kumimoji="0" lang="zh-TW" sz="1400" dirty="0" smtClean="0">
                    <a:latin typeface="微軟正黑體" pitchFamily="34" charset="-120"/>
                    <a:ea typeface="微軟正黑體" pitchFamily="34" charset="-120"/>
                  </a:rPr>
                  <a:t>年</a:t>
                </a:r>
                <a:r>
                  <a:rPr kumimoji="0" lang="zh-TW" sz="1400" dirty="0">
                    <a:latin typeface="微軟正黑體" pitchFamily="34" charset="-120"/>
                    <a:ea typeface="微軟正黑體" pitchFamily="34" charset="-120"/>
                  </a:rPr>
                  <a:t>只有</a:t>
                </a:r>
                <a:r>
                  <a:rPr kumimoji="0" lang="en-US" sz="1400" dirty="0">
                    <a:latin typeface="微軟正黑體" pitchFamily="34" charset="-120"/>
                    <a:ea typeface="微軟正黑體" pitchFamily="34" charset="-120"/>
                  </a:rPr>
                  <a:t>10%</a:t>
                </a:r>
                <a:r>
                  <a:rPr kumimoji="0" lang="zh-TW" sz="1400" dirty="0">
                    <a:latin typeface="微軟正黑體" pitchFamily="34" charset="-120"/>
                    <a:ea typeface="微軟正黑體" pitchFamily="34" charset="-120"/>
                  </a:rPr>
                  <a:t>）</a:t>
                </a:r>
                <a:endParaRPr kumimoji="0" lang="en-US" altLang="zh-TW" sz="1400" dirty="0">
                  <a:latin typeface="微軟正黑體" pitchFamily="34" charset="-120"/>
                  <a:ea typeface="微軟正黑體" pitchFamily="34" charset="-120"/>
                </a:endParaRPr>
              </a:p>
              <a:p>
                <a:pPr marL="57150" lvl="1" indent="-57150" defTabSz="222250">
                  <a:lnSpc>
                    <a:spcPct val="90000"/>
                  </a:lnSpc>
                  <a:spcAft>
                    <a:spcPct val="15000"/>
                  </a:spcAft>
                  <a:buFont typeface="Wingdings" pitchFamily="2" charset="2"/>
                  <a:buChar char="n"/>
                  <a:defRPr/>
                </a:pPr>
                <a:r>
                  <a:rPr kumimoji="0" lang="en-US" sz="1400" dirty="0" smtClean="0">
                    <a:latin typeface="微軟正黑體" pitchFamily="34" charset="-120"/>
                    <a:ea typeface="微軟正黑體" pitchFamily="34" charset="-120"/>
                  </a:rPr>
                  <a:t>1995</a:t>
                </a:r>
                <a:r>
                  <a:rPr kumimoji="0" lang="zh-TW" sz="1400" dirty="0" smtClean="0">
                    <a:latin typeface="微軟正黑體" pitchFamily="34" charset="-120"/>
                    <a:ea typeface="微軟正黑體" pitchFamily="34" charset="-120"/>
                  </a:rPr>
                  <a:t>～</a:t>
                </a:r>
                <a:r>
                  <a:rPr kumimoji="0" lang="en-US" sz="1400" dirty="0" smtClean="0">
                    <a:latin typeface="微軟正黑體" pitchFamily="34" charset="-120"/>
                    <a:ea typeface="微軟正黑體" pitchFamily="34" charset="-120"/>
                  </a:rPr>
                  <a:t>2000</a:t>
                </a:r>
                <a:r>
                  <a:rPr kumimoji="0" lang="zh-TW" sz="1400" dirty="0" smtClean="0">
                    <a:latin typeface="微軟正黑體" pitchFamily="34" charset="-120"/>
                    <a:ea typeface="微軟正黑體" pitchFamily="34" charset="-120"/>
                  </a:rPr>
                  <a:t>年</a:t>
                </a:r>
                <a:r>
                  <a:rPr kumimoji="0" lang="zh-TW" altLang="en-US" sz="1400" dirty="0" smtClean="0">
                    <a:latin typeface="微軟正黑體" pitchFamily="34" charset="-120"/>
                    <a:ea typeface="微軟正黑體" pitchFamily="34" charset="-120"/>
                  </a:rPr>
                  <a:t>，</a:t>
                </a:r>
                <a:r>
                  <a:rPr kumimoji="0" lang="zh-TW" sz="1400" dirty="0" smtClean="0">
                    <a:latin typeface="微軟正黑體" pitchFamily="34" charset="-120"/>
                    <a:ea typeface="微軟正黑體" pitchFamily="34" charset="-120"/>
                  </a:rPr>
                  <a:t>營業額成長</a:t>
                </a:r>
                <a:r>
                  <a:rPr kumimoji="0" lang="en-US" sz="1400" b="1" dirty="0" smtClean="0">
                    <a:solidFill>
                      <a:srgbClr val="FF0000"/>
                    </a:solidFill>
                    <a:latin typeface="微軟正黑體" pitchFamily="34" charset="-120"/>
                    <a:ea typeface="微軟正黑體" pitchFamily="34" charset="-120"/>
                  </a:rPr>
                  <a:t>600</a:t>
                </a:r>
                <a:r>
                  <a:rPr kumimoji="0" lang="en-US" sz="1400" b="1" dirty="0">
                    <a:solidFill>
                      <a:srgbClr val="FF0000"/>
                    </a:solidFill>
                    <a:latin typeface="微軟正黑體" pitchFamily="34" charset="-120"/>
                    <a:ea typeface="微軟正黑體" pitchFamily="34" charset="-120"/>
                  </a:rPr>
                  <a:t>%</a:t>
                </a:r>
                <a:r>
                  <a:rPr kumimoji="0" lang="zh-TW" sz="1400" dirty="0" smtClean="0">
                    <a:latin typeface="微軟正黑體" pitchFamily="34" charset="-120"/>
                    <a:ea typeface="微軟正黑體" pitchFamily="34" charset="-120"/>
                  </a:rPr>
                  <a:t>，客</a:t>
                </a:r>
                <a:r>
                  <a:rPr kumimoji="0" lang="zh-TW" sz="1400" dirty="0">
                    <a:latin typeface="微軟正黑體" pitchFamily="34" charset="-120"/>
                    <a:ea typeface="微軟正黑體" pitchFamily="34" charset="-120"/>
                  </a:rPr>
                  <a:t>服工程師只</a:t>
                </a:r>
                <a:r>
                  <a:rPr kumimoji="0" lang="zh-TW" sz="1400" dirty="0" smtClean="0">
                    <a:latin typeface="微軟正黑體" pitchFamily="34" charset="-120"/>
                    <a:ea typeface="微軟正黑體" pitchFamily="34" charset="-120"/>
                  </a:rPr>
                  <a:t>增加</a:t>
                </a:r>
                <a:r>
                  <a:rPr kumimoji="0" lang="en-US" sz="1400" b="1" dirty="0" smtClean="0">
                    <a:solidFill>
                      <a:srgbClr val="FF0000"/>
                    </a:solidFill>
                    <a:latin typeface="微軟正黑體" pitchFamily="34" charset="-120"/>
                    <a:ea typeface="微軟正黑體" pitchFamily="34" charset="-120"/>
                  </a:rPr>
                  <a:t>100</a:t>
                </a:r>
                <a:r>
                  <a:rPr kumimoji="0" lang="en-US" sz="1400" dirty="0">
                    <a:latin typeface="微軟正黑體" pitchFamily="34" charset="-120"/>
                    <a:ea typeface="微軟正黑體" pitchFamily="34" charset="-120"/>
                  </a:rPr>
                  <a:t>%</a:t>
                </a:r>
                <a:r>
                  <a:rPr kumimoji="0" lang="zh-TW" sz="1400" dirty="0" smtClean="0">
                    <a:latin typeface="微軟正黑體" pitchFamily="34" charset="-120"/>
                    <a:ea typeface="微軟正黑體" pitchFamily="34" charset="-120"/>
                  </a:rPr>
                  <a:t>，其餘皆由</a:t>
                </a:r>
                <a:r>
                  <a:rPr kumimoji="0" lang="en-US" sz="1400" dirty="0" smtClean="0">
                    <a:latin typeface="微軟正黑體" pitchFamily="34" charset="-120"/>
                    <a:ea typeface="微軟正黑體" pitchFamily="34" charset="-120"/>
                  </a:rPr>
                  <a:t>Web</a:t>
                </a:r>
                <a:r>
                  <a:rPr kumimoji="0" lang="zh-TW" sz="1400" dirty="0" smtClean="0">
                    <a:latin typeface="微軟正黑體" pitchFamily="34" charset="-120"/>
                    <a:ea typeface="微軟正黑體" pitchFamily="34" charset="-120"/>
                  </a:rPr>
                  <a:t>線</a:t>
                </a:r>
                <a:r>
                  <a:rPr kumimoji="0" lang="zh-TW" sz="1400" dirty="0">
                    <a:latin typeface="微軟正黑體" pitchFamily="34" charset="-120"/>
                    <a:ea typeface="微軟正黑體" pitchFamily="34" charset="-120"/>
                  </a:rPr>
                  <a:t>上服務</a:t>
                </a:r>
                <a:r>
                  <a:rPr kumimoji="0" lang="zh-TW" sz="1400" dirty="0" smtClean="0">
                    <a:latin typeface="微軟正黑體" pitchFamily="34" charset="-120"/>
                    <a:ea typeface="微軟正黑體" pitchFamily="34" charset="-120"/>
                  </a:rPr>
                  <a:t>接手</a:t>
                </a:r>
                <a:r>
                  <a:rPr kumimoji="0" lang="en-US" sz="1400" dirty="0" smtClean="0">
                    <a:latin typeface="微軟正黑體" pitchFamily="34" charset="-120"/>
                    <a:ea typeface="微軟正黑體" pitchFamily="34" charset="-120"/>
                  </a:rPr>
                  <a:t> </a:t>
                </a:r>
                <a:endParaRPr kumimoji="0" lang="zh-TW" sz="1400" dirty="0">
                  <a:latin typeface="微軟正黑體" pitchFamily="34" charset="-120"/>
                  <a:ea typeface="微軟正黑體" pitchFamily="34" charset="-120"/>
                </a:endParaRPr>
              </a:p>
            </p:txBody>
          </p:sp>
        </p:grpSp>
        <p:grpSp>
          <p:nvGrpSpPr>
            <p:cNvPr id="16" name="群組 15"/>
            <p:cNvGrpSpPr>
              <a:grpSpLocks/>
            </p:cNvGrpSpPr>
            <p:nvPr/>
          </p:nvGrpSpPr>
          <p:grpSpPr bwMode="auto">
            <a:xfrm>
              <a:off x="236539" y="4771813"/>
              <a:ext cx="1267843" cy="890130"/>
              <a:chOff x="0" y="2603920"/>
              <a:chExt cx="2962656" cy="619888"/>
            </a:xfrm>
          </p:grpSpPr>
          <p:sp>
            <p:nvSpPr>
              <p:cNvPr id="29" name="圓角矩形 28"/>
              <p:cNvSpPr/>
              <p:nvPr/>
            </p:nvSpPr>
            <p:spPr>
              <a:xfrm>
                <a:off x="-2" y="2603533"/>
                <a:ext cx="2963986" cy="61985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圓角矩形 22"/>
              <p:cNvSpPr/>
              <p:nvPr/>
            </p:nvSpPr>
            <p:spPr>
              <a:xfrm>
                <a:off x="29675" y="2634158"/>
                <a:ext cx="2904632" cy="558604"/>
              </a:xfrm>
              <a:prstGeom prst="rect">
                <a:avLst/>
              </a:prstGeom>
            </p:spPr>
            <p:style>
              <a:lnRef idx="0">
                <a:scrgbClr r="0" g="0" b="0"/>
              </a:lnRef>
              <a:fillRef idx="0">
                <a:scrgbClr r="0" g="0" b="0"/>
              </a:fillRef>
              <a:effectRef idx="0">
                <a:scrgbClr r="0" g="0" b="0"/>
              </a:effectRef>
              <a:fontRef idx="minor">
                <a:schemeClr val="lt1"/>
              </a:fontRef>
            </p:style>
            <p:txBody>
              <a:bodyPr lIns="45720" tIns="22860" rIns="45720" bIns="22860" spcCol="1270" anchor="ctr"/>
              <a:lstStyle/>
              <a:p>
                <a:pPr algn="ctr" defTabSz="533400">
                  <a:lnSpc>
                    <a:spcPct val="90000"/>
                  </a:lnSpc>
                  <a:spcAft>
                    <a:spcPct val="35000"/>
                  </a:spcAft>
                  <a:defRPr/>
                </a:pPr>
                <a:r>
                  <a:rPr kumimoji="0" lang="en-US" sz="1600" dirty="0">
                    <a:latin typeface="微軟正黑體" pitchFamily="34" charset="-120"/>
                    <a:ea typeface="微軟正黑體" pitchFamily="34" charset="-120"/>
                  </a:rPr>
                  <a:t>e-Learning</a:t>
                </a:r>
              </a:p>
            </p:txBody>
          </p:sp>
        </p:grpSp>
      </p:grpSp>
      <p:grpSp>
        <p:nvGrpSpPr>
          <p:cNvPr id="55" name="群組 54"/>
          <p:cNvGrpSpPr/>
          <p:nvPr/>
        </p:nvGrpSpPr>
        <p:grpSpPr>
          <a:xfrm>
            <a:off x="236539" y="5706450"/>
            <a:ext cx="8686799" cy="890902"/>
            <a:chOff x="236539" y="5706450"/>
            <a:chExt cx="8686799" cy="890902"/>
          </a:xfrm>
        </p:grpSpPr>
        <p:grpSp>
          <p:nvGrpSpPr>
            <p:cNvPr id="9" name="群組 16"/>
            <p:cNvGrpSpPr>
              <a:grpSpLocks/>
            </p:cNvGrpSpPr>
            <p:nvPr/>
          </p:nvGrpSpPr>
          <p:grpSpPr bwMode="auto">
            <a:xfrm>
              <a:off x="1552575" y="5761221"/>
              <a:ext cx="7370763" cy="836131"/>
              <a:chOff x="2954437" y="3316507"/>
              <a:chExt cx="5275166" cy="579000"/>
            </a:xfrm>
          </p:grpSpPr>
          <p:sp>
            <p:nvSpPr>
              <p:cNvPr id="27" name="圓角化同側角落矩形 26"/>
              <p:cNvSpPr/>
              <p:nvPr/>
            </p:nvSpPr>
            <p:spPr>
              <a:xfrm rot="5400000">
                <a:off x="5306497" y="972400"/>
                <a:ext cx="579000" cy="5267213"/>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8" name="圓角化同側角落矩形 24"/>
              <p:cNvSpPr/>
              <p:nvPr/>
            </p:nvSpPr>
            <p:spPr>
              <a:xfrm>
                <a:off x="2954437" y="3397202"/>
                <a:ext cx="5243354" cy="4479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9050" tIns="9525" rIns="19050" bIns="9525" spcCol="1270" anchor="ctr"/>
              <a:lstStyle/>
              <a:p>
                <a:pPr marL="57150" lvl="1" indent="-57150" defTabSz="222250">
                  <a:lnSpc>
                    <a:spcPct val="90000"/>
                  </a:lnSpc>
                  <a:spcAft>
                    <a:spcPct val="15000"/>
                  </a:spcAft>
                  <a:buFont typeface="Wingdings" pitchFamily="2" charset="2"/>
                  <a:buChar char="n"/>
                  <a:defRPr/>
                </a:pPr>
                <a:r>
                  <a:rPr kumimoji="0" lang="en-US" sz="1400" dirty="0" smtClean="0">
                    <a:latin typeface="微軟正黑體" pitchFamily="34" charset="-120"/>
                    <a:ea typeface="微軟正黑體" pitchFamily="34" charset="-120"/>
                  </a:rPr>
                  <a:t>Cisco</a:t>
                </a:r>
                <a:r>
                  <a:rPr kumimoji="0" lang="zh-TW" sz="1400" dirty="0" smtClean="0">
                    <a:latin typeface="微軟正黑體" pitchFamily="34" charset="-120"/>
                    <a:ea typeface="微軟正黑體" pitchFamily="34" charset="-120"/>
                  </a:rPr>
                  <a:t>對</a:t>
                </a:r>
                <a:r>
                  <a:rPr kumimoji="0" lang="zh-TW" sz="1400" dirty="0">
                    <a:latin typeface="微軟正黑體" pitchFamily="34" charset="-120"/>
                    <a:ea typeface="微軟正黑體" pitchFamily="34" charset="-120"/>
                  </a:rPr>
                  <a:t>員工的招募、訓練等流程，亦以線上的方式來進行</a:t>
                </a:r>
                <a:endParaRPr kumimoji="0" lang="en-US" altLang="zh-TW" sz="1400" dirty="0">
                  <a:latin typeface="微軟正黑體" pitchFamily="34" charset="-120"/>
                  <a:ea typeface="微軟正黑體" pitchFamily="34" charset="-120"/>
                </a:endParaRPr>
              </a:p>
              <a:p>
                <a:pPr marL="57150" lvl="1" indent="-57150" defTabSz="222250">
                  <a:lnSpc>
                    <a:spcPct val="90000"/>
                  </a:lnSpc>
                  <a:spcAft>
                    <a:spcPct val="15000"/>
                  </a:spcAft>
                  <a:buFont typeface="Wingdings" pitchFamily="2" charset="2"/>
                  <a:buChar char="n"/>
                  <a:defRPr/>
                </a:pPr>
                <a:r>
                  <a:rPr kumimoji="0" lang="en-US" sz="1400" dirty="0" smtClean="0">
                    <a:latin typeface="微軟正黑體" pitchFamily="34" charset="-120"/>
                    <a:ea typeface="微軟正黑體" pitchFamily="34" charset="-120"/>
                  </a:rPr>
                  <a:t>2000</a:t>
                </a:r>
                <a:r>
                  <a:rPr kumimoji="0" lang="zh-TW" sz="1400" dirty="0" smtClean="0">
                    <a:latin typeface="微軟正黑體" pitchFamily="34" charset="-120"/>
                    <a:ea typeface="微軟正黑體" pitchFamily="34" charset="-120"/>
                  </a:rPr>
                  <a:t>年，員工</a:t>
                </a:r>
                <a:r>
                  <a:rPr kumimoji="0" lang="zh-TW" sz="1400" dirty="0">
                    <a:latin typeface="微軟正黑體" pitchFamily="34" charset="-120"/>
                    <a:ea typeface="微軟正黑體" pitchFamily="34" charset="-120"/>
                  </a:rPr>
                  <a:t>的訓練已</a:t>
                </a:r>
                <a:r>
                  <a:rPr kumimoji="0" lang="zh-TW" sz="1400" dirty="0" smtClean="0">
                    <a:latin typeface="微軟正黑體" pitchFamily="34" charset="-120"/>
                    <a:ea typeface="微軟正黑體" pitchFamily="34" charset="-120"/>
                  </a:rPr>
                  <a:t>達</a:t>
                </a:r>
                <a:r>
                  <a:rPr kumimoji="0" lang="en-US" sz="1400" b="1" dirty="0" smtClean="0">
                    <a:solidFill>
                      <a:srgbClr val="FF0000"/>
                    </a:solidFill>
                    <a:latin typeface="微軟正黑體" pitchFamily="34" charset="-120"/>
                    <a:ea typeface="微軟正黑體" pitchFamily="34" charset="-120"/>
                  </a:rPr>
                  <a:t>50</a:t>
                </a:r>
                <a:r>
                  <a:rPr kumimoji="0" lang="zh-TW" sz="1400" b="1" dirty="0">
                    <a:solidFill>
                      <a:srgbClr val="FF0000"/>
                    </a:solidFill>
                    <a:latin typeface="微軟正黑體" pitchFamily="34" charset="-120"/>
                    <a:ea typeface="微軟正黑體" pitchFamily="34" charset="-120"/>
                  </a:rPr>
                  <a:t>％</a:t>
                </a:r>
                <a:r>
                  <a:rPr kumimoji="0" lang="zh-TW" sz="1400" dirty="0">
                    <a:latin typeface="微軟正黑體" pitchFamily="34" charset="-120"/>
                    <a:ea typeface="微軟正黑體" pitchFamily="34" charset="-120"/>
                  </a:rPr>
                  <a:t>以上</a:t>
                </a:r>
                <a:r>
                  <a:rPr kumimoji="0" lang="zh-TW" sz="1400" dirty="0" smtClean="0">
                    <a:latin typeface="微軟正黑體" pitchFamily="34" charset="-120"/>
                    <a:ea typeface="微軟正黑體" pitchFamily="34" charset="-120"/>
                  </a:rPr>
                  <a:t>用</a:t>
                </a:r>
                <a:r>
                  <a:rPr kumimoji="0" lang="en-US" sz="1400" dirty="0" smtClean="0">
                    <a:latin typeface="微軟正黑體" pitchFamily="34" charset="-120"/>
                    <a:ea typeface="微軟正黑體" pitchFamily="34" charset="-120"/>
                  </a:rPr>
                  <a:t>e-Learning</a:t>
                </a:r>
                <a:r>
                  <a:rPr kumimoji="0" lang="zh-TW" sz="1400" dirty="0" smtClean="0">
                    <a:latin typeface="微軟正黑體" pitchFamily="34" charset="-120"/>
                    <a:ea typeface="微軟正黑體" pitchFamily="34" charset="-120"/>
                  </a:rPr>
                  <a:t>與</a:t>
                </a:r>
                <a:r>
                  <a:rPr kumimoji="0" lang="en-US" sz="1400" dirty="0" smtClean="0">
                    <a:latin typeface="微軟正黑體" pitchFamily="34" charset="-120"/>
                    <a:ea typeface="微軟正黑體" pitchFamily="34" charset="-120"/>
                  </a:rPr>
                  <a:t>KM</a:t>
                </a:r>
                <a:r>
                  <a:rPr kumimoji="0" lang="zh-TW" sz="1400" dirty="0" smtClean="0">
                    <a:latin typeface="微軟正黑體" pitchFamily="34" charset="-120"/>
                    <a:ea typeface="微軟正黑體" pitchFamily="34" charset="-120"/>
                  </a:rPr>
                  <a:t>的</a:t>
                </a:r>
                <a:r>
                  <a:rPr kumimoji="0" lang="zh-TW" sz="1400" dirty="0">
                    <a:latin typeface="微軟正黑體" pitchFamily="34" charset="-120"/>
                    <a:ea typeface="微軟正黑體" pitchFamily="34" charset="-120"/>
                  </a:rPr>
                  <a:t>方式進行量身訂製的人員訓練</a:t>
                </a:r>
                <a:endParaRPr kumimoji="0" lang="en-US" altLang="zh-TW" sz="1400" dirty="0">
                  <a:latin typeface="微軟正黑體" pitchFamily="34" charset="-120"/>
                  <a:ea typeface="微軟正黑體" pitchFamily="34" charset="-120"/>
                </a:endParaRPr>
              </a:p>
              <a:p>
                <a:pPr marL="57150" lvl="1" indent="-57150" defTabSz="222250">
                  <a:lnSpc>
                    <a:spcPct val="90000"/>
                  </a:lnSpc>
                  <a:spcAft>
                    <a:spcPct val="15000"/>
                  </a:spcAft>
                  <a:buFont typeface="Wingdings" pitchFamily="2" charset="2"/>
                  <a:buChar char="n"/>
                  <a:defRPr/>
                </a:pPr>
                <a:r>
                  <a:rPr kumimoji="0" lang="zh-TW" sz="1400" dirty="0" smtClean="0">
                    <a:latin typeface="微軟正黑體" pitchFamily="34" charset="-120"/>
                    <a:ea typeface="微軟正黑體" pitchFamily="34" charset="-120"/>
                  </a:rPr>
                  <a:t>招募</a:t>
                </a:r>
                <a:r>
                  <a:rPr kumimoji="0" lang="zh-TW" sz="1400" dirty="0">
                    <a:latin typeface="微軟正黑體" pitchFamily="34" charset="-120"/>
                    <a:ea typeface="微軟正黑體" pitchFamily="34" charset="-120"/>
                  </a:rPr>
                  <a:t>新人也以線</a:t>
                </a:r>
                <a:r>
                  <a:rPr kumimoji="0" lang="zh-TW" sz="1400" dirty="0" smtClean="0">
                    <a:latin typeface="微軟正黑體" pitchFamily="34" charset="-120"/>
                    <a:ea typeface="微軟正黑體" pitchFamily="34" charset="-120"/>
                  </a:rPr>
                  <a:t>上方式進行，由員工</a:t>
                </a:r>
                <a:r>
                  <a:rPr kumimoji="0" lang="zh-TW" sz="1400" dirty="0">
                    <a:latin typeface="微軟正黑體" pitchFamily="34" charset="-120"/>
                    <a:ea typeface="微軟正黑體" pitchFamily="34" charset="-120"/>
                  </a:rPr>
                  <a:t>透過網路社群</a:t>
                </a:r>
                <a:r>
                  <a:rPr kumimoji="0" lang="zh-TW" sz="1400" dirty="0" smtClean="0">
                    <a:latin typeface="微軟正黑體" pitchFamily="34" charset="-120"/>
                    <a:ea typeface="微軟正黑體" pitchFamily="34" charset="-120"/>
                  </a:rPr>
                  <a:t>與</a:t>
                </a:r>
                <a:r>
                  <a:rPr kumimoji="0" lang="zh-TW" altLang="en-US" sz="1400" dirty="0" smtClean="0">
                    <a:latin typeface="微軟正黑體" pitchFamily="34" charset="-120"/>
                    <a:ea typeface="微軟正黑體" pitchFamily="34" charset="-120"/>
                  </a:rPr>
                  <a:t>面試者</a:t>
                </a:r>
                <a:r>
                  <a:rPr kumimoji="0" lang="zh-TW" sz="1400" dirty="0" smtClean="0">
                    <a:latin typeface="微軟正黑體" pitchFamily="34" charset="-120"/>
                    <a:ea typeface="微軟正黑體" pitchFamily="34" charset="-120"/>
                  </a:rPr>
                  <a:t>進行會談</a:t>
                </a:r>
                <a:endParaRPr kumimoji="0" lang="en-US" sz="1400" dirty="0">
                  <a:latin typeface="微軟正黑體" pitchFamily="34" charset="-120"/>
                  <a:ea typeface="微軟正黑體" pitchFamily="34" charset="-120"/>
                </a:endParaRPr>
              </a:p>
            </p:txBody>
          </p:sp>
        </p:grpSp>
        <p:grpSp>
          <p:nvGrpSpPr>
            <p:cNvPr id="17" name="群組 17"/>
            <p:cNvGrpSpPr>
              <a:grpSpLocks/>
            </p:cNvGrpSpPr>
            <p:nvPr/>
          </p:nvGrpSpPr>
          <p:grpSpPr bwMode="auto">
            <a:xfrm>
              <a:off x="236539" y="5706450"/>
              <a:ext cx="1267843" cy="890130"/>
              <a:chOff x="0" y="3254803"/>
              <a:chExt cx="2962656" cy="619888"/>
            </a:xfrm>
          </p:grpSpPr>
          <p:sp>
            <p:nvSpPr>
              <p:cNvPr id="25" name="圓角矩形 24"/>
              <p:cNvSpPr/>
              <p:nvPr/>
            </p:nvSpPr>
            <p:spPr>
              <a:xfrm>
                <a:off x="-2" y="3255239"/>
                <a:ext cx="2963986" cy="61985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圓角矩形 26"/>
              <p:cNvSpPr/>
              <p:nvPr/>
            </p:nvSpPr>
            <p:spPr>
              <a:xfrm>
                <a:off x="29675" y="3285864"/>
                <a:ext cx="2904632" cy="558604"/>
              </a:xfrm>
              <a:prstGeom prst="rect">
                <a:avLst/>
              </a:prstGeom>
            </p:spPr>
            <p:style>
              <a:lnRef idx="0">
                <a:scrgbClr r="0" g="0" b="0"/>
              </a:lnRef>
              <a:fillRef idx="0">
                <a:scrgbClr r="0" g="0" b="0"/>
              </a:fillRef>
              <a:effectRef idx="0">
                <a:scrgbClr r="0" g="0" b="0"/>
              </a:effectRef>
              <a:fontRef idx="minor">
                <a:schemeClr val="lt1"/>
              </a:fontRef>
            </p:style>
            <p:txBody>
              <a:bodyPr lIns="45720" tIns="22860" rIns="45720" bIns="22860" spcCol="1270" anchor="ctr"/>
              <a:lstStyle/>
              <a:p>
                <a:pPr algn="ctr" defTabSz="533400">
                  <a:lnSpc>
                    <a:spcPct val="90000"/>
                  </a:lnSpc>
                  <a:spcAft>
                    <a:spcPct val="35000"/>
                  </a:spcAft>
                  <a:defRPr/>
                </a:pPr>
                <a:r>
                  <a:rPr kumimoji="0" lang="en-US" sz="1600" dirty="0">
                    <a:latin typeface="微軟正黑體" pitchFamily="34" charset="-120"/>
                    <a:ea typeface="微軟正黑體" pitchFamily="34" charset="-120"/>
                  </a:rPr>
                  <a:t>e-HRM</a:t>
                </a:r>
              </a:p>
            </p:txBody>
          </p:sp>
        </p:grpSp>
      </p:grpSp>
      <p:pic>
        <p:nvPicPr>
          <p:cNvPr id="51" name="圖片 5" descr="Image2.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172400" y="74118"/>
            <a:ext cx="874549" cy="474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24809980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noAutofit/>
          </a:bodyPr>
          <a:lstStyle/>
          <a:p>
            <a:pPr>
              <a:defRPr/>
            </a:pPr>
            <a:r>
              <a:rPr lang="zh-TW" altLang="zh-TW" dirty="0" smtClean="0"/>
              <a:t>企業資源規劃（</a:t>
            </a:r>
            <a:r>
              <a:rPr lang="en-US" altLang="zh-TW" dirty="0" smtClean="0"/>
              <a:t>ERP</a:t>
            </a:r>
            <a:r>
              <a:rPr lang="zh-TW" altLang="zh-TW" dirty="0" smtClean="0"/>
              <a:t>）</a:t>
            </a:r>
            <a:r>
              <a:rPr lang="en-US" altLang="zh-TW" dirty="0" smtClean="0"/>
              <a:t/>
            </a:r>
            <a:br>
              <a:rPr lang="en-US" altLang="zh-TW" dirty="0" smtClean="0"/>
            </a:br>
            <a:endParaRPr lang="zh-TW" altLang="en-US" dirty="0" smtClean="0"/>
          </a:p>
        </p:txBody>
      </p:sp>
      <p:grpSp>
        <p:nvGrpSpPr>
          <p:cNvPr id="26" name="群組 25"/>
          <p:cNvGrpSpPr/>
          <p:nvPr/>
        </p:nvGrpSpPr>
        <p:grpSpPr>
          <a:xfrm>
            <a:off x="179512" y="1124744"/>
            <a:ext cx="2787716" cy="2376265"/>
            <a:chOff x="459772" y="1124744"/>
            <a:chExt cx="2507456" cy="2376265"/>
          </a:xfrm>
        </p:grpSpPr>
        <p:grpSp>
          <p:nvGrpSpPr>
            <p:cNvPr id="2" name="群組 5"/>
            <p:cNvGrpSpPr/>
            <p:nvPr/>
          </p:nvGrpSpPr>
          <p:grpSpPr>
            <a:xfrm>
              <a:off x="459772" y="1124744"/>
              <a:ext cx="2507456" cy="833550"/>
              <a:chOff x="2571" y="164207"/>
              <a:chExt cx="2507456" cy="833550"/>
            </a:xfrm>
          </p:grpSpPr>
          <p:sp>
            <p:nvSpPr>
              <p:cNvPr id="22" name="矩形 21"/>
              <p:cNvSpPr/>
              <p:nvPr/>
            </p:nvSpPr>
            <p:spPr>
              <a:xfrm>
                <a:off x="2571" y="164207"/>
                <a:ext cx="2507456" cy="833550"/>
              </a:xfrm>
              <a:prstGeom prst="rect">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3" name="矩形 22"/>
              <p:cNvSpPr/>
              <p:nvPr/>
            </p:nvSpPr>
            <p:spPr>
              <a:xfrm>
                <a:off x="2571" y="164207"/>
                <a:ext cx="2507456" cy="8335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65024" rIns="113792" bIns="65024" numCol="1" spcCol="1270" anchor="ctr" anchorCtr="0">
                <a:noAutofit/>
              </a:bodyPr>
              <a:lstStyle/>
              <a:p>
                <a:pPr lvl="0" algn="ctr" defTabSz="711200" rtl="0">
                  <a:lnSpc>
                    <a:spcPct val="90000"/>
                  </a:lnSpc>
                  <a:spcBef>
                    <a:spcPct val="0"/>
                  </a:spcBef>
                  <a:spcAft>
                    <a:spcPct val="35000"/>
                  </a:spcAft>
                </a:pPr>
                <a:r>
                  <a:rPr lang="zh-TW" kern="1200" dirty="0" smtClean="0">
                    <a:latin typeface="微軟正黑體" pitchFamily="34" charset="-120"/>
                    <a:ea typeface="微軟正黑體" pitchFamily="34" charset="-120"/>
                  </a:rPr>
                  <a:t>思科的</a:t>
                </a:r>
                <a:r>
                  <a:rPr lang="en-US" kern="1200" dirty="0" smtClean="0">
                    <a:latin typeface="微軟正黑體" pitchFamily="34" charset="-120"/>
                    <a:ea typeface="微軟正黑體" pitchFamily="34" charset="-120"/>
                  </a:rPr>
                  <a:t>ERP</a:t>
                </a:r>
                <a:r>
                  <a:rPr lang="zh-TW" kern="1200" dirty="0" smtClean="0">
                    <a:latin typeface="微軟正黑體" pitchFamily="34" charset="-120"/>
                    <a:ea typeface="微軟正黑體" pitchFamily="34" charset="-120"/>
                  </a:rPr>
                  <a:t>系統</a:t>
                </a:r>
                <a:endParaRPr lang="en-US" kern="1200" dirty="0">
                  <a:latin typeface="微軟正黑體" pitchFamily="34" charset="-120"/>
                  <a:ea typeface="微軟正黑體" pitchFamily="34" charset="-120"/>
                </a:endParaRPr>
              </a:p>
            </p:txBody>
          </p:sp>
        </p:grpSp>
        <p:grpSp>
          <p:nvGrpSpPr>
            <p:cNvPr id="3" name="群組 6"/>
            <p:cNvGrpSpPr/>
            <p:nvPr/>
          </p:nvGrpSpPr>
          <p:grpSpPr>
            <a:xfrm>
              <a:off x="459772" y="1958295"/>
              <a:ext cx="2507456" cy="1542714"/>
              <a:chOff x="2571" y="997757"/>
              <a:chExt cx="2507456" cy="4012069"/>
            </a:xfrm>
          </p:grpSpPr>
          <p:sp>
            <p:nvSpPr>
              <p:cNvPr id="20" name="矩形 19"/>
              <p:cNvSpPr/>
              <p:nvPr/>
            </p:nvSpPr>
            <p:spPr>
              <a:xfrm>
                <a:off x="2571" y="997757"/>
                <a:ext cx="2507456" cy="4012069"/>
              </a:xfrm>
              <a:prstGeom prst="rect">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21" name="矩形 20"/>
              <p:cNvSpPr/>
              <p:nvPr/>
            </p:nvSpPr>
            <p:spPr>
              <a:xfrm>
                <a:off x="2571" y="997757"/>
                <a:ext cx="2507456" cy="39400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zh-TW" kern="1200" dirty="0" smtClean="0">
                    <a:latin typeface="微軟正黑體" pitchFamily="34" charset="-120"/>
                    <a:ea typeface="微軟正黑體" pitchFamily="34" charset="-120"/>
                  </a:rPr>
                  <a:t>使接單、設備、採購、工廠營運資訊、存貨、物料管理、顧客與供應商需求的回應</a:t>
                </a:r>
                <a:r>
                  <a:rPr lang="zh-TW" altLang="en-US" kern="1200" dirty="0" smtClean="0">
                    <a:latin typeface="微軟正黑體" pitchFamily="34" charset="-120"/>
                    <a:ea typeface="微軟正黑體" pitchFamily="34" charset="-120"/>
                  </a:rPr>
                  <a:t>，</a:t>
                </a:r>
                <a:r>
                  <a:rPr lang="zh-TW" kern="1200" dirty="0" smtClean="0">
                    <a:latin typeface="微軟正黑體" pitchFamily="34" charset="-120"/>
                    <a:ea typeface="微軟正黑體" pitchFamily="34" charset="-120"/>
                  </a:rPr>
                  <a:t>得以在</a:t>
                </a:r>
                <a:r>
                  <a:rPr lang="zh-TW" b="1" kern="1200" dirty="0" smtClean="0">
                    <a:solidFill>
                      <a:srgbClr val="FF0000"/>
                    </a:solidFill>
                    <a:latin typeface="微軟正黑體" pitchFamily="34" charset="-120"/>
                    <a:ea typeface="微軟正黑體" pitchFamily="34" charset="-120"/>
                  </a:rPr>
                  <a:t>線上運作</a:t>
                </a:r>
                <a:endParaRPr lang="zh-TW" b="1" kern="1200" dirty="0">
                  <a:solidFill>
                    <a:srgbClr val="FF0000"/>
                  </a:solidFill>
                  <a:latin typeface="微軟正黑體" pitchFamily="34" charset="-120"/>
                  <a:ea typeface="微軟正黑體" pitchFamily="34" charset="-120"/>
                </a:endParaRPr>
              </a:p>
            </p:txBody>
          </p:sp>
        </p:grpSp>
      </p:grpSp>
      <p:grpSp>
        <p:nvGrpSpPr>
          <p:cNvPr id="27" name="群組 26"/>
          <p:cNvGrpSpPr/>
          <p:nvPr/>
        </p:nvGrpSpPr>
        <p:grpSpPr>
          <a:xfrm>
            <a:off x="3059832" y="1124744"/>
            <a:ext cx="2909912" cy="3888432"/>
            <a:chOff x="3275856" y="1124744"/>
            <a:chExt cx="2549872" cy="3888432"/>
          </a:xfrm>
        </p:grpSpPr>
        <p:grpSp>
          <p:nvGrpSpPr>
            <p:cNvPr id="4" name="群組 7"/>
            <p:cNvGrpSpPr/>
            <p:nvPr/>
          </p:nvGrpSpPr>
          <p:grpSpPr>
            <a:xfrm>
              <a:off x="3318272" y="1124744"/>
              <a:ext cx="2507456" cy="833550"/>
              <a:chOff x="2861071" y="164207"/>
              <a:chExt cx="2507456" cy="833550"/>
            </a:xfrm>
          </p:grpSpPr>
          <p:sp>
            <p:nvSpPr>
              <p:cNvPr id="18" name="矩形 17"/>
              <p:cNvSpPr/>
              <p:nvPr/>
            </p:nvSpPr>
            <p:spPr>
              <a:xfrm>
                <a:off x="2861071" y="164207"/>
                <a:ext cx="2507456" cy="833550"/>
              </a:xfrm>
              <a:prstGeom prst="rect">
                <a:avLst/>
              </a:prstGeom>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19" name="矩形 18"/>
              <p:cNvSpPr/>
              <p:nvPr/>
            </p:nvSpPr>
            <p:spPr>
              <a:xfrm>
                <a:off x="2861071" y="164207"/>
                <a:ext cx="2507456" cy="8335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65024" rIns="113792" bIns="65024" numCol="1" spcCol="1270" anchor="ctr" anchorCtr="0">
                <a:noAutofit/>
              </a:bodyPr>
              <a:lstStyle/>
              <a:p>
                <a:pPr lvl="0" algn="ctr" defTabSz="711200" rtl="0">
                  <a:lnSpc>
                    <a:spcPct val="90000"/>
                  </a:lnSpc>
                  <a:spcBef>
                    <a:spcPct val="0"/>
                  </a:spcBef>
                  <a:spcAft>
                    <a:spcPct val="35000"/>
                  </a:spcAft>
                </a:pPr>
                <a:r>
                  <a:rPr lang="zh-TW" kern="1200" dirty="0" smtClean="0">
                    <a:latin typeface="微軟正黑體" pitchFamily="34" charset="-120"/>
                    <a:ea typeface="微軟正黑體" pitchFamily="34" charset="-120"/>
                  </a:rPr>
                  <a:t>思科員工連線</a:t>
                </a:r>
                <a:r>
                  <a:rPr lang="en-US" altLang="zh-TW" kern="1200" dirty="0" smtClean="0">
                    <a:latin typeface="微軟正黑體" pitchFamily="34" charset="-120"/>
                    <a:ea typeface="微軟正黑體" pitchFamily="34" charset="-120"/>
                  </a:rPr>
                  <a:t>(CEC)</a:t>
                </a:r>
              </a:p>
              <a:p>
                <a:pPr lvl="0" algn="ctr" defTabSz="711200" rtl="0">
                  <a:lnSpc>
                    <a:spcPct val="90000"/>
                  </a:lnSpc>
                  <a:spcBef>
                    <a:spcPct val="0"/>
                  </a:spcBef>
                  <a:spcAft>
                    <a:spcPct val="35000"/>
                  </a:spcAft>
                </a:pPr>
                <a:r>
                  <a:rPr lang="en-US" sz="1200" kern="1200" dirty="0" smtClean="0">
                    <a:latin typeface="微軟正黑體" pitchFamily="34" charset="-120"/>
                    <a:ea typeface="微軟正黑體" pitchFamily="34" charset="-120"/>
                  </a:rPr>
                  <a:t>Cisco Employee Connection</a:t>
                </a:r>
                <a:endParaRPr lang="en-US" sz="1200" kern="1200" dirty="0">
                  <a:latin typeface="微軟正黑體" pitchFamily="34" charset="-120"/>
                  <a:ea typeface="微軟正黑體" pitchFamily="34" charset="-120"/>
                </a:endParaRPr>
              </a:p>
            </p:txBody>
          </p:sp>
        </p:grpSp>
        <p:grpSp>
          <p:nvGrpSpPr>
            <p:cNvPr id="5" name="群組 8"/>
            <p:cNvGrpSpPr/>
            <p:nvPr/>
          </p:nvGrpSpPr>
          <p:grpSpPr>
            <a:xfrm>
              <a:off x="3275856" y="1937915"/>
              <a:ext cx="2549872" cy="3075261"/>
              <a:chOff x="2818655" y="977378"/>
              <a:chExt cx="2549872" cy="4365104"/>
            </a:xfrm>
          </p:grpSpPr>
          <p:sp>
            <p:nvSpPr>
              <p:cNvPr id="16" name="矩形 15"/>
              <p:cNvSpPr/>
              <p:nvPr/>
            </p:nvSpPr>
            <p:spPr>
              <a:xfrm>
                <a:off x="2861071" y="997757"/>
                <a:ext cx="2507456" cy="4344725"/>
              </a:xfrm>
              <a:prstGeom prst="rect">
                <a:avLst/>
              </a:prstGeom>
            </p:spPr>
            <p:style>
              <a:lnRef idx="2">
                <a:schemeClr val="accent2">
                  <a:tint val="40000"/>
                  <a:alpha val="90000"/>
                  <a:hueOff val="2512910"/>
                  <a:satOff val="-2189"/>
                  <a:lumOff val="-3"/>
                  <a:alphaOff val="0"/>
                </a:schemeClr>
              </a:lnRef>
              <a:fillRef idx="1">
                <a:schemeClr val="accent2">
                  <a:tint val="40000"/>
                  <a:alpha val="90000"/>
                  <a:hueOff val="2512910"/>
                  <a:satOff val="-2189"/>
                  <a:lumOff val="-3"/>
                  <a:alphaOff val="0"/>
                </a:schemeClr>
              </a:fillRef>
              <a:effectRef idx="0">
                <a:schemeClr val="accent2">
                  <a:tint val="40000"/>
                  <a:alpha val="90000"/>
                  <a:hueOff val="2512910"/>
                  <a:satOff val="-2189"/>
                  <a:lumOff val="-3"/>
                  <a:alphaOff val="0"/>
                </a:schemeClr>
              </a:effectRef>
              <a:fontRef idx="minor">
                <a:schemeClr val="dk1">
                  <a:hueOff val="0"/>
                  <a:satOff val="0"/>
                  <a:lumOff val="0"/>
                  <a:alphaOff val="0"/>
                </a:schemeClr>
              </a:fontRef>
            </p:style>
          </p:sp>
          <p:sp>
            <p:nvSpPr>
              <p:cNvPr id="17" name="矩形 16"/>
              <p:cNvSpPr/>
              <p:nvPr/>
            </p:nvSpPr>
            <p:spPr>
              <a:xfrm>
                <a:off x="2818655" y="977378"/>
                <a:ext cx="2507456" cy="436510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defTabSz="711200">
                  <a:lnSpc>
                    <a:spcPct val="90000"/>
                  </a:lnSpc>
                  <a:spcAft>
                    <a:spcPct val="15000"/>
                  </a:spcAft>
                  <a:buChar char="••"/>
                </a:pPr>
                <a:r>
                  <a:rPr lang="zh-TW" kern="1200" dirty="0" smtClean="0">
                    <a:latin typeface="微軟正黑體" pitchFamily="34" charset="-120"/>
                    <a:ea typeface="微軟正黑體" pitchFamily="34" charset="-120"/>
                  </a:rPr>
                  <a:t>整合人力資源的內部網路</a:t>
                </a:r>
                <a:r>
                  <a:rPr lang="zh-TW" altLang="en-US" dirty="0" smtClean="0">
                    <a:latin typeface="微軟正黑體" pitchFamily="34" charset="-120"/>
                    <a:ea typeface="微軟正黑體" pitchFamily="34" charset="-120"/>
                  </a:rPr>
                  <a:t>， </a:t>
                </a:r>
                <a:r>
                  <a:rPr lang="zh-TW" kern="1200" dirty="0" smtClean="0">
                    <a:latin typeface="微軟正黑體" pitchFamily="34" charset="-120"/>
                    <a:ea typeface="微軟正黑體" pitchFamily="34" charset="-120"/>
                  </a:rPr>
                  <a:t>將公司不同團體結合成一個</a:t>
                </a:r>
                <a:r>
                  <a:rPr lang="zh-TW" b="1" kern="1200" dirty="0" smtClean="0">
                    <a:solidFill>
                      <a:srgbClr val="FF0000"/>
                    </a:solidFill>
                    <a:latin typeface="微軟正黑體" pitchFamily="34" charset="-120"/>
                    <a:ea typeface="微軟正黑體" pitchFamily="34" charset="-120"/>
                  </a:rPr>
                  <a:t>社群</a:t>
                </a:r>
                <a:endParaRPr lang="en-US" altLang="zh-TW" b="1" kern="1200" dirty="0" smtClean="0">
                  <a:solidFill>
                    <a:srgbClr val="FF0000"/>
                  </a:solidFill>
                  <a:latin typeface="微軟正黑體" pitchFamily="34" charset="-120"/>
                  <a:ea typeface="微軟正黑體" pitchFamily="34" charset="-120"/>
                </a:endParaRPr>
              </a:p>
              <a:p>
                <a:pPr marL="171450" lvl="1" indent="-171450" algn="l" defTabSz="711200" rtl="0">
                  <a:lnSpc>
                    <a:spcPct val="90000"/>
                  </a:lnSpc>
                  <a:spcBef>
                    <a:spcPct val="0"/>
                  </a:spcBef>
                  <a:spcAft>
                    <a:spcPct val="15000"/>
                  </a:spcAft>
                  <a:buChar char="••"/>
                </a:pPr>
                <a:r>
                  <a:rPr lang="zh-TW" kern="1200" dirty="0" smtClean="0">
                    <a:latin typeface="微軟正黑體" pitchFamily="34" charset="-120"/>
                    <a:ea typeface="微軟正黑體" pitchFamily="34" charset="-120"/>
                  </a:rPr>
                  <a:t>員工及合夥事業客戶訓練</a:t>
                </a:r>
                <a:r>
                  <a:rPr lang="zh-TW" altLang="en-US" kern="1200" dirty="0" smtClean="0">
                    <a:latin typeface="微軟正黑體" pitchFamily="34" charset="-120"/>
                    <a:ea typeface="微軟正黑體" pitchFamily="34" charset="-120"/>
                  </a:rPr>
                  <a:t>，</a:t>
                </a:r>
                <a:r>
                  <a:rPr lang="zh-TW" kern="1200" dirty="0" smtClean="0">
                    <a:latin typeface="微軟正黑體" pitchFamily="34" charset="-120"/>
                    <a:ea typeface="微軟正黑體" pitchFamily="34" charset="-120"/>
                  </a:rPr>
                  <a:t>均採電子學習模式</a:t>
                </a:r>
                <a:r>
                  <a:rPr lang="zh-TW" altLang="en-US" kern="1200" dirty="0" smtClean="0">
                    <a:latin typeface="微軟正黑體" pitchFamily="34" charset="-120"/>
                    <a:ea typeface="微軟正黑體" pitchFamily="34" charset="-120"/>
                  </a:rPr>
                  <a:t>，</a:t>
                </a:r>
                <a:r>
                  <a:rPr lang="zh-TW" kern="1200" dirty="0" smtClean="0">
                    <a:latin typeface="微軟正黑體" pitchFamily="34" charset="-120"/>
                    <a:ea typeface="微軟正黑體" pitchFamily="34" charset="-120"/>
                  </a:rPr>
                  <a:t>藉此</a:t>
                </a:r>
                <a:r>
                  <a:rPr lang="zh-TW" b="1" kern="1200" dirty="0" smtClean="0">
                    <a:solidFill>
                      <a:srgbClr val="FF0000"/>
                    </a:solidFill>
                    <a:latin typeface="微軟正黑體" pitchFamily="34" charset="-120"/>
                    <a:ea typeface="微軟正黑體" pitchFamily="34" charset="-120"/>
                  </a:rPr>
                  <a:t>培養社團合群意識</a:t>
                </a:r>
                <a:r>
                  <a:rPr lang="zh-TW" kern="1200" dirty="0" smtClean="0">
                    <a:latin typeface="微軟正黑體" pitchFamily="34" charset="-120"/>
                    <a:ea typeface="微軟正黑體" pitchFamily="34" charset="-120"/>
                  </a:rPr>
                  <a:t>，維持工作準則，降低溝通成本</a:t>
                </a:r>
                <a:endParaRPr lang="en-US" altLang="zh-TW" kern="1200" dirty="0" smtClean="0">
                  <a:latin typeface="微軟正黑體" pitchFamily="34" charset="-120"/>
                  <a:ea typeface="微軟正黑體" pitchFamily="34" charset="-120"/>
                </a:endParaRPr>
              </a:p>
              <a:p>
                <a:pPr marL="171450" lvl="1" indent="-171450" algn="l" defTabSz="711200" rtl="0">
                  <a:lnSpc>
                    <a:spcPct val="90000"/>
                  </a:lnSpc>
                  <a:spcBef>
                    <a:spcPct val="0"/>
                  </a:spcBef>
                  <a:spcAft>
                    <a:spcPct val="15000"/>
                  </a:spcAft>
                  <a:buChar char="••"/>
                </a:pPr>
                <a:r>
                  <a:rPr lang="zh-TW" kern="1200" dirty="0" smtClean="0">
                    <a:latin typeface="微軟正黑體" pitchFamily="34" charset="-120"/>
                    <a:ea typeface="微軟正黑體" pitchFamily="34" charset="-120"/>
                  </a:rPr>
                  <a:t>招募員工及新進員工的訓練教學亦藉網路完成</a:t>
                </a:r>
                <a:endParaRPr lang="zh-TW" kern="1200" dirty="0">
                  <a:latin typeface="微軟正黑體" pitchFamily="34" charset="-120"/>
                  <a:ea typeface="微軟正黑體" pitchFamily="34" charset="-120"/>
                </a:endParaRPr>
              </a:p>
            </p:txBody>
          </p:sp>
        </p:grpSp>
      </p:grpSp>
      <p:grpSp>
        <p:nvGrpSpPr>
          <p:cNvPr id="28" name="群組 27"/>
          <p:cNvGrpSpPr/>
          <p:nvPr/>
        </p:nvGrpSpPr>
        <p:grpSpPr>
          <a:xfrm>
            <a:off x="6104764" y="1124744"/>
            <a:ext cx="2787716" cy="2088233"/>
            <a:chOff x="6176772" y="1124744"/>
            <a:chExt cx="2507456" cy="2088233"/>
          </a:xfrm>
        </p:grpSpPr>
        <p:grpSp>
          <p:nvGrpSpPr>
            <p:cNvPr id="6" name="群組 9"/>
            <p:cNvGrpSpPr/>
            <p:nvPr/>
          </p:nvGrpSpPr>
          <p:grpSpPr>
            <a:xfrm>
              <a:off x="6176772" y="1124744"/>
              <a:ext cx="2507456" cy="833550"/>
              <a:chOff x="5719571" y="164207"/>
              <a:chExt cx="2507456" cy="833550"/>
            </a:xfrm>
          </p:grpSpPr>
          <p:sp>
            <p:nvSpPr>
              <p:cNvPr id="14" name="矩形 13"/>
              <p:cNvSpPr/>
              <p:nvPr/>
            </p:nvSpPr>
            <p:spPr>
              <a:xfrm>
                <a:off x="5719571" y="164207"/>
                <a:ext cx="2507456" cy="833550"/>
              </a:xfrm>
              <a:prstGeom prst="rect">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15" name="矩形 14"/>
              <p:cNvSpPr/>
              <p:nvPr/>
            </p:nvSpPr>
            <p:spPr>
              <a:xfrm>
                <a:off x="5719571" y="164207"/>
                <a:ext cx="2507456" cy="8335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65024" rIns="113792" bIns="65024" numCol="1" spcCol="1270" anchor="ctr" anchorCtr="0">
                <a:noAutofit/>
              </a:bodyPr>
              <a:lstStyle/>
              <a:p>
                <a:pPr lvl="0" algn="ctr" defTabSz="711200" rtl="0">
                  <a:lnSpc>
                    <a:spcPct val="90000"/>
                  </a:lnSpc>
                  <a:spcBef>
                    <a:spcPct val="0"/>
                  </a:spcBef>
                  <a:spcAft>
                    <a:spcPct val="35000"/>
                  </a:spcAft>
                </a:pPr>
                <a:r>
                  <a:rPr lang="zh-TW" kern="1200" dirty="0" smtClean="0">
                    <a:latin typeface="微軟正黑體" pitchFamily="34" charset="-120"/>
                    <a:ea typeface="微軟正黑體" pitchFamily="34" charset="-120"/>
                  </a:rPr>
                  <a:t>「虛擬結帳」</a:t>
                </a:r>
                <a:endParaRPr lang="en-US" kern="1200" dirty="0">
                  <a:latin typeface="微軟正黑體" pitchFamily="34" charset="-120"/>
                  <a:ea typeface="微軟正黑體" pitchFamily="34" charset="-120"/>
                </a:endParaRPr>
              </a:p>
            </p:txBody>
          </p:sp>
        </p:grpSp>
        <p:grpSp>
          <p:nvGrpSpPr>
            <p:cNvPr id="7" name="群組 10"/>
            <p:cNvGrpSpPr/>
            <p:nvPr/>
          </p:nvGrpSpPr>
          <p:grpSpPr>
            <a:xfrm>
              <a:off x="6176772" y="1958295"/>
              <a:ext cx="2507456" cy="1254682"/>
              <a:chOff x="5719571" y="997757"/>
              <a:chExt cx="2507456" cy="4012069"/>
            </a:xfrm>
          </p:grpSpPr>
          <p:sp>
            <p:nvSpPr>
              <p:cNvPr id="12" name="矩形 11"/>
              <p:cNvSpPr/>
              <p:nvPr/>
            </p:nvSpPr>
            <p:spPr>
              <a:xfrm>
                <a:off x="5719571" y="997757"/>
                <a:ext cx="2507456" cy="4012069"/>
              </a:xfrm>
              <a:prstGeom prst="rect">
                <a:avLst/>
              </a:prstGeom>
            </p:spPr>
            <p:style>
              <a:lnRef idx="2">
                <a:schemeClr val="accent2">
                  <a:tint val="40000"/>
                  <a:alpha val="90000"/>
                  <a:hueOff val="5025821"/>
                  <a:satOff val="-4378"/>
                  <a:lumOff val="-6"/>
                  <a:alphaOff val="0"/>
                </a:schemeClr>
              </a:lnRef>
              <a:fillRef idx="1">
                <a:schemeClr val="accent2">
                  <a:tint val="40000"/>
                  <a:alpha val="90000"/>
                  <a:hueOff val="5025821"/>
                  <a:satOff val="-4378"/>
                  <a:lumOff val="-6"/>
                  <a:alphaOff val="0"/>
                </a:schemeClr>
              </a:fillRef>
              <a:effectRef idx="0">
                <a:schemeClr val="accent2">
                  <a:tint val="40000"/>
                  <a:alpha val="90000"/>
                  <a:hueOff val="5025821"/>
                  <a:satOff val="-4378"/>
                  <a:lumOff val="-6"/>
                  <a:alphaOff val="0"/>
                </a:schemeClr>
              </a:effectRef>
              <a:fontRef idx="minor">
                <a:schemeClr val="dk1">
                  <a:hueOff val="0"/>
                  <a:satOff val="0"/>
                  <a:lumOff val="0"/>
                  <a:alphaOff val="0"/>
                </a:schemeClr>
              </a:fontRef>
            </p:style>
          </p:sp>
          <p:sp>
            <p:nvSpPr>
              <p:cNvPr id="13" name="矩形 12"/>
              <p:cNvSpPr/>
              <p:nvPr/>
            </p:nvSpPr>
            <p:spPr>
              <a:xfrm>
                <a:off x="5719571" y="997757"/>
                <a:ext cx="2507456" cy="40120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zh-TW" kern="1200" dirty="0" smtClean="0">
                    <a:latin typeface="微軟正黑體" pitchFamily="34" charset="-120"/>
                    <a:ea typeface="微軟正黑體" pitchFamily="34" charset="-120"/>
                  </a:rPr>
                  <a:t>員工在每個報告週、月或季結束的</a:t>
                </a:r>
                <a:r>
                  <a:rPr lang="zh-TW" b="1" kern="1200" dirty="0" smtClean="0">
                    <a:solidFill>
                      <a:srgbClr val="FF0000"/>
                    </a:solidFill>
                    <a:latin typeface="微軟正黑體" pitchFamily="34" charset="-120"/>
                    <a:ea typeface="微軟正黑體" pitchFamily="34" charset="-120"/>
                  </a:rPr>
                  <a:t>一小時</a:t>
                </a:r>
                <a:r>
                  <a:rPr lang="zh-TW" kern="1200" dirty="0" smtClean="0">
                    <a:latin typeface="微軟正黑體" pitchFamily="34" charset="-120"/>
                    <a:ea typeface="微軟正黑體" pitchFamily="34" charset="-120"/>
                  </a:rPr>
                  <a:t>內完成結帳程序，並取得詳細的財務報告</a:t>
                </a:r>
                <a:endParaRPr lang="zh-TW" kern="1200" dirty="0">
                  <a:latin typeface="微軟正黑體" pitchFamily="34" charset="-120"/>
                  <a:ea typeface="微軟正黑體" pitchFamily="34" charset="-120"/>
                </a:endParaRPr>
              </a:p>
            </p:txBody>
          </p:sp>
        </p:grpSp>
      </p:grpSp>
      <p:pic>
        <p:nvPicPr>
          <p:cNvPr id="24" name="圖片 23" descr="001.jpg"/>
          <p:cNvPicPr>
            <a:picLocks noChangeAspect="1"/>
          </p:cNvPicPr>
          <p:nvPr/>
        </p:nvPicPr>
        <p:blipFill>
          <a:blip r:embed="rId3" cstate="print"/>
          <a:stretch>
            <a:fillRect/>
          </a:stretch>
        </p:blipFill>
        <p:spPr>
          <a:xfrm>
            <a:off x="179512" y="4221088"/>
            <a:ext cx="2999032" cy="2160240"/>
          </a:xfrm>
          <a:prstGeom prst="rect">
            <a:avLst/>
          </a:prstGeom>
        </p:spPr>
      </p:pic>
      <p:pic>
        <p:nvPicPr>
          <p:cNvPr id="25" name="圖片 24" descr="004.jpg"/>
          <p:cNvPicPr>
            <a:picLocks noChangeAspect="1"/>
          </p:cNvPicPr>
          <p:nvPr/>
        </p:nvPicPr>
        <p:blipFill>
          <a:blip r:embed="rId4" cstate="print"/>
          <a:stretch>
            <a:fillRect/>
          </a:stretch>
        </p:blipFill>
        <p:spPr>
          <a:xfrm>
            <a:off x="5868144" y="3717032"/>
            <a:ext cx="3024336" cy="2187918"/>
          </a:xfrm>
          <a:prstGeom prst="rect">
            <a:avLst/>
          </a:prstGeom>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pPr>
              <a:defRPr/>
            </a:pPr>
            <a:r>
              <a:rPr lang="zh-TW" altLang="zh-TW" dirty="0" smtClean="0"/>
              <a:t>供應鏈管理（</a:t>
            </a:r>
            <a:r>
              <a:rPr lang="en-US" altLang="zh-TW" dirty="0" smtClean="0"/>
              <a:t>SCM</a:t>
            </a:r>
            <a:r>
              <a:rPr lang="zh-TW" altLang="zh-TW" dirty="0" smtClean="0"/>
              <a:t>）</a:t>
            </a:r>
            <a:endParaRPr lang="zh-TW" altLang="en-US" dirty="0"/>
          </a:p>
        </p:txBody>
      </p:sp>
      <p:grpSp>
        <p:nvGrpSpPr>
          <p:cNvPr id="3" name="群組 5"/>
          <p:cNvGrpSpPr/>
          <p:nvPr/>
        </p:nvGrpSpPr>
        <p:grpSpPr>
          <a:xfrm>
            <a:off x="457241" y="1196752"/>
            <a:ext cx="3845569" cy="1057113"/>
            <a:chOff x="40" y="47617"/>
            <a:chExt cx="3845569" cy="1057113"/>
          </a:xfrm>
        </p:grpSpPr>
        <p:sp>
          <p:nvSpPr>
            <p:cNvPr id="16" name="矩形 15"/>
            <p:cNvSpPr/>
            <p:nvPr/>
          </p:nvSpPr>
          <p:spPr>
            <a:xfrm>
              <a:off x="40" y="47617"/>
              <a:ext cx="3845569" cy="1057113"/>
            </a:xfrm>
            <a:prstGeom prst="rect">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7" name="矩形 16"/>
            <p:cNvSpPr/>
            <p:nvPr/>
          </p:nvSpPr>
          <p:spPr>
            <a:xfrm>
              <a:off x="40" y="47617"/>
              <a:ext cx="3845569" cy="10571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zh-TW" kern="1200" dirty="0" smtClean="0">
                  <a:latin typeface="微軟正黑體" pitchFamily="34" charset="-120"/>
                  <a:ea typeface="微軟正黑體" pitchFamily="34" charset="-120"/>
                </a:rPr>
                <a:t>「虛擬工廠」的生產管理</a:t>
              </a:r>
              <a:endParaRPr lang="en-US" kern="1200" dirty="0">
                <a:latin typeface="微軟正黑體" pitchFamily="34" charset="-120"/>
                <a:ea typeface="微軟正黑體" pitchFamily="34" charset="-120"/>
              </a:endParaRPr>
            </a:p>
          </p:txBody>
        </p:sp>
      </p:grpSp>
      <p:grpSp>
        <p:nvGrpSpPr>
          <p:cNvPr id="4" name="群組 6"/>
          <p:cNvGrpSpPr/>
          <p:nvPr/>
        </p:nvGrpSpPr>
        <p:grpSpPr>
          <a:xfrm>
            <a:off x="457241" y="2253867"/>
            <a:ext cx="3845569" cy="1391157"/>
            <a:chOff x="40" y="1104731"/>
            <a:chExt cx="3845569" cy="3774375"/>
          </a:xfrm>
        </p:grpSpPr>
        <p:sp>
          <p:nvSpPr>
            <p:cNvPr id="14" name="矩形 13"/>
            <p:cNvSpPr/>
            <p:nvPr/>
          </p:nvSpPr>
          <p:spPr>
            <a:xfrm>
              <a:off x="40" y="1104731"/>
              <a:ext cx="3845569" cy="3774375"/>
            </a:xfrm>
            <a:prstGeom prst="rect">
              <a:avLst/>
            </a:pr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5" name="矩形 14"/>
            <p:cNvSpPr/>
            <p:nvPr/>
          </p:nvSpPr>
          <p:spPr>
            <a:xfrm>
              <a:off x="40" y="1104731"/>
              <a:ext cx="3845569" cy="37743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zh-TW" altLang="en-US" kern="1200" dirty="0" smtClean="0">
                  <a:latin typeface="微軟正黑體" pitchFamily="34" charset="-120"/>
                  <a:ea typeface="微軟正黑體" pitchFamily="34" charset="-120"/>
                </a:rPr>
                <a:t>本身只有</a:t>
              </a:r>
              <a:r>
                <a:rPr lang="en-US" altLang="zh-TW" kern="1200" dirty="0" smtClean="0">
                  <a:latin typeface="微軟正黑體" pitchFamily="34" charset="-120"/>
                  <a:ea typeface="微軟正黑體" pitchFamily="34" charset="-120"/>
                </a:rPr>
                <a:t>2</a:t>
              </a:r>
              <a:r>
                <a:rPr lang="zh-TW" altLang="en-US" kern="1200" dirty="0" smtClean="0">
                  <a:latin typeface="微軟正黑體" pitchFamily="34" charset="-120"/>
                  <a:ea typeface="微軟正黑體" pitchFamily="34" charset="-120"/>
                </a:rPr>
                <a:t>座工廠</a:t>
              </a:r>
              <a:endParaRPr lang="en-US" altLang="zh-TW" kern="1200" dirty="0" smtClean="0">
                <a:latin typeface="微軟正黑體" pitchFamily="34" charset="-120"/>
                <a:ea typeface="微軟正黑體" pitchFamily="34" charset="-120"/>
              </a:endParaRPr>
            </a:p>
            <a:p>
              <a:pPr marL="228600" lvl="1" indent="-228600" algn="l" defTabSz="889000" rtl="0">
                <a:lnSpc>
                  <a:spcPct val="90000"/>
                </a:lnSpc>
                <a:spcBef>
                  <a:spcPct val="0"/>
                </a:spcBef>
                <a:spcAft>
                  <a:spcPct val="15000"/>
                </a:spcAft>
                <a:buChar char="••"/>
              </a:pPr>
              <a:r>
                <a:rPr lang="zh-TW" kern="1200" dirty="0" smtClean="0">
                  <a:latin typeface="微軟正黑體" pitchFamily="34" charset="-120"/>
                  <a:ea typeface="微軟正黑體" pitchFamily="34" charset="-120"/>
                </a:rPr>
                <a:t>配合思科生產的工廠有</a:t>
              </a:r>
              <a:r>
                <a:rPr lang="en-US" kern="1200" dirty="0" smtClean="0">
                  <a:latin typeface="微軟正黑體" pitchFamily="34" charset="-120"/>
                  <a:ea typeface="微軟正黑體" pitchFamily="34" charset="-120"/>
                </a:rPr>
                <a:t>36</a:t>
              </a:r>
              <a:r>
                <a:rPr lang="zh-TW" kern="1200" dirty="0" smtClean="0">
                  <a:latin typeface="微軟正黑體" pitchFamily="34" charset="-120"/>
                  <a:ea typeface="微軟正黑體" pitchFamily="34" charset="-120"/>
                </a:rPr>
                <a:t>座以上</a:t>
              </a:r>
              <a:endParaRPr lang="en-US" kern="1200" dirty="0">
                <a:latin typeface="微軟正黑體" pitchFamily="34" charset="-120"/>
                <a:ea typeface="微軟正黑體" pitchFamily="34" charset="-120"/>
              </a:endParaRPr>
            </a:p>
            <a:p>
              <a:pPr marL="228600" lvl="1" indent="-228600" algn="l" defTabSz="889000" rtl="0">
                <a:lnSpc>
                  <a:spcPct val="90000"/>
                </a:lnSpc>
                <a:spcBef>
                  <a:spcPct val="0"/>
                </a:spcBef>
                <a:spcAft>
                  <a:spcPct val="15000"/>
                </a:spcAft>
                <a:buChar char="••"/>
              </a:pPr>
              <a:r>
                <a:rPr lang="zh-TW" kern="1200" dirty="0" smtClean="0">
                  <a:latin typeface="微軟正黑體" pitchFamily="34" charset="-120"/>
                  <a:ea typeface="微軟正黑體" pitchFamily="34" charset="-120"/>
                </a:rPr>
                <a:t>思科藉由</a:t>
              </a:r>
              <a:r>
                <a:rPr lang="zh-TW" altLang="en-US" kern="1200" dirty="0" smtClean="0">
                  <a:latin typeface="微軟正黑體" pitchFamily="34" charset="-120"/>
                  <a:ea typeface="微軟正黑體" pitchFamily="34" charset="-120"/>
                </a:rPr>
                <a:t>制定</a:t>
              </a:r>
              <a:r>
                <a:rPr lang="zh-TW" kern="1200" dirty="0" smtClean="0">
                  <a:latin typeface="微軟正黑體" pitchFamily="34" charset="-120"/>
                  <a:ea typeface="微軟正黑體" pitchFamily="34" charset="-120"/>
                </a:rPr>
                <a:t>的流程加以「遙控管理」。</a:t>
              </a:r>
              <a:endParaRPr lang="zh-TW" kern="1200" dirty="0">
                <a:latin typeface="微軟正黑體" pitchFamily="34" charset="-120"/>
                <a:ea typeface="微軟正黑體" pitchFamily="34" charset="-120"/>
              </a:endParaRPr>
            </a:p>
          </p:txBody>
        </p:sp>
      </p:grpSp>
      <p:grpSp>
        <p:nvGrpSpPr>
          <p:cNvPr id="5" name="群組 7"/>
          <p:cNvGrpSpPr/>
          <p:nvPr/>
        </p:nvGrpSpPr>
        <p:grpSpPr>
          <a:xfrm>
            <a:off x="4841190" y="1196752"/>
            <a:ext cx="3845569" cy="1057113"/>
            <a:chOff x="4383989" y="47617"/>
            <a:chExt cx="3845569" cy="1057113"/>
          </a:xfrm>
        </p:grpSpPr>
        <p:sp>
          <p:nvSpPr>
            <p:cNvPr id="12" name="矩形 11"/>
            <p:cNvSpPr/>
            <p:nvPr/>
          </p:nvSpPr>
          <p:spPr>
            <a:xfrm>
              <a:off x="4383989" y="47617"/>
              <a:ext cx="3845569" cy="1057113"/>
            </a:xfrm>
            <a:prstGeom prst="rect">
              <a:avLst/>
            </a:prstGeom>
          </p:spPr>
          <p:style>
            <a:lnRef idx="2">
              <a:schemeClr val="accent5">
                <a:hueOff val="-9933876"/>
                <a:satOff val="39811"/>
                <a:lumOff val="8628"/>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3" name="矩形 12"/>
            <p:cNvSpPr/>
            <p:nvPr/>
          </p:nvSpPr>
          <p:spPr>
            <a:xfrm>
              <a:off x="4383989" y="47617"/>
              <a:ext cx="3845569" cy="10571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zh-TW" kern="1200" dirty="0" smtClean="0">
                  <a:latin typeface="微軟正黑體" pitchFamily="34" charset="-120"/>
                  <a:ea typeface="微軟正黑體" pitchFamily="34" charset="-120"/>
                </a:rPr>
                <a:t>運用網際網路將整個製造與出貨流程自動化並整合供應商建構思科虛擬企業架構</a:t>
              </a:r>
              <a:endParaRPr lang="en-US" kern="1200" dirty="0">
                <a:latin typeface="微軟正黑體" pitchFamily="34" charset="-120"/>
                <a:ea typeface="微軟正黑體" pitchFamily="34" charset="-120"/>
              </a:endParaRPr>
            </a:p>
          </p:txBody>
        </p:sp>
      </p:grpSp>
      <p:grpSp>
        <p:nvGrpSpPr>
          <p:cNvPr id="6" name="群組 8"/>
          <p:cNvGrpSpPr/>
          <p:nvPr/>
        </p:nvGrpSpPr>
        <p:grpSpPr>
          <a:xfrm>
            <a:off x="4841190" y="2253867"/>
            <a:ext cx="3845569" cy="2975333"/>
            <a:chOff x="4383989" y="1104731"/>
            <a:chExt cx="3845569" cy="3774375"/>
          </a:xfrm>
        </p:grpSpPr>
        <p:sp>
          <p:nvSpPr>
            <p:cNvPr id="10" name="矩形 9"/>
            <p:cNvSpPr/>
            <p:nvPr/>
          </p:nvSpPr>
          <p:spPr>
            <a:xfrm>
              <a:off x="4383989" y="1104731"/>
              <a:ext cx="3845569" cy="3774375"/>
            </a:xfrm>
            <a:prstGeom prst="rect">
              <a:avLst/>
            </a:prstGeom>
          </p:spPr>
          <p:style>
            <a:lnRef idx="2">
              <a:schemeClr val="accent5">
                <a:tint val="40000"/>
                <a:alpha val="90000"/>
                <a:hueOff val="-10740482"/>
                <a:satOff val="48253"/>
                <a:lumOff val="3317"/>
                <a:alphaOff val="0"/>
              </a:schemeClr>
            </a:lnRef>
            <a:fillRef idx="1">
              <a:schemeClr val="accent5">
                <a:tint val="40000"/>
                <a:alpha val="90000"/>
                <a:hueOff val="-10740482"/>
                <a:satOff val="48253"/>
                <a:lumOff val="3317"/>
                <a:alphaOff val="0"/>
              </a:schemeClr>
            </a:fillRef>
            <a:effectRef idx="0">
              <a:schemeClr val="accent5">
                <a:tint val="40000"/>
                <a:alpha val="90000"/>
                <a:hueOff val="-10740482"/>
                <a:satOff val="48253"/>
                <a:lumOff val="3317"/>
                <a:alphaOff val="0"/>
              </a:schemeClr>
            </a:effectRef>
            <a:fontRef idx="minor">
              <a:schemeClr val="dk1">
                <a:hueOff val="0"/>
                <a:satOff val="0"/>
                <a:lumOff val="0"/>
                <a:alphaOff val="0"/>
              </a:schemeClr>
            </a:fontRef>
          </p:style>
        </p:sp>
        <p:sp>
          <p:nvSpPr>
            <p:cNvPr id="11" name="矩形 10"/>
            <p:cNvSpPr/>
            <p:nvPr/>
          </p:nvSpPr>
          <p:spPr>
            <a:xfrm>
              <a:off x="4383989" y="1104731"/>
              <a:ext cx="3845569" cy="37743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zh-TW" kern="1200" dirty="0" smtClean="0">
                  <a:latin typeface="微軟正黑體" pitchFamily="34" charset="-120"/>
                  <a:ea typeface="微軟正黑體" pitchFamily="34" charset="-120"/>
                </a:rPr>
                <a:t>客戶可以連結</a:t>
              </a:r>
              <a:r>
                <a:rPr lang="en-US" kern="1200" dirty="0" smtClean="0">
                  <a:latin typeface="微軟正黑體" pitchFamily="34" charset="-120"/>
                  <a:ea typeface="微軟正黑體" pitchFamily="34" charset="-120"/>
                </a:rPr>
                <a:t>CCO</a:t>
              </a:r>
              <a:r>
                <a:rPr lang="zh-TW" kern="1200" dirty="0" smtClean="0">
                  <a:latin typeface="微軟正黑體" pitchFamily="34" charset="-120"/>
                  <a:ea typeface="微軟正黑體" pitchFamily="34" charset="-120"/>
                </a:rPr>
                <a:t>系統，設定線上系統進行產品</a:t>
              </a:r>
              <a:r>
                <a:rPr lang="zh-TW" altLang="en-US" kern="1200" dirty="0" smtClean="0">
                  <a:latin typeface="微軟正黑體" pitchFamily="34" charset="-120"/>
                  <a:ea typeface="微軟正黑體" pitchFamily="34" charset="-120"/>
                </a:rPr>
                <a:t>訂</a:t>
              </a:r>
              <a:r>
                <a:rPr lang="zh-TW" kern="1200" dirty="0" smtClean="0">
                  <a:latin typeface="微軟正黑體" pitchFamily="34" charset="-120"/>
                  <a:ea typeface="微軟正黑體" pitchFamily="34" charset="-120"/>
                </a:rPr>
                <a:t>製過程</a:t>
              </a:r>
              <a:endParaRPr lang="en-US" kern="1200" dirty="0">
                <a:latin typeface="微軟正黑體" pitchFamily="34" charset="-120"/>
                <a:ea typeface="微軟正黑體" pitchFamily="34" charset="-120"/>
              </a:endParaRPr>
            </a:p>
            <a:p>
              <a:pPr marL="228600" lvl="1" indent="-228600" algn="l" defTabSz="889000" rtl="0">
                <a:lnSpc>
                  <a:spcPct val="90000"/>
                </a:lnSpc>
                <a:spcBef>
                  <a:spcPct val="0"/>
                </a:spcBef>
                <a:spcAft>
                  <a:spcPct val="15000"/>
                </a:spcAft>
                <a:buChar char="••"/>
              </a:pPr>
              <a:r>
                <a:rPr lang="zh-TW" kern="1200" dirty="0" smtClean="0">
                  <a:latin typeface="微軟正黑體" pitchFamily="34" charset="-120"/>
                  <a:ea typeface="微軟正黑體" pitchFamily="34" charset="-120"/>
                </a:rPr>
                <a:t>新產品訊息資料庫（</a:t>
              </a:r>
              <a:r>
                <a:rPr lang="en-US" kern="1200" dirty="0" smtClean="0">
                  <a:latin typeface="微軟正黑體" pitchFamily="34" charset="-120"/>
                  <a:ea typeface="微軟正黑體" pitchFamily="34" charset="-120"/>
                </a:rPr>
                <a:t>NPI</a:t>
              </a:r>
              <a:r>
                <a:rPr lang="zh-TW" kern="1200" dirty="0" smtClean="0">
                  <a:latin typeface="微軟正黑體" pitchFamily="34" charset="-120"/>
                  <a:ea typeface="微軟正黑體" pitchFamily="34" charset="-120"/>
                </a:rPr>
                <a:t>），蒐集產品資訊</a:t>
              </a:r>
              <a:endParaRPr lang="en-US" kern="1200" dirty="0">
                <a:latin typeface="微軟正黑體" pitchFamily="34" charset="-120"/>
                <a:ea typeface="微軟正黑體" pitchFamily="34" charset="-120"/>
              </a:endParaRPr>
            </a:p>
            <a:p>
              <a:pPr marL="228600" lvl="1" indent="-228600" algn="l" defTabSz="889000" rtl="0">
                <a:lnSpc>
                  <a:spcPct val="90000"/>
                </a:lnSpc>
                <a:spcBef>
                  <a:spcPct val="0"/>
                </a:spcBef>
                <a:spcAft>
                  <a:spcPct val="15000"/>
                </a:spcAft>
                <a:buChar char="••"/>
              </a:pPr>
              <a:r>
                <a:rPr lang="zh-TW" kern="1200" dirty="0" smtClean="0">
                  <a:latin typeface="微軟正黑體" pitchFamily="34" charset="-120"/>
                  <a:ea typeface="微軟正黑體" pitchFamily="34" charset="-120"/>
                </a:rPr>
                <a:t>配合單一化企業方案專設的網站（</a:t>
              </a:r>
              <a:r>
                <a:rPr lang="en-US" kern="1200" dirty="0" smtClean="0">
                  <a:latin typeface="微軟正黑體" pitchFamily="34" charset="-120"/>
                  <a:ea typeface="微軟正黑體" pitchFamily="34" charset="-120"/>
                </a:rPr>
                <a:t>MCO</a:t>
              </a:r>
              <a:r>
                <a:rPr lang="zh-TW" kern="1200" dirty="0" smtClean="0">
                  <a:latin typeface="微軟正黑體" pitchFamily="34" charset="-120"/>
                  <a:ea typeface="微軟正黑體" pitchFamily="34" charset="-120"/>
                </a:rPr>
                <a:t>）</a:t>
              </a:r>
              <a:endParaRPr lang="en-US" kern="1200" dirty="0">
                <a:latin typeface="微軟正黑體" pitchFamily="34" charset="-120"/>
                <a:ea typeface="微軟正黑體" pitchFamily="34" charset="-120"/>
              </a:endParaRPr>
            </a:p>
            <a:p>
              <a:pPr marL="228600" lvl="1" indent="-228600" algn="l" defTabSz="889000" rtl="0">
                <a:lnSpc>
                  <a:spcPct val="90000"/>
                </a:lnSpc>
                <a:spcBef>
                  <a:spcPct val="0"/>
                </a:spcBef>
                <a:spcAft>
                  <a:spcPct val="15000"/>
                </a:spcAft>
                <a:buChar char="••"/>
              </a:pPr>
              <a:r>
                <a:rPr lang="zh-TW" kern="1200" dirty="0" smtClean="0">
                  <a:latin typeface="微軟正黑體" pitchFamily="34" charset="-120"/>
                  <a:ea typeface="微軟正黑體" pitchFamily="34" charset="-120"/>
                </a:rPr>
                <a:t>運用思科企業方案中</a:t>
              </a:r>
              <a:r>
                <a:rPr lang="zh-TW" altLang="en-US" kern="1200" dirty="0" smtClean="0">
                  <a:latin typeface="微軟正黑體" pitchFamily="34" charset="-120"/>
                  <a:ea typeface="微軟正黑體" pitchFamily="34" charset="-120"/>
                </a:rPr>
                <a:t>的</a:t>
              </a:r>
              <a:r>
                <a:rPr lang="zh-TW" kern="1200" dirty="0" smtClean="0">
                  <a:latin typeface="微軟正黑體" pitchFamily="34" charset="-120"/>
                  <a:ea typeface="微軟正黑體" pitchFamily="34" charset="-120"/>
                </a:rPr>
                <a:t>製造資源規劃系統（</a:t>
              </a:r>
              <a:r>
                <a:rPr lang="en-US" kern="1200" dirty="0" smtClean="0">
                  <a:latin typeface="微軟正黑體" pitchFamily="34" charset="-120"/>
                  <a:ea typeface="微軟正黑體" pitchFamily="34" charset="-120"/>
                </a:rPr>
                <a:t>MRP</a:t>
              </a:r>
              <a:r>
                <a:rPr lang="zh-TW" kern="1200" dirty="0" smtClean="0">
                  <a:latin typeface="微軟正黑體" pitchFamily="34" charset="-120"/>
                  <a:ea typeface="微軟正黑體" pitchFamily="34" charset="-120"/>
                </a:rPr>
                <a:t>），使承包商得以自動向上游供應商採購原料，建立</a:t>
              </a:r>
              <a:r>
                <a:rPr lang="zh-TW" b="1" kern="1200" dirty="0" smtClean="0">
                  <a:solidFill>
                    <a:srgbClr val="FF0000"/>
                  </a:solidFill>
                  <a:latin typeface="微軟正黑體" pitchFamily="34" charset="-120"/>
                  <a:ea typeface="微軟正黑體" pitchFamily="34" charset="-120"/>
                </a:rPr>
                <a:t>生產線</a:t>
              </a:r>
              <a:endParaRPr lang="zh-TW" b="1" kern="1200" dirty="0">
                <a:solidFill>
                  <a:srgbClr val="FF0000"/>
                </a:solidFill>
                <a:latin typeface="微軟正黑體" pitchFamily="34" charset="-120"/>
                <a:ea typeface="微軟正黑體" pitchFamily="34" charset="-120"/>
              </a:endParaRPr>
            </a:p>
          </p:txBody>
        </p:sp>
      </p:grpSp>
      <p:pic>
        <p:nvPicPr>
          <p:cNvPr id="1026" name="Picture 2"/>
          <p:cNvPicPr>
            <a:picLocks noChangeAspect="1" noChangeArrowheads="1"/>
          </p:cNvPicPr>
          <p:nvPr/>
        </p:nvPicPr>
        <p:blipFill>
          <a:blip r:embed="rId3" cstate="print"/>
          <a:srcRect/>
          <a:stretch>
            <a:fillRect/>
          </a:stretch>
        </p:blipFill>
        <p:spPr bwMode="auto">
          <a:xfrm>
            <a:off x="1115616" y="4077072"/>
            <a:ext cx="3312368" cy="2484276"/>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noAutofit/>
          </a:bodyPr>
          <a:lstStyle/>
          <a:p>
            <a:r>
              <a:rPr lang="zh-TW" altLang="zh-TW" dirty="0" smtClean="0"/>
              <a:t>顧客關係管理（</a:t>
            </a:r>
            <a:r>
              <a:rPr lang="en-US" altLang="zh-TW" dirty="0" smtClean="0"/>
              <a:t>CRM</a:t>
            </a:r>
            <a:r>
              <a:rPr lang="zh-TW" altLang="zh-TW" dirty="0" smtClean="0"/>
              <a:t>）</a:t>
            </a:r>
            <a:r>
              <a:rPr lang="en-US" altLang="zh-TW" sz="4000" b="1" dirty="0" smtClean="0">
                <a:latin typeface="微軟正黑體" pitchFamily="34" charset="-120"/>
                <a:ea typeface="微軟正黑體" pitchFamily="34" charset="-120"/>
              </a:rPr>
              <a:t/>
            </a:r>
            <a:br>
              <a:rPr lang="en-US" altLang="zh-TW" sz="4000" b="1" dirty="0" smtClean="0">
                <a:latin typeface="微軟正黑體" pitchFamily="34" charset="-120"/>
                <a:ea typeface="微軟正黑體" pitchFamily="34" charset="-120"/>
              </a:rPr>
            </a:br>
            <a:endParaRPr lang="zh-TW" altLang="en-US" sz="4000" dirty="0" smtClean="0">
              <a:latin typeface="微軟正黑體" pitchFamily="34" charset="-120"/>
              <a:ea typeface="微軟正黑體" pitchFamily="34" charset="-120"/>
            </a:endParaRPr>
          </a:p>
        </p:txBody>
      </p:sp>
      <p:grpSp>
        <p:nvGrpSpPr>
          <p:cNvPr id="2" name="群組 5"/>
          <p:cNvGrpSpPr/>
          <p:nvPr/>
        </p:nvGrpSpPr>
        <p:grpSpPr>
          <a:xfrm>
            <a:off x="457241" y="1124744"/>
            <a:ext cx="3845569" cy="808987"/>
            <a:chOff x="40" y="75095"/>
            <a:chExt cx="3845569" cy="808987"/>
          </a:xfrm>
        </p:grpSpPr>
        <p:sp>
          <p:nvSpPr>
            <p:cNvPr id="16" name="矩形 15"/>
            <p:cNvSpPr/>
            <p:nvPr/>
          </p:nvSpPr>
          <p:spPr>
            <a:xfrm>
              <a:off x="40" y="75095"/>
              <a:ext cx="3845569" cy="808987"/>
            </a:xfrm>
            <a:prstGeom prst="rect">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7" name="矩形 16"/>
            <p:cNvSpPr/>
            <p:nvPr/>
          </p:nvSpPr>
          <p:spPr>
            <a:xfrm>
              <a:off x="40" y="75095"/>
              <a:ext cx="3845569" cy="8089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zh-TW" kern="1200" dirty="0" smtClean="0">
                  <a:latin typeface="微軟正黑體" pitchFamily="34" charset="-120"/>
                  <a:ea typeface="微軟正黑體" pitchFamily="34" charset="-120"/>
                </a:rPr>
                <a:t>思科連網（</a:t>
              </a:r>
              <a:r>
                <a:rPr lang="en-US" kern="1200" dirty="0" smtClean="0">
                  <a:latin typeface="微軟正黑體" pitchFamily="34" charset="-120"/>
                  <a:ea typeface="微軟正黑體" pitchFamily="34" charset="-120"/>
                </a:rPr>
                <a:t>CCO</a:t>
              </a:r>
              <a:r>
                <a:rPr lang="zh-TW" kern="1200" dirty="0" smtClean="0">
                  <a:latin typeface="微軟正黑體" pitchFamily="34" charset="-120"/>
                  <a:ea typeface="微軟正黑體" pitchFamily="34" charset="-120"/>
                </a:rPr>
                <a:t>）</a:t>
              </a:r>
              <a:endParaRPr lang="en-US" kern="1200" dirty="0">
                <a:latin typeface="微軟正黑體" pitchFamily="34" charset="-120"/>
                <a:ea typeface="微軟正黑體" pitchFamily="34" charset="-120"/>
              </a:endParaRPr>
            </a:p>
          </p:txBody>
        </p:sp>
      </p:grpSp>
      <p:grpSp>
        <p:nvGrpSpPr>
          <p:cNvPr id="3" name="群組 6"/>
          <p:cNvGrpSpPr/>
          <p:nvPr/>
        </p:nvGrpSpPr>
        <p:grpSpPr>
          <a:xfrm>
            <a:off x="457241" y="1933731"/>
            <a:ext cx="3845569" cy="2287357"/>
            <a:chOff x="40" y="884082"/>
            <a:chExt cx="3845569" cy="3566784"/>
          </a:xfrm>
        </p:grpSpPr>
        <p:sp>
          <p:nvSpPr>
            <p:cNvPr id="14" name="矩形 13"/>
            <p:cNvSpPr/>
            <p:nvPr/>
          </p:nvSpPr>
          <p:spPr>
            <a:xfrm>
              <a:off x="40" y="884082"/>
              <a:ext cx="3845569" cy="3566784"/>
            </a:xfrm>
            <a:prstGeom prst="rect">
              <a:avLst/>
            </a:pr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15" name="矩形 14"/>
            <p:cNvSpPr/>
            <p:nvPr/>
          </p:nvSpPr>
          <p:spPr>
            <a:xfrm>
              <a:off x="40" y="884082"/>
              <a:ext cx="3845569" cy="35667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zh-TW" kern="1200" dirty="0" smtClean="0">
                  <a:latin typeface="微軟正黑體" pitchFamily="34" charset="-120"/>
                  <a:ea typeface="微軟正黑體" pitchFamily="34" charset="-120"/>
                </a:rPr>
                <a:t>思科與客戶間的連線，由每個部門領域，行銷、公關、文件檔案、工程、客戶服務與技術支援所各自建立的網頁連網</a:t>
              </a:r>
              <a:endParaRPr lang="en-US" altLang="zh-TW" kern="1200" dirty="0" smtClean="0">
                <a:latin typeface="微軟正黑體" pitchFamily="34" charset="-120"/>
                <a:ea typeface="微軟正黑體" pitchFamily="34" charset="-120"/>
              </a:endParaRPr>
            </a:p>
            <a:p>
              <a:pPr marL="228600" lvl="1" indent="-228600" algn="l" defTabSz="933450" rtl="0">
                <a:lnSpc>
                  <a:spcPct val="90000"/>
                </a:lnSpc>
                <a:spcBef>
                  <a:spcPct val="0"/>
                </a:spcBef>
                <a:spcAft>
                  <a:spcPct val="15000"/>
                </a:spcAft>
                <a:buChar char="••"/>
              </a:pPr>
              <a:r>
                <a:rPr lang="zh-TW" kern="1200" dirty="0" smtClean="0">
                  <a:latin typeface="微軟正黑體" pitchFamily="34" charset="-120"/>
                  <a:ea typeface="微軟正黑體" pitchFamily="34" charset="-120"/>
                </a:rPr>
                <a:t>動態資訊傳播管道、具客戶的疑難警示功能（</a:t>
              </a:r>
              <a:r>
                <a:rPr lang="en-US" kern="1200" dirty="0" smtClean="0">
                  <a:latin typeface="微軟正黑體" pitchFamily="34" charset="-120"/>
                  <a:ea typeface="微軟正黑體" pitchFamily="34" charset="-120"/>
                </a:rPr>
                <a:t>Bug Alert</a:t>
              </a:r>
              <a:r>
                <a:rPr lang="zh-TW" kern="1200" dirty="0" smtClean="0">
                  <a:latin typeface="微軟正黑體" pitchFamily="34" charset="-120"/>
                  <a:ea typeface="微軟正黑體" pitchFamily="34" charset="-120"/>
                </a:rPr>
                <a:t>）、追蹤系統等機制</a:t>
              </a:r>
              <a:r>
                <a:rPr lang="zh-TW" altLang="en-US" kern="1200" dirty="0" smtClean="0">
                  <a:latin typeface="微軟正黑體" pitchFamily="34" charset="-120"/>
                  <a:ea typeface="微軟正黑體" pitchFamily="34" charset="-120"/>
                </a:rPr>
                <a:t>，讓客戶</a:t>
              </a:r>
              <a:r>
                <a:rPr lang="zh-TW" kern="1200" dirty="0" smtClean="0">
                  <a:latin typeface="微軟正黑體" pitchFamily="34" charset="-120"/>
                  <a:ea typeface="微軟正黑體" pitchFamily="34" charset="-120"/>
                </a:rPr>
                <a:t>上線迅速完成</a:t>
              </a:r>
              <a:r>
                <a:rPr lang="zh-TW" b="1" kern="1200" dirty="0" smtClean="0">
                  <a:solidFill>
                    <a:srgbClr val="FF0000"/>
                  </a:solidFill>
                  <a:latin typeface="微軟正黑體" pitchFamily="34" charset="-120"/>
                  <a:ea typeface="微軟正黑體" pitchFamily="34" charset="-120"/>
                </a:rPr>
                <a:t>下單程序</a:t>
              </a:r>
              <a:endParaRPr lang="zh-TW" b="1" kern="1200" dirty="0">
                <a:solidFill>
                  <a:srgbClr val="FF0000"/>
                </a:solidFill>
                <a:latin typeface="微軟正黑體" pitchFamily="34" charset="-120"/>
                <a:ea typeface="微軟正黑體" pitchFamily="34" charset="-120"/>
              </a:endParaRPr>
            </a:p>
          </p:txBody>
        </p:sp>
      </p:grpSp>
      <p:grpSp>
        <p:nvGrpSpPr>
          <p:cNvPr id="4" name="群組 7"/>
          <p:cNvGrpSpPr/>
          <p:nvPr/>
        </p:nvGrpSpPr>
        <p:grpSpPr>
          <a:xfrm>
            <a:off x="4841190" y="1124744"/>
            <a:ext cx="3845569" cy="808987"/>
            <a:chOff x="4383989" y="75095"/>
            <a:chExt cx="3845569" cy="808987"/>
          </a:xfrm>
        </p:grpSpPr>
        <p:sp>
          <p:nvSpPr>
            <p:cNvPr id="12" name="矩形 11"/>
            <p:cNvSpPr/>
            <p:nvPr/>
          </p:nvSpPr>
          <p:spPr>
            <a:xfrm>
              <a:off x="4383989" y="75095"/>
              <a:ext cx="3845569" cy="808987"/>
            </a:xfrm>
            <a:prstGeom prst="rect">
              <a:avLst/>
            </a:prstGeom>
          </p:spPr>
          <p:style>
            <a:lnRef idx="2">
              <a:schemeClr val="accent3">
                <a:hueOff val="11250264"/>
                <a:satOff val="-16880"/>
                <a:lumOff val="-2745"/>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sp>
        <p:sp>
          <p:nvSpPr>
            <p:cNvPr id="13" name="矩形 12"/>
            <p:cNvSpPr/>
            <p:nvPr/>
          </p:nvSpPr>
          <p:spPr>
            <a:xfrm>
              <a:off x="4383989" y="75095"/>
              <a:ext cx="3845569" cy="8089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zh-TW" kern="1200" dirty="0" smtClean="0">
                  <a:latin typeface="微軟正黑體" pitchFamily="34" charset="-120"/>
                  <a:ea typeface="微軟正黑體" pitchFamily="34" charset="-120"/>
                </a:rPr>
                <a:t>將優異行銷的理念貫徹在管理中，並視員工為業務員</a:t>
              </a:r>
              <a:endParaRPr lang="zh-TW" kern="1200" dirty="0">
                <a:latin typeface="微軟正黑體" pitchFamily="34" charset="-120"/>
                <a:ea typeface="微軟正黑體" pitchFamily="34" charset="-120"/>
              </a:endParaRPr>
            </a:p>
          </p:txBody>
        </p:sp>
      </p:grpSp>
      <p:grpSp>
        <p:nvGrpSpPr>
          <p:cNvPr id="5" name="群組 8"/>
          <p:cNvGrpSpPr/>
          <p:nvPr/>
        </p:nvGrpSpPr>
        <p:grpSpPr>
          <a:xfrm>
            <a:off x="4841190" y="1933731"/>
            <a:ext cx="3845569" cy="2431373"/>
            <a:chOff x="4383989" y="884082"/>
            <a:chExt cx="3845569" cy="3566784"/>
          </a:xfrm>
        </p:grpSpPr>
        <p:sp>
          <p:nvSpPr>
            <p:cNvPr id="10" name="矩形 9"/>
            <p:cNvSpPr/>
            <p:nvPr/>
          </p:nvSpPr>
          <p:spPr>
            <a:xfrm>
              <a:off x="4383989" y="884082"/>
              <a:ext cx="3845569" cy="3566784"/>
            </a:xfrm>
            <a:prstGeom prst="rect">
              <a:avLst/>
            </a:prstGeom>
          </p:spPr>
          <p:style>
            <a:lnRef idx="2">
              <a:schemeClr val="accent3">
                <a:tint val="40000"/>
                <a:alpha val="90000"/>
                <a:hueOff val="10716850"/>
                <a:satOff val="-13793"/>
                <a:lumOff val="-1075"/>
                <a:alphaOff val="0"/>
              </a:schemeClr>
            </a:lnRef>
            <a:fillRef idx="1">
              <a:schemeClr val="accent3">
                <a:tint val="40000"/>
                <a:alpha val="90000"/>
                <a:hueOff val="10716850"/>
                <a:satOff val="-13793"/>
                <a:lumOff val="-1075"/>
                <a:alphaOff val="0"/>
              </a:schemeClr>
            </a:fillRef>
            <a:effectRef idx="0">
              <a:schemeClr val="accent3">
                <a:tint val="40000"/>
                <a:alpha val="90000"/>
                <a:hueOff val="10716850"/>
                <a:satOff val="-13793"/>
                <a:lumOff val="-1075"/>
                <a:alphaOff val="0"/>
              </a:schemeClr>
            </a:effectRef>
            <a:fontRef idx="minor">
              <a:schemeClr val="dk1">
                <a:hueOff val="0"/>
                <a:satOff val="0"/>
                <a:lumOff val="0"/>
                <a:alphaOff val="0"/>
              </a:schemeClr>
            </a:fontRef>
          </p:style>
        </p:sp>
        <p:sp>
          <p:nvSpPr>
            <p:cNvPr id="11" name="矩形 10"/>
            <p:cNvSpPr/>
            <p:nvPr/>
          </p:nvSpPr>
          <p:spPr>
            <a:xfrm>
              <a:off x="4383989" y="884082"/>
              <a:ext cx="3845569" cy="35667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zh-TW" kern="1200" dirty="0" smtClean="0">
                  <a:latin typeface="微軟正黑體" pitchFamily="34" charset="-120"/>
                  <a:ea typeface="微軟正黑體" pitchFamily="34" charset="-120"/>
                </a:rPr>
                <a:t>「顧客至上」處理客戶問題被列為第一優先，比公司內部會議還重要</a:t>
              </a:r>
              <a:endParaRPr lang="zh-TW" kern="1200" dirty="0">
                <a:latin typeface="微軟正黑體" pitchFamily="34" charset="-120"/>
                <a:ea typeface="微軟正黑體" pitchFamily="34" charset="-120"/>
              </a:endParaRPr>
            </a:p>
            <a:p>
              <a:pPr marL="228600" lvl="1" indent="-228600" algn="l" defTabSz="933450" rtl="0">
                <a:lnSpc>
                  <a:spcPct val="90000"/>
                </a:lnSpc>
                <a:spcBef>
                  <a:spcPct val="0"/>
                </a:spcBef>
                <a:spcAft>
                  <a:spcPct val="15000"/>
                </a:spcAft>
                <a:buChar char="••"/>
              </a:pPr>
              <a:r>
                <a:rPr lang="zh-TW" kern="1200" dirty="0" smtClean="0">
                  <a:latin typeface="微軟正黑體" pitchFamily="34" charset="-120"/>
                  <a:ea typeface="微軟正黑體" pitchFamily="34" charset="-120"/>
                </a:rPr>
                <a:t>直接接觸顧客採正式調查或非正式訪談精確</a:t>
              </a:r>
              <a:r>
                <a:rPr lang="zh-TW" b="1" kern="1200" dirty="0" smtClean="0">
                  <a:solidFill>
                    <a:srgbClr val="FF0000"/>
                  </a:solidFill>
                  <a:latin typeface="微軟正黑體" pitchFamily="34" charset="-120"/>
                  <a:ea typeface="微軟正黑體" pitchFamily="34" charset="-120"/>
                </a:rPr>
                <a:t>回應顧客需求</a:t>
              </a:r>
              <a:endParaRPr lang="zh-TW" b="1" kern="1200" dirty="0">
                <a:solidFill>
                  <a:srgbClr val="FF0000"/>
                </a:solidFill>
                <a:latin typeface="微軟正黑體" pitchFamily="34" charset="-120"/>
                <a:ea typeface="微軟正黑體" pitchFamily="34" charset="-120"/>
              </a:endParaRPr>
            </a:p>
            <a:p>
              <a:pPr marL="228600" lvl="1" indent="-228600" algn="l" defTabSz="933450" rtl="0">
                <a:lnSpc>
                  <a:spcPct val="90000"/>
                </a:lnSpc>
                <a:spcBef>
                  <a:spcPct val="0"/>
                </a:spcBef>
                <a:spcAft>
                  <a:spcPct val="15000"/>
                </a:spcAft>
                <a:buChar char="••"/>
              </a:pPr>
              <a:r>
                <a:rPr lang="zh-TW" kern="1200" dirty="0" smtClean="0">
                  <a:latin typeface="微軟正黑體" pitchFamily="34" charset="-120"/>
                  <a:ea typeface="微軟正黑體" pitchFamily="34" charset="-120"/>
                </a:rPr>
                <a:t>將</a:t>
              </a:r>
              <a:r>
                <a:rPr lang="zh-TW" b="1" kern="1200" dirty="0" smtClean="0">
                  <a:solidFill>
                    <a:srgbClr val="FF0000"/>
                  </a:solidFill>
                  <a:latin typeface="微軟正黑體" pitchFamily="34" charset="-120"/>
                  <a:ea typeface="微軟正黑體" pitchFamily="34" charset="-120"/>
                </a:rPr>
                <a:t>員工薪酬</a:t>
              </a:r>
              <a:r>
                <a:rPr lang="zh-TW" kern="1200" dirty="0" smtClean="0">
                  <a:latin typeface="微軟正黑體" pitchFamily="34" charset="-120"/>
                  <a:ea typeface="微軟正黑體" pitchFamily="34" charset="-120"/>
                </a:rPr>
                <a:t>與客戶服務考核結合</a:t>
              </a:r>
              <a:endParaRPr lang="zh-TW" kern="1200" dirty="0">
                <a:latin typeface="微軟正黑體" pitchFamily="34" charset="-120"/>
                <a:ea typeface="微軟正黑體" pitchFamily="34" charset="-120"/>
              </a:endParaRPr>
            </a:p>
            <a:p>
              <a:pPr marL="228600" lvl="1" indent="-228600" algn="l" defTabSz="933450" rtl="0">
                <a:lnSpc>
                  <a:spcPct val="90000"/>
                </a:lnSpc>
                <a:spcBef>
                  <a:spcPct val="0"/>
                </a:spcBef>
                <a:spcAft>
                  <a:spcPct val="15000"/>
                </a:spcAft>
                <a:buChar char="••"/>
              </a:pPr>
              <a:r>
                <a:rPr lang="zh-TW" b="1" kern="1200" dirty="0" smtClean="0">
                  <a:solidFill>
                    <a:srgbClr val="FF0000"/>
                  </a:solidFill>
                  <a:latin typeface="微軟正黑體" pitchFamily="34" charset="-120"/>
                  <a:ea typeface="微軟正黑體" pitchFamily="34" charset="-120"/>
                </a:rPr>
                <a:t>將核心顧客視為塑造公司策略的合夥人</a:t>
              </a:r>
              <a:endParaRPr lang="zh-TW" b="1" kern="1200" dirty="0">
                <a:solidFill>
                  <a:srgbClr val="FF0000"/>
                </a:solidFill>
                <a:latin typeface="微軟正黑體" pitchFamily="34" charset="-120"/>
                <a:ea typeface="微軟正黑體" pitchFamily="34" charset="-120"/>
              </a:endParaRPr>
            </a:p>
          </p:txBody>
        </p:sp>
      </p:grpSp>
      <p:pic>
        <p:nvPicPr>
          <p:cNvPr id="22" name="圖片 21" descr="007.jpg"/>
          <p:cNvPicPr>
            <a:picLocks noChangeAspect="1"/>
          </p:cNvPicPr>
          <p:nvPr/>
        </p:nvPicPr>
        <p:blipFill>
          <a:blip r:embed="rId3" cstate="print"/>
          <a:stretch>
            <a:fillRect/>
          </a:stretch>
        </p:blipFill>
        <p:spPr>
          <a:xfrm>
            <a:off x="179512" y="4365104"/>
            <a:ext cx="2195736" cy="1588478"/>
          </a:xfrm>
          <a:prstGeom prst="rect">
            <a:avLst/>
          </a:prstGeom>
        </p:spPr>
      </p:pic>
      <p:pic>
        <p:nvPicPr>
          <p:cNvPr id="21" name="圖片 20" descr="003.jpg"/>
          <p:cNvPicPr>
            <a:picLocks noChangeAspect="1"/>
          </p:cNvPicPr>
          <p:nvPr/>
        </p:nvPicPr>
        <p:blipFill>
          <a:blip r:embed="rId4" cstate="print"/>
          <a:stretch>
            <a:fillRect/>
          </a:stretch>
        </p:blipFill>
        <p:spPr>
          <a:xfrm>
            <a:off x="1403648" y="5085184"/>
            <a:ext cx="2169230" cy="1562523"/>
          </a:xfrm>
          <a:prstGeom prst="rect">
            <a:avLst/>
          </a:prstGeom>
        </p:spPr>
      </p:pic>
      <p:pic>
        <p:nvPicPr>
          <p:cNvPr id="23" name="圖片 22" descr="008.jpg"/>
          <p:cNvPicPr>
            <a:picLocks noChangeAspect="1"/>
          </p:cNvPicPr>
          <p:nvPr/>
        </p:nvPicPr>
        <p:blipFill>
          <a:blip r:embed="rId5" cstate="print"/>
          <a:stretch>
            <a:fillRect/>
          </a:stretch>
        </p:blipFill>
        <p:spPr>
          <a:xfrm>
            <a:off x="3347864" y="4509120"/>
            <a:ext cx="2736304" cy="1970994"/>
          </a:xfrm>
          <a:prstGeom prst="rect">
            <a:avLst/>
          </a:prstGeom>
        </p:spPr>
      </p:pic>
      <p:pic>
        <p:nvPicPr>
          <p:cNvPr id="20" name="圖片 19" descr="002.jpg"/>
          <p:cNvPicPr>
            <a:picLocks noChangeAspect="1"/>
          </p:cNvPicPr>
          <p:nvPr/>
        </p:nvPicPr>
        <p:blipFill>
          <a:blip r:embed="rId6" cstate="print"/>
          <a:stretch>
            <a:fillRect/>
          </a:stretch>
        </p:blipFill>
        <p:spPr>
          <a:xfrm>
            <a:off x="5940152" y="4581128"/>
            <a:ext cx="2889310" cy="2090235"/>
          </a:xfrm>
          <a:prstGeom prst="rect">
            <a:avLst/>
          </a:prstGeom>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未標題-2 複製.jpg"/>
          <p:cNvPicPr>
            <a:picLocks noChangeAspect="1"/>
          </p:cNvPicPr>
          <p:nvPr/>
        </p:nvPicPr>
        <p:blipFill>
          <a:blip r:embed="rId3" cstate="print"/>
          <a:stretch>
            <a:fillRect/>
          </a:stretch>
        </p:blipFill>
        <p:spPr>
          <a:xfrm>
            <a:off x="5724128" y="4370279"/>
            <a:ext cx="3384376" cy="2443097"/>
          </a:xfrm>
          <a:prstGeom prst="rect">
            <a:avLst/>
          </a:prstGeom>
        </p:spPr>
      </p:pic>
      <p:sp>
        <p:nvSpPr>
          <p:cNvPr id="2" name="標題 1"/>
          <p:cNvSpPr>
            <a:spLocks noGrp="1"/>
          </p:cNvSpPr>
          <p:nvPr>
            <p:ph type="title"/>
          </p:nvPr>
        </p:nvSpPr>
        <p:spPr/>
        <p:txBody>
          <a:bodyPr/>
          <a:lstStyle/>
          <a:p>
            <a:r>
              <a:rPr lang="zh-TW" altLang="zh-TW" dirty="0" smtClean="0"/>
              <a:t>銷售鏈管理</a:t>
            </a:r>
            <a:endParaRPr lang="zh-TW" altLang="en-US" dirty="0"/>
          </a:p>
        </p:txBody>
      </p:sp>
      <p:sp>
        <p:nvSpPr>
          <p:cNvPr id="3" name="內容版面配置區 2"/>
          <p:cNvSpPr>
            <a:spLocks noGrp="1"/>
          </p:cNvSpPr>
          <p:nvPr>
            <p:ph idx="1"/>
          </p:nvPr>
        </p:nvSpPr>
        <p:spPr>
          <a:xfrm>
            <a:off x="395536" y="1412776"/>
            <a:ext cx="8229600" cy="4569371"/>
          </a:xfrm>
        </p:spPr>
        <p:txBody>
          <a:bodyPr/>
          <a:lstStyle/>
          <a:p>
            <a:r>
              <a:rPr lang="en-US" altLang="zh-TW" dirty="0" smtClean="0"/>
              <a:t>1996</a:t>
            </a:r>
            <a:r>
              <a:rPr lang="zh-TW" altLang="zh-TW" dirty="0" smtClean="0"/>
              <a:t>年思科將產品在網際網路銷售，銷售總額佔歷年總營收</a:t>
            </a:r>
            <a:r>
              <a:rPr lang="en-US" altLang="zh-TW" dirty="0" smtClean="0"/>
              <a:t>57</a:t>
            </a:r>
            <a:r>
              <a:rPr lang="zh-TW" altLang="zh-TW" dirty="0" smtClean="0"/>
              <a:t>％，</a:t>
            </a:r>
            <a:r>
              <a:rPr lang="en-US" altLang="zh-TW" dirty="0" smtClean="0"/>
              <a:t>1999</a:t>
            </a:r>
            <a:r>
              <a:rPr lang="zh-TW" altLang="zh-TW" dirty="0" smtClean="0"/>
              <a:t>年高達</a:t>
            </a:r>
            <a:r>
              <a:rPr lang="en-US" altLang="zh-TW" b="1" dirty="0" smtClean="0">
                <a:solidFill>
                  <a:srgbClr val="FF0000"/>
                </a:solidFill>
              </a:rPr>
              <a:t>80</a:t>
            </a:r>
            <a:r>
              <a:rPr lang="zh-TW" altLang="zh-TW" b="1" dirty="0" smtClean="0">
                <a:solidFill>
                  <a:srgbClr val="FF0000"/>
                </a:solidFill>
              </a:rPr>
              <a:t>％</a:t>
            </a:r>
            <a:r>
              <a:rPr lang="zh-TW" altLang="zh-TW" dirty="0" smtClean="0"/>
              <a:t>，全球電子商務</a:t>
            </a:r>
            <a:r>
              <a:rPr lang="en-US" altLang="zh-TW" b="1" dirty="0" smtClean="0">
                <a:solidFill>
                  <a:srgbClr val="FF0000"/>
                </a:solidFill>
              </a:rPr>
              <a:t>1/3</a:t>
            </a:r>
            <a:r>
              <a:rPr lang="zh-TW" altLang="zh-TW" b="1" dirty="0" smtClean="0">
                <a:solidFill>
                  <a:srgbClr val="FF0000"/>
                </a:solidFill>
              </a:rPr>
              <a:t>金額</a:t>
            </a:r>
            <a:r>
              <a:rPr lang="zh-TW" altLang="zh-TW" dirty="0" smtClean="0"/>
              <a:t>來自思科系統。</a:t>
            </a:r>
          </a:p>
          <a:p>
            <a:r>
              <a:rPr lang="zh-TW" altLang="zh-TW" dirty="0" smtClean="0"/>
              <a:t>「思科資源網路」（</a:t>
            </a:r>
            <a:r>
              <a:rPr lang="en-US" altLang="zh-TW" dirty="0" smtClean="0"/>
              <a:t>Cisco Resource Network</a:t>
            </a:r>
            <a:r>
              <a:rPr lang="zh-TW" altLang="zh-TW" dirty="0" smtClean="0"/>
              <a:t>）</a:t>
            </a:r>
            <a:r>
              <a:rPr lang="zh-TW" altLang="en-US" dirty="0" smtClean="0"/>
              <a:t>，</a:t>
            </a:r>
            <a:r>
              <a:rPr lang="zh-TW" altLang="zh-TW" dirty="0" smtClean="0"/>
              <a:t>提供中小企業必要資訊的媒介工具。</a:t>
            </a:r>
            <a:endParaRPr lang="en-US" altLang="zh-TW" dirty="0" smtClean="0"/>
          </a:p>
          <a:p>
            <a:r>
              <a:rPr lang="zh-TW" altLang="zh-TW" dirty="0" smtClean="0"/>
              <a:t>運用特定的通路行銷專案與合作計劃、設計配銷商</a:t>
            </a:r>
            <a:r>
              <a:rPr lang="zh-TW" altLang="en-US" dirty="0" smtClean="0"/>
              <a:t>、</a:t>
            </a:r>
            <a:r>
              <a:rPr lang="zh-TW" altLang="zh-TW" dirty="0" smtClean="0"/>
              <a:t>附加價值轉賣商（</a:t>
            </a:r>
            <a:r>
              <a:rPr lang="en-US" altLang="zh-TW" dirty="0" smtClean="0"/>
              <a:t>value-added resellers</a:t>
            </a:r>
            <a:r>
              <a:rPr lang="zh-TW" altLang="zh-TW" dirty="0" smtClean="0"/>
              <a:t>：</a:t>
            </a:r>
            <a:r>
              <a:rPr lang="en-US" altLang="zh-TW" dirty="0" smtClean="0"/>
              <a:t>VARs</a:t>
            </a:r>
            <a:r>
              <a:rPr lang="zh-TW" altLang="zh-TW" dirty="0" smtClean="0"/>
              <a:t>）</a:t>
            </a:r>
            <a:r>
              <a:rPr lang="zh-TW" altLang="en-US" dirty="0" smtClean="0"/>
              <a:t>通路</a:t>
            </a:r>
            <a:r>
              <a:rPr lang="zh-TW" altLang="zh-TW" dirty="0" smtClean="0"/>
              <a:t>。</a:t>
            </a:r>
          </a:p>
          <a:p>
            <a:endParaRPr lang="zh-TW" altLang="en-US" dirty="0"/>
          </a:p>
        </p:txBody>
      </p:sp>
      <p:pic>
        <p:nvPicPr>
          <p:cNvPr id="4" name="圖片 3" descr="005.jpg"/>
          <p:cNvPicPr>
            <a:picLocks noChangeAspect="1"/>
          </p:cNvPicPr>
          <p:nvPr/>
        </p:nvPicPr>
        <p:blipFill>
          <a:blip r:embed="rId4" cstate="print"/>
          <a:stretch>
            <a:fillRect/>
          </a:stretch>
        </p:blipFill>
        <p:spPr>
          <a:xfrm>
            <a:off x="279046" y="4437112"/>
            <a:ext cx="3047760" cy="2204864"/>
          </a:xfrm>
          <a:prstGeom prst="rect">
            <a:avLst/>
          </a:prstGeom>
        </p:spPr>
      </p:pic>
      <p:pic>
        <p:nvPicPr>
          <p:cNvPr id="5" name="圖片 4" descr="006.jpg"/>
          <p:cNvPicPr>
            <a:picLocks noChangeAspect="1"/>
          </p:cNvPicPr>
          <p:nvPr/>
        </p:nvPicPr>
        <p:blipFill>
          <a:blip r:embed="rId5" cstate="print"/>
          <a:stretch>
            <a:fillRect/>
          </a:stretch>
        </p:blipFill>
        <p:spPr>
          <a:xfrm>
            <a:off x="3014005" y="4293096"/>
            <a:ext cx="3070163" cy="2211477"/>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7513" y="44624"/>
            <a:ext cx="8229600" cy="1143000"/>
          </a:xfrm>
        </p:spPr>
        <p:txBody>
          <a:bodyPr>
            <a:normAutofit/>
          </a:bodyPr>
          <a:lstStyle/>
          <a:p>
            <a:pPr>
              <a:defRPr/>
            </a:pPr>
            <a:r>
              <a:rPr lang="zh-TW" altLang="en-US" sz="4000" b="1" dirty="0" smtClean="0">
                <a:latin typeface="Arial" pitchFamily="34" charset="0"/>
                <a:cs typeface="Arial" pitchFamily="34" charset="0"/>
              </a:rPr>
              <a:t>思科</a:t>
            </a:r>
            <a:r>
              <a:rPr lang="en-US" altLang="zh-TW" sz="4000" b="1" dirty="0" smtClean="0">
                <a:latin typeface="Arial" pitchFamily="34" charset="0"/>
                <a:cs typeface="Arial" pitchFamily="34" charset="0"/>
              </a:rPr>
              <a:t>e</a:t>
            </a:r>
            <a:r>
              <a:rPr lang="zh-TW" altLang="zh-TW" sz="4000" b="1" dirty="0" smtClean="0"/>
              <a:t>化</a:t>
            </a:r>
            <a:r>
              <a:rPr lang="zh-TW" altLang="en-US" sz="4000" b="1" dirty="0" smtClean="0"/>
              <a:t>的優勢</a:t>
            </a:r>
            <a:endParaRPr lang="zh-TW" altLang="en-US" sz="4000" b="1" dirty="0"/>
          </a:p>
        </p:txBody>
      </p:sp>
      <p:grpSp>
        <p:nvGrpSpPr>
          <p:cNvPr id="28" name="群組 27"/>
          <p:cNvGrpSpPr/>
          <p:nvPr/>
        </p:nvGrpSpPr>
        <p:grpSpPr>
          <a:xfrm>
            <a:off x="719572" y="1340768"/>
            <a:ext cx="7704856" cy="1822654"/>
            <a:chOff x="719572" y="1340768"/>
            <a:chExt cx="7704856" cy="1822654"/>
          </a:xfrm>
        </p:grpSpPr>
        <p:grpSp>
          <p:nvGrpSpPr>
            <p:cNvPr id="11" name="群組 10"/>
            <p:cNvGrpSpPr/>
            <p:nvPr/>
          </p:nvGrpSpPr>
          <p:grpSpPr>
            <a:xfrm>
              <a:off x="719572" y="1540845"/>
              <a:ext cx="7704856" cy="1622577"/>
              <a:chOff x="0" y="291801"/>
              <a:chExt cx="7704856" cy="1556100"/>
            </a:xfrm>
          </p:grpSpPr>
          <p:sp>
            <p:nvSpPr>
              <p:cNvPr id="31" name="矩形 30"/>
              <p:cNvSpPr/>
              <p:nvPr/>
            </p:nvSpPr>
            <p:spPr>
              <a:xfrm>
                <a:off x="0" y="291801"/>
                <a:ext cx="7704856" cy="1556100"/>
              </a:xfrm>
              <a:prstGeom prst="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2" name="矩形 31"/>
              <p:cNvSpPr/>
              <p:nvPr/>
            </p:nvSpPr>
            <p:spPr>
              <a:xfrm>
                <a:off x="0" y="291801"/>
                <a:ext cx="7704856" cy="15561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97982" tIns="270764" rIns="597982" bIns="92456" numCol="1" spcCol="1270" anchor="t" anchorCtr="0">
                <a:noAutofit/>
              </a:bodyPr>
              <a:lstStyle/>
              <a:p>
                <a:pPr marL="114300" lvl="1" indent="-114300" algn="l" defTabSz="577850">
                  <a:lnSpc>
                    <a:spcPct val="90000"/>
                  </a:lnSpc>
                  <a:spcBef>
                    <a:spcPct val="0"/>
                  </a:spcBef>
                  <a:spcAft>
                    <a:spcPct val="15000"/>
                  </a:spcAft>
                  <a:buChar char="••"/>
                </a:pPr>
                <a:r>
                  <a:rPr kumimoji="0" lang="zh-TW" altLang="en-US" sz="2000" kern="1200" dirty="0" smtClean="0">
                    <a:latin typeface="標楷體" pitchFamily="65" charset="-120"/>
                    <a:ea typeface="標楷體" pitchFamily="65" charset="-120"/>
                  </a:rPr>
                  <a:t>降低存貨水準和成本</a:t>
                </a:r>
                <a:endParaRPr lang="zh-TW" altLang="en-US" sz="2000" kern="1200" dirty="0">
                  <a:latin typeface="標楷體" pitchFamily="65" charset="-120"/>
                  <a:ea typeface="標楷體" pitchFamily="65" charset="-120"/>
                </a:endParaRPr>
              </a:p>
              <a:p>
                <a:pPr marL="114300" lvl="1" indent="-114300" algn="l" defTabSz="577850">
                  <a:lnSpc>
                    <a:spcPct val="90000"/>
                  </a:lnSpc>
                  <a:spcBef>
                    <a:spcPct val="0"/>
                  </a:spcBef>
                  <a:spcAft>
                    <a:spcPct val="15000"/>
                  </a:spcAft>
                  <a:buChar char="••"/>
                </a:pPr>
                <a:r>
                  <a:rPr kumimoji="0" lang="zh-TW" altLang="en-US" sz="2000" kern="1200" dirty="0" smtClean="0">
                    <a:latin typeface="標楷體" pitchFamily="65" charset="-120"/>
                    <a:ea typeface="標楷體" pitchFamily="65" charset="-120"/>
                  </a:rPr>
                  <a:t>降低管理、採購成本</a:t>
                </a:r>
                <a:endParaRPr kumimoji="0" lang="en-US" altLang="zh-TW" sz="2000" kern="1200" dirty="0" smtClean="0">
                  <a:latin typeface="標楷體" pitchFamily="65" charset="-120"/>
                  <a:ea typeface="標楷體" pitchFamily="65" charset="-120"/>
                </a:endParaRPr>
              </a:p>
              <a:p>
                <a:pPr marL="114300" lvl="1" indent="-114300" algn="l" defTabSz="577850">
                  <a:lnSpc>
                    <a:spcPct val="90000"/>
                  </a:lnSpc>
                  <a:spcBef>
                    <a:spcPct val="0"/>
                  </a:spcBef>
                  <a:spcAft>
                    <a:spcPct val="15000"/>
                  </a:spcAft>
                  <a:buChar char="••"/>
                </a:pPr>
                <a:r>
                  <a:rPr lang="zh-TW" altLang="en-US" sz="2000" kern="1200" dirty="0" smtClean="0">
                    <a:latin typeface="標楷體" pitchFamily="65" charset="-120"/>
                    <a:ea typeface="標楷體" pitchFamily="65" charset="-120"/>
                  </a:rPr>
                  <a:t>降低行銷及銷售成本</a:t>
                </a:r>
                <a:endParaRPr lang="en-US" altLang="zh-TW" sz="2000" kern="1200" dirty="0" smtClean="0">
                  <a:latin typeface="標楷體" pitchFamily="65" charset="-120"/>
                  <a:ea typeface="標楷體" pitchFamily="65" charset="-120"/>
                </a:endParaRPr>
              </a:p>
              <a:p>
                <a:pPr marL="114300" lvl="1" indent="-114300" algn="l" defTabSz="577850">
                  <a:lnSpc>
                    <a:spcPct val="90000"/>
                  </a:lnSpc>
                  <a:spcBef>
                    <a:spcPct val="0"/>
                  </a:spcBef>
                  <a:spcAft>
                    <a:spcPct val="15000"/>
                  </a:spcAft>
                  <a:buChar char="••"/>
                </a:pPr>
                <a:r>
                  <a:rPr lang="zh-TW" altLang="en-US" sz="2000" kern="1200" dirty="0" smtClean="0">
                    <a:latin typeface="標楷體" pitchFamily="65" charset="-120"/>
                    <a:ea typeface="標楷體" pitchFamily="65" charset="-120"/>
                  </a:rPr>
                  <a:t>降低買方的產品及供應商</a:t>
                </a:r>
                <a:r>
                  <a:rPr lang="zh-TW" altLang="en-US" sz="2000" b="1" kern="1200" dirty="0" smtClean="0">
                    <a:solidFill>
                      <a:srgbClr val="FF0000"/>
                    </a:solidFill>
                    <a:latin typeface="標楷體" pitchFamily="65" charset="-120"/>
                    <a:ea typeface="標楷體" pitchFamily="65" charset="-120"/>
                  </a:rPr>
                  <a:t>搜尋成本和時間</a:t>
                </a:r>
                <a:endParaRPr lang="en-US" altLang="zh-TW" sz="2000" b="1" kern="1200" dirty="0" smtClean="0">
                  <a:solidFill>
                    <a:srgbClr val="FF0000"/>
                  </a:solidFill>
                  <a:latin typeface="標楷體" pitchFamily="65" charset="-120"/>
                  <a:ea typeface="標楷體" pitchFamily="65" charset="-120"/>
                </a:endParaRPr>
              </a:p>
            </p:txBody>
          </p:sp>
        </p:grpSp>
        <p:grpSp>
          <p:nvGrpSpPr>
            <p:cNvPr id="12" name="群組 11"/>
            <p:cNvGrpSpPr/>
            <p:nvPr/>
          </p:nvGrpSpPr>
          <p:grpSpPr>
            <a:xfrm>
              <a:off x="1104814" y="1340768"/>
              <a:ext cx="5393399" cy="400154"/>
              <a:chOff x="385242" y="99921"/>
              <a:chExt cx="5393399" cy="383760"/>
            </a:xfrm>
          </p:grpSpPr>
          <p:sp>
            <p:nvSpPr>
              <p:cNvPr id="25" name="圓角矩形 24"/>
              <p:cNvSpPr/>
              <p:nvPr/>
            </p:nvSpPr>
            <p:spPr>
              <a:xfrm>
                <a:off x="385242" y="99921"/>
                <a:ext cx="5393399" cy="38376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0" name="圓角矩形 6"/>
              <p:cNvSpPr/>
              <p:nvPr/>
            </p:nvSpPr>
            <p:spPr>
              <a:xfrm>
                <a:off x="403976" y="118655"/>
                <a:ext cx="5355931"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858" tIns="0" rIns="203858" bIns="0" numCol="1" spcCol="1270" anchor="ctr" anchorCtr="0">
                <a:noAutofit/>
              </a:bodyPr>
              <a:lstStyle/>
              <a:p>
                <a:pPr lvl="0" algn="l" defTabSz="577850">
                  <a:lnSpc>
                    <a:spcPct val="90000"/>
                  </a:lnSpc>
                  <a:spcBef>
                    <a:spcPct val="0"/>
                  </a:spcBef>
                  <a:spcAft>
                    <a:spcPct val="35000"/>
                  </a:spcAft>
                </a:pPr>
                <a:r>
                  <a:rPr lang="zh-TW" altLang="en-US" sz="2400" kern="1200" dirty="0" smtClean="0">
                    <a:latin typeface="標楷體" pitchFamily="65" charset="-120"/>
                    <a:ea typeface="標楷體" pitchFamily="65" charset="-120"/>
                  </a:rPr>
                  <a:t>降低成本</a:t>
                </a:r>
                <a:endParaRPr lang="zh-TW" altLang="en-US" sz="2400" kern="1200" dirty="0">
                  <a:latin typeface="標楷體" pitchFamily="65" charset="-120"/>
                  <a:ea typeface="標楷體" pitchFamily="65" charset="-120"/>
                </a:endParaRPr>
              </a:p>
            </p:txBody>
          </p:sp>
        </p:grpSp>
      </p:grpSp>
      <p:grpSp>
        <p:nvGrpSpPr>
          <p:cNvPr id="29" name="群組 28"/>
          <p:cNvGrpSpPr/>
          <p:nvPr/>
        </p:nvGrpSpPr>
        <p:grpSpPr>
          <a:xfrm>
            <a:off x="719572" y="3236622"/>
            <a:ext cx="7704856" cy="1481059"/>
            <a:chOff x="719572" y="3236622"/>
            <a:chExt cx="7704856" cy="1481059"/>
          </a:xfrm>
        </p:grpSpPr>
        <p:grpSp>
          <p:nvGrpSpPr>
            <p:cNvPr id="13" name="群組 12"/>
            <p:cNvGrpSpPr/>
            <p:nvPr/>
          </p:nvGrpSpPr>
          <p:grpSpPr>
            <a:xfrm>
              <a:off x="719572" y="3436699"/>
              <a:ext cx="7704856" cy="1280982"/>
              <a:chOff x="0" y="2109982"/>
              <a:chExt cx="7704856" cy="1228500"/>
            </a:xfrm>
          </p:grpSpPr>
          <p:sp>
            <p:nvSpPr>
              <p:cNvPr id="23" name="矩形 22"/>
              <p:cNvSpPr/>
              <p:nvPr/>
            </p:nvSpPr>
            <p:spPr>
              <a:xfrm>
                <a:off x="0" y="2109982"/>
                <a:ext cx="7704856" cy="1228500"/>
              </a:xfrm>
              <a:prstGeom prst="rect">
                <a:avLst/>
              </a:prstGeom>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矩形 23"/>
              <p:cNvSpPr/>
              <p:nvPr/>
            </p:nvSpPr>
            <p:spPr>
              <a:xfrm>
                <a:off x="0" y="2109982"/>
                <a:ext cx="7704856" cy="12285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97982" tIns="270764" rIns="597982" bIns="92456" numCol="1" spcCol="1270" anchor="t" anchorCtr="0">
                <a:noAutofit/>
              </a:bodyPr>
              <a:lstStyle/>
              <a:p>
                <a:pPr marL="114300" lvl="1" indent="-114300" algn="l" defTabSz="577850">
                  <a:lnSpc>
                    <a:spcPct val="90000"/>
                  </a:lnSpc>
                  <a:spcBef>
                    <a:spcPct val="0"/>
                  </a:spcBef>
                  <a:spcAft>
                    <a:spcPct val="15000"/>
                  </a:spcAft>
                  <a:buChar char="••"/>
                </a:pPr>
                <a:r>
                  <a:rPr lang="zh-TW" altLang="en-US" sz="2000" kern="1200" dirty="0" smtClean="0">
                    <a:latin typeface="標楷體" pitchFamily="65" charset="-120"/>
                    <a:ea typeface="標楷體" pitchFamily="65" charset="-120"/>
                  </a:rPr>
                  <a:t>加速處理及</a:t>
                </a:r>
                <a:r>
                  <a:rPr lang="zh-TW" altLang="en-US" sz="2000" b="1" kern="1200" dirty="0" smtClean="0">
                    <a:solidFill>
                      <a:srgbClr val="FF0000"/>
                    </a:solidFill>
                    <a:latin typeface="標楷體" pitchFamily="65" charset="-120"/>
                    <a:ea typeface="標楷體" pitchFamily="65" charset="-120"/>
                  </a:rPr>
                  <a:t>減少週期時間</a:t>
                </a:r>
                <a:endParaRPr lang="zh-TW" altLang="en-US" sz="2000" b="1" kern="1200" dirty="0">
                  <a:solidFill>
                    <a:srgbClr val="FF0000"/>
                  </a:solidFill>
                  <a:latin typeface="標楷體" pitchFamily="65" charset="-120"/>
                  <a:ea typeface="標楷體" pitchFamily="65" charset="-120"/>
                </a:endParaRPr>
              </a:p>
              <a:p>
                <a:pPr marL="114300" lvl="1" indent="-114300" algn="l" defTabSz="577850">
                  <a:lnSpc>
                    <a:spcPct val="90000"/>
                  </a:lnSpc>
                  <a:spcBef>
                    <a:spcPct val="0"/>
                  </a:spcBef>
                  <a:spcAft>
                    <a:spcPct val="15000"/>
                  </a:spcAft>
                  <a:buChar char="••"/>
                </a:pPr>
                <a:r>
                  <a:rPr kumimoji="0" lang="zh-TW" altLang="en-US" sz="2000" kern="1200" dirty="0" smtClean="0">
                    <a:latin typeface="標楷體" pitchFamily="65" charset="-120"/>
                    <a:ea typeface="標楷體" pitchFamily="65" charset="-120"/>
                  </a:rPr>
                  <a:t>增加生產彈性，容許</a:t>
                </a:r>
                <a:r>
                  <a:rPr kumimoji="0" lang="zh-TW" altLang="en-US" sz="2000" kern="1200" dirty="0" smtClean="0">
                    <a:solidFill>
                      <a:schemeClr val="tx1"/>
                    </a:solidFill>
                    <a:latin typeface="標楷體" pitchFamily="65" charset="-120"/>
                    <a:ea typeface="標楷體" pitchFamily="65" charset="-120"/>
                  </a:rPr>
                  <a:t>準時交貨</a:t>
                </a:r>
                <a:endParaRPr kumimoji="0" lang="en-US" altLang="zh-TW" sz="2000" kern="1200" dirty="0" smtClean="0">
                  <a:solidFill>
                    <a:schemeClr val="tx1"/>
                  </a:solidFill>
                  <a:latin typeface="標楷體" pitchFamily="65" charset="-120"/>
                  <a:ea typeface="標楷體" pitchFamily="65" charset="-120"/>
                </a:endParaRPr>
              </a:p>
              <a:p>
                <a:pPr marL="114300" lvl="1" indent="-114300" algn="l" defTabSz="577850">
                  <a:lnSpc>
                    <a:spcPct val="90000"/>
                  </a:lnSpc>
                  <a:spcBef>
                    <a:spcPct val="0"/>
                  </a:spcBef>
                  <a:spcAft>
                    <a:spcPct val="15000"/>
                  </a:spcAft>
                  <a:buChar char="••"/>
                </a:pPr>
                <a:r>
                  <a:rPr lang="zh-TW" altLang="en-US" sz="2000" kern="1200" dirty="0" smtClean="0">
                    <a:latin typeface="標楷體" pitchFamily="65" charset="-120"/>
                    <a:ea typeface="標楷體" pitchFamily="65" charset="-120"/>
                  </a:rPr>
                  <a:t>減少錯誤和改善</a:t>
                </a:r>
                <a:r>
                  <a:rPr lang="zh-TW" altLang="en-US" sz="2000" b="1" kern="1200" dirty="0" smtClean="0">
                    <a:solidFill>
                      <a:srgbClr val="FF0000"/>
                    </a:solidFill>
                    <a:latin typeface="標楷體" pitchFamily="65" charset="-120"/>
                    <a:ea typeface="標楷體" pitchFamily="65" charset="-120"/>
                  </a:rPr>
                  <a:t>服務品質</a:t>
                </a:r>
                <a:endParaRPr lang="en-US" altLang="zh-TW" sz="2000" b="1" kern="1200" dirty="0" smtClean="0">
                  <a:solidFill>
                    <a:srgbClr val="FF0000"/>
                  </a:solidFill>
                  <a:latin typeface="標楷體" pitchFamily="65" charset="-120"/>
                  <a:ea typeface="標楷體" pitchFamily="65" charset="-120"/>
                </a:endParaRPr>
              </a:p>
            </p:txBody>
          </p:sp>
        </p:grpSp>
        <p:grpSp>
          <p:nvGrpSpPr>
            <p:cNvPr id="14" name="群組 13"/>
            <p:cNvGrpSpPr/>
            <p:nvPr/>
          </p:nvGrpSpPr>
          <p:grpSpPr>
            <a:xfrm>
              <a:off x="1104814" y="3236622"/>
              <a:ext cx="5393399" cy="400154"/>
              <a:chOff x="385242" y="1918102"/>
              <a:chExt cx="5393399" cy="383760"/>
            </a:xfrm>
          </p:grpSpPr>
          <p:sp>
            <p:nvSpPr>
              <p:cNvPr id="21" name="圓角矩形 20"/>
              <p:cNvSpPr/>
              <p:nvPr/>
            </p:nvSpPr>
            <p:spPr>
              <a:xfrm>
                <a:off x="385242" y="1918102"/>
                <a:ext cx="5393399" cy="383760"/>
              </a:xfrm>
              <a:prstGeom prst="roundRect">
                <a:avLst/>
              </a:prstGeom>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22" name="圓角矩形 10"/>
              <p:cNvSpPr/>
              <p:nvPr/>
            </p:nvSpPr>
            <p:spPr>
              <a:xfrm>
                <a:off x="403976" y="1936836"/>
                <a:ext cx="5355931"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858" tIns="0" rIns="203858" bIns="0" numCol="1" spcCol="1270" anchor="ctr" anchorCtr="0">
                <a:noAutofit/>
              </a:bodyPr>
              <a:lstStyle/>
              <a:p>
                <a:pPr lvl="0" algn="l" defTabSz="577850">
                  <a:lnSpc>
                    <a:spcPct val="90000"/>
                  </a:lnSpc>
                  <a:spcBef>
                    <a:spcPct val="0"/>
                  </a:spcBef>
                  <a:spcAft>
                    <a:spcPct val="35000"/>
                  </a:spcAft>
                </a:pPr>
                <a:r>
                  <a:rPr lang="zh-TW" altLang="en-US" sz="2400" kern="1200" dirty="0" smtClean="0">
                    <a:latin typeface="標楷體" pitchFamily="65" charset="-120"/>
                    <a:ea typeface="標楷體" pitchFamily="65" charset="-120"/>
                  </a:rPr>
                  <a:t>改善品質</a:t>
                </a:r>
                <a:endParaRPr lang="zh-TW" altLang="en-US" sz="2400" kern="1200" dirty="0">
                  <a:latin typeface="標楷體" pitchFamily="65" charset="-120"/>
                  <a:ea typeface="標楷體" pitchFamily="65" charset="-120"/>
                </a:endParaRPr>
              </a:p>
            </p:txBody>
          </p:sp>
        </p:grpSp>
      </p:grpSp>
      <p:grpSp>
        <p:nvGrpSpPr>
          <p:cNvPr id="34" name="群組 33"/>
          <p:cNvGrpSpPr/>
          <p:nvPr/>
        </p:nvGrpSpPr>
        <p:grpSpPr>
          <a:xfrm>
            <a:off x="719572" y="4790879"/>
            <a:ext cx="7704856" cy="1822654"/>
            <a:chOff x="719572" y="4790879"/>
            <a:chExt cx="7704856" cy="1822654"/>
          </a:xfrm>
        </p:grpSpPr>
        <p:grpSp>
          <p:nvGrpSpPr>
            <p:cNvPr id="15" name="群組 14"/>
            <p:cNvGrpSpPr/>
            <p:nvPr/>
          </p:nvGrpSpPr>
          <p:grpSpPr>
            <a:xfrm>
              <a:off x="719572" y="4990956"/>
              <a:ext cx="7704856" cy="1622577"/>
              <a:chOff x="0" y="3600562"/>
              <a:chExt cx="7704856" cy="1556100"/>
            </a:xfrm>
          </p:grpSpPr>
          <p:sp>
            <p:nvSpPr>
              <p:cNvPr id="19" name="矩形 18"/>
              <p:cNvSpPr/>
              <p:nvPr/>
            </p:nvSpPr>
            <p:spPr>
              <a:xfrm>
                <a:off x="0" y="3600562"/>
                <a:ext cx="7704856" cy="1556100"/>
              </a:xfrm>
              <a:prstGeom prst="rect">
                <a:avLst/>
              </a:prstGeom>
            </p:spPr>
            <p:style>
              <a:lnRef idx="2">
                <a:schemeClr val="accent2">
                  <a:hueOff val="4681519"/>
                  <a:satOff val="-5839"/>
                  <a:lumOff val="137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矩形 19"/>
              <p:cNvSpPr/>
              <p:nvPr/>
            </p:nvSpPr>
            <p:spPr>
              <a:xfrm>
                <a:off x="0" y="3600562"/>
                <a:ext cx="7704856" cy="15561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97982" tIns="270764" rIns="597982" bIns="92456" numCol="1" spcCol="1270" anchor="t" anchorCtr="0">
                <a:noAutofit/>
              </a:bodyPr>
              <a:lstStyle/>
              <a:p>
                <a:pPr marL="114300" lvl="1" indent="-114300" algn="l" defTabSz="577850">
                  <a:lnSpc>
                    <a:spcPct val="90000"/>
                  </a:lnSpc>
                  <a:spcBef>
                    <a:spcPct val="0"/>
                  </a:spcBef>
                  <a:spcAft>
                    <a:spcPct val="15000"/>
                  </a:spcAft>
                  <a:buChar char="••"/>
                </a:pPr>
                <a:r>
                  <a:rPr kumimoji="0" lang="zh-TW" altLang="en-US" sz="2000" kern="1200" dirty="0" smtClean="0">
                    <a:latin typeface="標楷體" pitchFamily="65" charset="-120"/>
                    <a:ea typeface="標楷體" pitchFamily="65" charset="-120"/>
                  </a:rPr>
                  <a:t>透過產品結構選配達成客製化目標</a:t>
                </a:r>
                <a:endParaRPr lang="zh-TW" altLang="en-US" sz="2000" kern="1200" dirty="0">
                  <a:latin typeface="標楷體" pitchFamily="65" charset="-120"/>
                  <a:ea typeface="標楷體" pitchFamily="65" charset="-120"/>
                </a:endParaRPr>
              </a:p>
              <a:p>
                <a:pPr marL="114300" lvl="1" indent="-114300" algn="l" defTabSz="577850">
                  <a:lnSpc>
                    <a:spcPct val="90000"/>
                  </a:lnSpc>
                  <a:spcBef>
                    <a:spcPct val="0"/>
                  </a:spcBef>
                  <a:spcAft>
                    <a:spcPct val="15000"/>
                  </a:spcAft>
                  <a:buChar char="••"/>
                </a:pPr>
                <a:r>
                  <a:rPr kumimoji="0" lang="zh-TW" altLang="en-US" sz="2000" kern="1200" dirty="0" smtClean="0">
                    <a:latin typeface="標楷體" pitchFamily="65" charset="-120"/>
                    <a:ea typeface="標楷體" pitchFamily="65" charset="-120"/>
                  </a:rPr>
                  <a:t>提供有效率的</a:t>
                </a:r>
                <a:r>
                  <a:rPr kumimoji="0" lang="zh-TW" altLang="en-US" sz="2000" b="1" kern="1200" dirty="0" smtClean="0">
                    <a:solidFill>
                      <a:srgbClr val="FF0000"/>
                    </a:solidFill>
                    <a:latin typeface="標楷體" pitchFamily="65" charset="-120"/>
                    <a:ea typeface="標楷體" pitchFamily="65" charset="-120"/>
                  </a:rPr>
                  <a:t>顧客服務</a:t>
                </a:r>
                <a:endParaRPr kumimoji="0" lang="en-US" altLang="zh-TW" sz="2000" b="1" kern="1200" dirty="0" smtClean="0">
                  <a:solidFill>
                    <a:srgbClr val="FF0000"/>
                  </a:solidFill>
                  <a:latin typeface="標楷體" pitchFamily="65" charset="-120"/>
                  <a:ea typeface="標楷體" pitchFamily="65" charset="-120"/>
                </a:endParaRPr>
              </a:p>
              <a:p>
                <a:pPr marL="114300" lvl="1" indent="-114300" algn="l" defTabSz="577850">
                  <a:lnSpc>
                    <a:spcPct val="90000"/>
                  </a:lnSpc>
                  <a:spcBef>
                    <a:spcPct val="0"/>
                  </a:spcBef>
                  <a:spcAft>
                    <a:spcPct val="15000"/>
                  </a:spcAft>
                  <a:buChar char="••"/>
                </a:pPr>
                <a:r>
                  <a:rPr kumimoji="0" lang="zh-TW" altLang="en-US" sz="2000" kern="1200" dirty="0" smtClean="0">
                    <a:latin typeface="標楷體" pitchFamily="65" charset="-120"/>
                    <a:ea typeface="標楷體" pitchFamily="65" charset="-120"/>
                  </a:rPr>
                  <a:t>增加協同合作的機會</a:t>
                </a:r>
                <a:endParaRPr kumimoji="0" lang="en-US" altLang="zh-TW" sz="2000" kern="1200" dirty="0" smtClean="0">
                  <a:latin typeface="標楷體" pitchFamily="65" charset="-120"/>
                  <a:ea typeface="標楷體" pitchFamily="65" charset="-120"/>
                </a:endParaRPr>
              </a:p>
              <a:p>
                <a:pPr marL="114300" lvl="1" indent="-114300" algn="l" defTabSz="577850">
                  <a:lnSpc>
                    <a:spcPct val="90000"/>
                  </a:lnSpc>
                  <a:spcBef>
                    <a:spcPct val="0"/>
                  </a:spcBef>
                  <a:spcAft>
                    <a:spcPct val="15000"/>
                  </a:spcAft>
                  <a:buChar char="••"/>
                </a:pPr>
                <a:r>
                  <a:rPr kumimoji="0" lang="zh-TW" altLang="en-US" sz="2000" kern="1200" dirty="0" smtClean="0">
                    <a:latin typeface="標楷體" pitchFamily="65" charset="-120"/>
                    <a:ea typeface="標楷體" pitchFamily="65" charset="-120"/>
                  </a:rPr>
                  <a:t>創造新的</a:t>
                </a:r>
                <a:r>
                  <a:rPr kumimoji="0" lang="zh-TW" altLang="en-US" sz="2000" b="1" kern="1200" dirty="0" smtClean="0">
                    <a:solidFill>
                      <a:srgbClr val="FF0000"/>
                    </a:solidFill>
                    <a:latin typeface="標楷體" pitchFamily="65" charset="-120"/>
                    <a:ea typeface="標楷體" pitchFamily="65" charset="-120"/>
                  </a:rPr>
                  <a:t>銷售機會</a:t>
                </a:r>
                <a:endParaRPr kumimoji="0" lang="en-US" altLang="zh-TW" sz="2000" b="1" kern="1200" dirty="0" smtClean="0">
                  <a:solidFill>
                    <a:srgbClr val="FF0000"/>
                  </a:solidFill>
                  <a:latin typeface="標楷體" pitchFamily="65" charset="-120"/>
                  <a:ea typeface="標楷體" pitchFamily="65" charset="-120"/>
                </a:endParaRPr>
              </a:p>
            </p:txBody>
          </p:sp>
        </p:grpSp>
        <p:grpSp>
          <p:nvGrpSpPr>
            <p:cNvPr id="16" name="群組 15"/>
            <p:cNvGrpSpPr/>
            <p:nvPr/>
          </p:nvGrpSpPr>
          <p:grpSpPr>
            <a:xfrm>
              <a:off x="1104814" y="4790879"/>
              <a:ext cx="5393399" cy="400154"/>
              <a:chOff x="385242" y="3408682"/>
              <a:chExt cx="5393399" cy="383760"/>
            </a:xfrm>
          </p:grpSpPr>
          <p:sp>
            <p:nvSpPr>
              <p:cNvPr id="17" name="圓角矩形 16"/>
              <p:cNvSpPr/>
              <p:nvPr/>
            </p:nvSpPr>
            <p:spPr>
              <a:xfrm>
                <a:off x="385242" y="3408682"/>
                <a:ext cx="5393399" cy="383760"/>
              </a:xfrm>
              <a:prstGeom prst="roundRect">
                <a:avLst/>
              </a:prstGeom>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18" name="圓角矩形 14"/>
              <p:cNvSpPr/>
              <p:nvPr/>
            </p:nvSpPr>
            <p:spPr>
              <a:xfrm>
                <a:off x="403976" y="3427416"/>
                <a:ext cx="5355931"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858" tIns="0" rIns="203858" bIns="0" numCol="1" spcCol="1270" anchor="ctr" anchorCtr="0">
                <a:noAutofit/>
              </a:bodyPr>
              <a:lstStyle/>
              <a:p>
                <a:pPr lvl="0" algn="l" defTabSz="577850">
                  <a:lnSpc>
                    <a:spcPct val="90000"/>
                  </a:lnSpc>
                  <a:spcBef>
                    <a:spcPct val="0"/>
                  </a:spcBef>
                  <a:spcAft>
                    <a:spcPct val="35000"/>
                  </a:spcAft>
                </a:pPr>
                <a:r>
                  <a:rPr lang="zh-TW" altLang="en-US" sz="2400" kern="1200" dirty="0" smtClean="0">
                    <a:latin typeface="標楷體" pitchFamily="65" charset="-120"/>
                    <a:ea typeface="標楷體" pitchFamily="65" charset="-120"/>
                  </a:rPr>
                  <a:t>創造商機</a:t>
                </a:r>
                <a:endParaRPr lang="zh-TW" altLang="en-US" sz="2400" kern="1200" dirty="0">
                  <a:latin typeface="標楷體" pitchFamily="65" charset="-120"/>
                  <a:ea typeface="標楷體" pitchFamily="65" charset="-120"/>
                </a:endParaRPr>
              </a:p>
            </p:txBody>
          </p:sp>
        </p:grpSp>
      </p:grpSp>
      <p:pic>
        <p:nvPicPr>
          <p:cNvPr id="27" name="圖片 5" descr="Image2.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172400" y="74118"/>
            <a:ext cx="874549" cy="474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 name="矩形 25"/>
          <p:cNvSpPr/>
          <p:nvPr/>
        </p:nvSpPr>
        <p:spPr>
          <a:xfrm>
            <a:off x="1331640" y="899428"/>
            <a:ext cx="6660232" cy="369332"/>
          </a:xfrm>
          <a:prstGeom prst="rect">
            <a:avLst/>
          </a:prstGeom>
        </p:spPr>
        <p:txBody>
          <a:bodyPr wrap="square">
            <a:spAutoFit/>
          </a:bodyPr>
          <a:lstStyle/>
          <a:p>
            <a:pPr latinLnBrk="1"/>
            <a:r>
              <a:rPr lang="zh-TW" altLang="en-US" b="1" dirty="0" smtClean="0">
                <a:latin typeface="微軟正黑體" pitchFamily="34" charset="-120"/>
                <a:ea typeface="微軟正黑體" pitchFamily="34" charset="-120"/>
              </a:rPr>
              <a:t>“</a:t>
            </a:r>
            <a:r>
              <a:rPr lang="en-US" altLang="zh-TW" b="1" dirty="0" smtClean="0">
                <a:latin typeface="微軟正黑體" pitchFamily="34" charset="-120"/>
                <a:ea typeface="微軟正黑體" pitchFamily="34" charset="-120"/>
              </a:rPr>
              <a:t>Cisco System Architecture</a:t>
            </a:r>
            <a:r>
              <a:rPr lang="zh-TW" altLang="en-US" b="1" dirty="0" smtClean="0">
                <a:latin typeface="微軟正黑體" pitchFamily="34" charset="-120"/>
                <a:ea typeface="微軟正黑體" pitchFamily="34" charset="-120"/>
              </a:rPr>
              <a:t>：</a:t>
            </a:r>
            <a:r>
              <a:rPr lang="en-US" altLang="zh-TW" b="1" dirty="0" smtClean="0">
                <a:latin typeface="微軟正黑體" pitchFamily="34" charset="-120"/>
                <a:ea typeface="微軟正黑體" pitchFamily="34" charset="-120"/>
              </a:rPr>
              <a:t>ERP and Web-enabled IT”</a:t>
            </a:r>
          </a:p>
        </p:txBody>
      </p:sp>
    </p:spTree>
    <p:extLst>
      <p:ext uri="{BB962C8B-B14F-4D97-AF65-F5344CB8AC3E}">
        <p14:creationId xmlns="" xmlns:p14="http://schemas.microsoft.com/office/powerpoint/2010/main" val="421638568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標題 23"/>
          <p:cNvSpPr>
            <a:spLocks noGrp="1"/>
          </p:cNvSpPr>
          <p:nvPr>
            <p:ph type="title"/>
          </p:nvPr>
        </p:nvSpPr>
        <p:spPr>
          <a:xfrm>
            <a:off x="539552" y="116632"/>
            <a:ext cx="8229600" cy="1224136"/>
          </a:xfrm>
          <a:noFill/>
        </p:spPr>
        <p:txBody>
          <a:bodyPr rtlCol="0">
            <a:normAutofit/>
          </a:bodyPr>
          <a:lstStyle/>
          <a:p>
            <a:pPr eaLnBrk="1" fontAlgn="auto" hangingPunct="1">
              <a:spcAft>
                <a:spcPts val="0"/>
              </a:spcAft>
              <a:defRPr/>
            </a:pPr>
            <a:r>
              <a:rPr lang="en-US" altLang="zh-TW" dirty="0" smtClean="0">
                <a:latin typeface="Arial" pitchFamily="34" charset="0"/>
                <a:cs typeface="Arial" pitchFamily="34" charset="0"/>
              </a:rPr>
              <a:t>Agenda</a:t>
            </a:r>
            <a:endParaRPr lang="zh-TW" altLang="en-US" dirty="0">
              <a:latin typeface="Arial" pitchFamily="34" charset="0"/>
              <a:cs typeface="Arial" pitchFamily="34" charset="0"/>
            </a:endParaRPr>
          </a:p>
        </p:txBody>
      </p:sp>
      <p:pic>
        <p:nvPicPr>
          <p:cNvPr id="46084" name="Picture 63"/>
          <p:cNvPicPr>
            <a:picLocks noChangeAspect="1" noChangeArrowheads="1"/>
          </p:cNvPicPr>
          <p:nvPr/>
        </p:nvPicPr>
        <p:blipFill>
          <a:blip r:embed="rId3" cstate="print"/>
          <a:srcRect/>
          <a:stretch>
            <a:fillRect/>
          </a:stretch>
        </p:blipFill>
        <p:spPr bwMode="gray">
          <a:xfrm>
            <a:off x="928688" y="2349500"/>
            <a:ext cx="1914525" cy="3190875"/>
          </a:xfrm>
          <a:prstGeom prst="rect">
            <a:avLst/>
          </a:prstGeom>
          <a:noFill/>
          <a:ln w="9525">
            <a:noFill/>
            <a:miter lim="800000"/>
            <a:headEnd/>
            <a:tailEnd/>
          </a:ln>
        </p:spPr>
      </p:pic>
      <p:grpSp>
        <p:nvGrpSpPr>
          <p:cNvPr id="46085" name="群組 9"/>
          <p:cNvGrpSpPr>
            <a:grpSpLocks/>
          </p:cNvGrpSpPr>
          <p:nvPr/>
        </p:nvGrpSpPr>
        <p:grpSpPr bwMode="auto">
          <a:xfrm>
            <a:off x="3286125" y="2348880"/>
            <a:ext cx="4714875" cy="500062"/>
            <a:chOff x="3214678" y="1785926"/>
            <a:chExt cx="5500726" cy="500066"/>
          </a:xfrm>
        </p:grpSpPr>
        <p:sp>
          <p:nvSpPr>
            <p:cNvPr id="7" name="矩形 6"/>
            <p:cNvSpPr/>
            <p:nvPr/>
          </p:nvSpPr>
          <p:spPr>
            <a:xfrm>
              <a:off x="3286910" y="1857364"/>
              <a:ext cx="5428494" cy="428628"/>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kumimoji="0" lang="zh-TW" altLang="en-US" sz="2000" dirty="0">
                <a:solidFill>
                  <a:schemeClr val="tx1"/>
                </a:solidFill>
                <a:latin typeface="標楷體" pitchFamily="65" charset="-120"/>
                <a:ea typeface="標楷體" pitchFamily="65" charset="-120"/>
              </a:endParaRPr>
            </a:p>
          </p:txBody>
        </p:sp>
        <p:sp>
          <p:nvSpPr>
            <p:cNvPr id="8" name="矩形 7"/>
            <p:cNvSpPr/>
            <p:nvPr/>
          </p:nvSpPr>
          <p:spPr>
            <a:xfrm>
              <a:off x="3214678" y="1785926"/>
              <a:ext cx="5428495" cy="428628"/>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Tx/>
                <a:buBlip>
                  <a:blip r:embed="rId4"/>
                </a:buBlip>
                <a:defRPr/>
              </a:pPr>
              <a:r>
                <a:rPr kumimoji="0" lang="zh-TW" altLang="en-US" sz="2000" dirty="0">
                  <a:solidFill>
                    <a:schemeClr val="tx1"/>
                  </a:solidFill>
                  <a:latin typeface="標楷體" pitchFamily="65" charset="-120"/>
                  <a:ea typeface="標楷體" pitchFamily="65" charset="-120"/>
                </a:rPr>
                <a:t>思科公司簡介</a:t>
              </a:r>
            </a:p>
          </p:txBody>
        </p:sp>
      </p:grpSp>
      <p:grpSp>
        <p:nvGrpSpPr>
          <p:cNvPr id="46087" name="群組 9"/>
          <p:cNvGrpSpPr>
            <a:grpSpLocks/>
          </p:cNvGrpSpPr>
          <p:nvPr/>
        </p:nvGrpSpPr>
        <p:grpSpPr bwMode="auto">
          <a:xfrm>
            <a:off x="3286125" y="3021013"/>
            <a:ext cx="4714875" cy="500062"/>
            <a:chOff x="3214678" y="1785926"/>
            <a:chExt cx="5500726" cy="500066"/>
          </a:xfrm>
        </p:grpSpPr>
        <p:sp>
          <p:nvSpPr>
            <p:cNvPr id="13" name="矩形 12"/>
            <p:cNvSpPr/>
            <p:nvPr/>
          </p:nvSpPr>
          <p:spPr>
            <a:xfrm>
              <a:off x="3286910" y="1857364"/>
              <a:ext cx="5428494" cy="428628"/>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kumimoji="0" lang="zh-TW" altLang="en-US" sz="2000" dirty="0">
                <a:solidFill>
                  <a:schemeClr val="tx1"/>
                </a:solidFill>
                <a:latin typeface="標楷體" pitchFamily="65" charset="-120"/>
                <a:ea typeface="標楷體" pitchFamily="65" charset="-120"/>
              </a:endParaRPr>
            </a:p>
          </p:txBody>
        </p:sp>
        <p:sp>
          <p:nvSpPr>
            <p:cNvPr id="14" name="矩形 13"/>
            <p:cNvSpPr/>
            <p:nvPr/>
          </p:nvSpPr>
          <p:spPr>
            <a:xfrm>
              <a:off x="3214678" y="1785926"/>
              <a:ext cx="5428495" cy="428628"/>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Tx/>
                <a:buBlip>
                  <a:blip r:embed="rId4"/>
                </a:buBlip>
                <a:defRPr/>
              </a:pPr>
              <a:r>
                <a:rPr kumimoji="0" lang="zh-TW" altLang="en-US" sz="2000" dirty="0" smtClean="0">
                  <a:solidFill>
                    <a:schemeClr val="tx1"/>
                  </a:solidFill>
                  <a:latin typeface="標楷體" pitchFamily="65" charset="-120"/>
                  <a:ea typeface="標楷體" pitchFamily="65" charset="-120"/>
                </a:rPr>
                <a:t>資訊系統發展背景</a:t>
              </a:r>
              <a:endParaRPr kumimoji="0" lang="zh-TW" altLang="en-US" sz="2000" dirty="0">
                <a:solidFill>
                  <a:schemeClr val="tx1"/>
                </a:solidFill>
                <a:latin typeface="標楷體" pitchFamily="65" charset="-120"/>
                <a:ea typeface="標楷體" pitchFamily="65" charset="-120"/>
              </a:endParaRPr>
            </a:p>
          </p:txBody>
        </p:sp>
      </p:grpSp>
      <p:grpSp>
        <p:nvGrpSpPr>
          <p:cNvPr id="18" name="群組 9"/>
          <p:cNvGrpSpPr>
            <a:grpSpLocks/>
          </p:cNvGrpSpPr>
          <p:nvPr/>
        </p:nvGrpSpPr>
        <p:grpSpPr bwMode="auto">
          <a:xfrm>
            <a:off x="3286125" y="3663950"/>
            <a:ext cx="4714875" cy="500063"/>
            <a:chOff x="3214678" y="1785926"/>
            <a:chExt cx="5500726" cy="500066"/>
          </a:xfrm>
        </p:grpSpPr>
        <p:sp>
          <p:nvSpPr>
            <p:cNvPr id="21" name="矩形 20"/>
            <p:cNvSpPr/>
            <p:nvPr/>
          </p:nvSpPr>
          <p:spPr>
            <a:xfrm>
              <a:off x="3286910" y="1857364"/>
              <a:ext cx="5428494" cy="428628"/>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kumimoji="0" lang="zh-TW" altLang="en-US" sz="2000" dirty="0">
                <a:solidFill>
                  <a:schemeClr val="tx1"/>
                </a:solidFill>
                <a:latin typeface="標楷體" pitchFamily="65" charset="-120"/>
                <a:ea typeface="標楷體" pitchFamily="65" charset="-120"/>
              </a:endParaRPr>
            </a:p>
          </p:txBody>
        </p:sp>
        <p:sp>
          <p:nvSpPr>
            <p:cNvPr id="22" name="矩形 21"/>
            <p:cNvSpPr/>
            <p:nvPr/>
          </p:nvSpPr>
          <p:spPr>
            <a:xfrm>
              <a:off x="3214678" y="1785926"/>
              <a:ext cx="5428495" cy="428628"/>
            </a:xfrm>
            <a:prstGeom prst="rect">
              <a:avLst/>
            </a:prstGeom>
            <a:solidFill>
              <a:schemeClr val="accent6">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Tx/>
                <a:buBlip>
                  <a:blip r:embed="rId4"/>
                </a:buBlip>
                <a:defRPr/>
              </a:pPr>
              <a:endParaRPr kumimoji="0" lang="zh-TW" altLang="en-US" sz="2000" dirty="0">
                <a:solidFill>
                  <a:schemeClr val="tx1"/>
                </a:solidFill>
                <a:latin typeface="標楷體" pitchFamily="65" charset="-120"/>
                <a:ea typeface="標楷體" pitchFamily="65" charset="-120"/>
              </a:endParaRPr>
            </a:p>
          </p:txBody>
        </p:sp>
      </p:grpSp>
      <p:grpSp>
        <p:nvGrpSpPr>
          <p:cNvPr id="23" name="群組 9"/>
          <p:cNvGrpSpPr>
            <a:grpSpLocks/>
          </p:cNvGrpSpPr>
          <p:nvPr/>
        </p:nvGrpSpPr>
        <p:grpSpPr bwMode="auto">
          <a:xfrm>
            <a:off x="3286125" y="4306888"/>
            <a:ext cx="4714875" cy="500062"/>
            <a:chOff x="3214678" y="1785926"/>
            <a:chExt cx="5500726" cy="500066"/>
          </a:xfrm>
        </p:grpSpPr>
        <p:sp>
          <p:nvSpPr>
            <p:cNvPr id="25" name="矩形 24"/>
            <p:cNvSpPr/>
            <p:nvPr/>
          </p:nvSpPr>
          <p:spPr>
            <a:xfrm>
              <a:off x="3286910" y="1857364"/>
              <a:ext cx="5428494" cy="428628"/>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kumimoji="0" lang="zh-TW" altLang="en-US" sz="2000" dirty="0">
                <a:solidFill>
                  <a:schemeClr val="tx1"/>
                </a:solidFill>
                <a:latin typeface="標楷體" pitchFamily="65" charset="-120"/>
                <a:ea typeface="標楷體" pitchFamily="65" charset="-120"/>
              </a:endParaRPr>
            </a:p>
          </p:txBody>
        </p:sp>
        <p:sp>
          <p:nvSpPr>
            <p:cNvPr id="26" name="矩形 25"/>
            <p:cNvSpPr/>
            <p:nvPr/>
          </p:nvSpPr>
          <p:spPr>
            <a:xfrm>
              <a:off x="3214678" y="1785926"/>
              <a:ext cx="5428495" cy="428628"/>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Tx/>
                <a:buBlip>
                  <a:blip r:embed="rId4"/>
                </a:buBlip>
                <a:defRPr/>
              </a:pPr>
              <a:r>
                <a:rPr kumimoji="0" lang="zh-TW" altLang="en-US" sz="2000" dirty="0" smtClean="0">
                  <a:solidFill>
                    <a:schemeClr val="tx1"/>
                  </a:solidFill>
                  <a:latin typeface="標楷體" pitchFamily="65" charset="-120"/>
                  <a:ea typeface="標楷體" pitchFamily="65" charset="-120"/>
                </a:rPr>
                <a:t>嶄新的競爭策略</a:t>
              </a:r>
              <a:endParaRPr kumimoji="0" lang="zh-TW" altLang="en-US" sz="2000" dirty="0">
                <a:solidFill>
                  <a:schemeClr val="tx1"/>
                </a:solidFill>
                <a:latin typeface="標楷體" pitchFamily="65" charset="-120"/>
                <a:ea typeface="標楷體" pitchFamily="65" charset="-120"/>
              </a:endParaRPr>
            </a:p>
          </p:txBody>
        </p:sp>
      </p:grpSp>
      <p:grpSp>
        <p:nvGrpSpPr>
          <p:cNvPr id="27" name="群組 9"/>
          <p:cNvGrpSpPr>
            <a:grpSpLocks/>
          </p:cNvGrpSpPr>
          <p:nvPr/>
        </p:nvGrpSpPr>
        <p:grpSpPr bwMode="auto">
          <a:xfrm>
            <a:off x="3275856" y="4941168"/>
            <a:ext cx="4714875" cy="500062"/>
            <a:chOff x="3214678" y="1785926"/>
            <a:chExt cx="5500726" cy="500066"/>
          </a:xfrm>
        </p:grpSpPr>
        <p:sp>
          <p:nvSpPr>
            <p:cNvPr id="28" name="矩形 27"/>
            <p:cNvSpPr/>
            <p:nvPr/>
          </p:nvSpPr>
          <p:spPr>
            <a:xfrm>
              <a:off x="3286910" y="1857364"/>
              <a:ext cx="5428494" cy="428628"/>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kumimoji="0" lang="zh-TW" altLang="en-US" sz="2000" dirty="0">
                <a:solidFill>
                  <a:schemeClr val="tx1"/>
                </a:solidFill>
                <a:latin typeface="標楷體" pitchFamily="65" charset="-120"/>
                <a:ea typeface="標楷體" pitchFamily="65" charset="-120"/>
              </a:endParaRPr>
            </a:p>
          </p:txBody>
        </p:sp>
        <p:sp>
          <p:nvSpPr>
            <p:cNvPr id="29" name="矩形 28"/>
            <p:cNvSpPr/>
            <p:nvPr/>
          </p:nvSpPr>
          <p:spPr>
            <a:xfrm>
              <a:off x="3214678" y="1785926"/>
              <a:ext cx="5428495" cy="428628"/>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Tx/>
                <a:buBlip>
                  <a:blip r:embed="rId4"/>
                </a:buBlip>
                <a:defRPr/>
              </a:pPr>
              <a:r>
                <a:rPr kumimoji="0" lang="zh-TW" altLang="en-US" sz="2000" dirty="0" smtClean="0">
                  <a:solidFill>
                    <a:schemeClr val="tx1"/>
                  </a:solidFill>
                  <a:latin typeface="標楷體" pitchFamily="65" charset="-120"/>
                  <a:ea typeface="標楷體" pitchFamily="65" charset="-120"/>
                </a:rPr>
                <a:t>結語</a:t>
              </a:r>
              <a:endParaRPr kumimoji="0" lang="zh-TW" altLang="en-US" sz="2000" dirty="0">
                <a:solidFill>
                  <a:schemeClr val="tx1"/>
                </a:solidFill>
                <a:latin typeface="標楷體" pitchFamily="65" charset="-120"/>
                <a:ea typeface="標楷體" pitchFamily="65" charset="-120"/>
              </a:endParaRPr>
            </a:p>
          </p:txBody>
        </p:sp>
      </p:grpSp>
      <p:sp>
        <p:nvSpPr>
          <p:cNvPr id="30" name="矩形 29"/>
          <p:cNvSpPr/>
          <p:nvPr/>
        </p:nvSpPr>
        <p:spPr>
          <a:xfrm>
            <a:off x="3337798" y="3717032"/>
            <a:ext cx="1301895" cy="369332"/>
          </a:xfrm>
          <a:prstGeom prst="rect">
            <a:avLst/>
          </a:prstGeom>
        </p:spPr>
        <p:txBody>
          <a:bodyPr wrap="none">
            <a:spAutoFit/>
          </a:bodyPr>
          <a:lstStyle/>
          <a:p>
            <a:pPr fontAlgn="auto">
              <a:spcBef>
                <a:spcPts val="0"/>
              </a:spcBef>
              <a:spcAft>
                <a:spcPts val="0"/>
              </a:spcAft>
              <a:buFontTx/>
              <a:buBlip>
                <a:blip r:embed="rId4"/>
              </a:buBlip>
              <a:defRPr/>
            </a:pPr>
            <a:r>
              <a:rPr kumimoji="0" lang="zh-TW" altLang="en-US" dirty="0" smtClean="0">
                <a:latin typeface="標楷體" pitchFamily="65" charset="-120"/>
                <a:ea typeface="標楷體" pitchFamily="65" charset="-120"/>
              </a:rPr>
              <a:t>競爭分析</a:t>
            </a:r>
            <a:endParaRPr kumimoji="0" lang="zh-TW" altLang="en-US" dirty="0">
              <a:latin typeface="標楷體" pitchFamily="65" charset="-120"/>
              <a:ea typeface="標楷體" pitchFamily="65" charset="-120"/>
            </a:endParaRPr>
          </a:p>
        </p:txBody>
      </p:sp>
      <p:pic>
        <p:nvPicPr>
          <p:cNvPr id="31" name="圖片 5" descr="Image2.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172400" y="74118"/>
            <a:ext cx="874549" cy="474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38477554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4899" name="Text Box 3"/>
          <p:cNvSpPr txBox="1">
            <a:spLocks noChangeArrowheads="1"/>
          </p:cNvSpPr>
          <p:nvPr/>
        </p:nvSpPr>
        <p:spPr bwMode="auto">
          <a:xfrm>
            <a:off x="3266504" y="3355975"/>
            <a:ext cx="2592387" cy="1512540"/>
          </a:xfrm>
          <a:prstGeom prst="rect">
            <a:avLst/>
          </a:prstGeom>
          <a:solidFill>
            <a:srgbClr val="FFFFFF"/>
          </a:solidFill>
          <a:ln w="9525">
            <a:solidFill>
              <a:srgbClr val="000000"/>
            </a:solidFill>
            <a:miter lim="800000"/>
            <a:headEnd/>
            <a:tailEnd/>
          </a:ln>
          <a:effectLst>
            <a:outerShdw dist="107763" dir="2700000" algn="ctr" rotWithShape="0">
              <a:srgbClr val="808080">
                <a:alpha val="50000"/>
              </a:srgbClr>
            </a:outerShdw>
          </a:effectLst>
        </p:spPr>
        <p:txBody>
          <a:bodyPr lIns="18000" tIns="10800" rIns="18000" bIns="10800"/>
          <a:lstStyle/>
          <a:p>
            <a:pPr algn="ctr">
              <a:defRPr/>
            </a:pPr>
            <a:r>
              <a:rPr kumimoji="0" lang="zh-TW" altLang="en-US" b="1" u="sng" dirty="0">
                <a:solidFill>
                  <a:srgbClr val="000000"/>
                </a:solidFill>
                <a:latin typeface="標楷體" pitchFamily="65" charset="-120"/>
                <a:ea typeface="標楷體" pitchFamily="65" charset="-120"/>
              </a:rPr>
              <a:t>產業內的競爭者與</a:t>
            </a:r>
          </a:p>
          <a:p>
            <a:pPr algn="ctr">
              <a:defRPr/>
            </a:pPr>
            <a:r>
              <a:rPr kumimoji="0" lang="zh-TW" altLang="en-US" b="1" u="sng" dirty="0">
                <a:solidFill>
                  <a:srgbClr val="000000"/>
                </a:solidFill>
                <a:latin typeface="標楷體" pitchFamily="65" charset="-120"/>
                <a:ea typeface="標楷體" pitchFamily="65" charset="-120"/>
              </a:rPr>
              <a:t>既存廠商間的</a:t>
            </a:r>
            <a:r>
              <a:rPr kumimoji="0" lang="zh-TW" altLang="en-US" b="1" u="sng" dirty="0" smtClean="0">
                <a:solidFill>
                  <a:srgbClr val="000000"/>
                </a:solidFill>
                <a:latin typeface="標楷體" pitchFamily="65" charset="-120"/>
                <a:ea typeface="標楷體" pitchFamily="65" charset="-120"/>
              </a:rPr>
              <a:t>競爭  </a:t>
            </a:r>
            <a:endParaRPr kumimoji="0" lang="en-US" altLang="zh-TW" b="1" u="sng" dirty="0" smtClean="0">
              <a:solidFill>
                <a:srgbClr val="000000"/>
              </a:solidFill>
              <a:latin typeface="標楷體" pitchFamily="65" charset="-120"/>
              <a:ea typeface="標楷體" pitchFamily="65" charset="-120"/>
            </a:endParaRPr>
          </a:p>
          <a:p>
            <a:pPr>
              <a:defRPr/>
            </a:pPr>
            <a:r>
              <a:rPr lang="en-US" altLang="zh-TW" b="1" dirty="0" smtClean="0">
                <a:solidFill>
                  <a:srgbClr val="000000"/>
                </a:solidFill>
                <a:latin typeface="標楷體" pitchFamily="65" charset="-120"/>
                <a:ea typeface="標楷體" pitchFamily="65" charset="-120"/>
              </a:rPr>
              <a:t> </a:t>
            </a:r>
            <a:r>
              <a:rPr lang="en-US" altLang="zh-TW" dirty="0" smtClean="0">
                <a:solidFill>
                  <a:srgbClr val="000000"/>
                </a:solidFill>
                <a:latin typeface="標楷體" pitchFamily="65" charset="-120"/>
                <a:ea typeface="標楷體" pitchFamily="65" charset="-120"/>
              </a:rPr>
              <a:t>Alcatel &amp; </a:t>
            </a:r>
            <a:r>
              <a:rPr lang="zh-TW" altLang="en-US" dirty="0" smtClean="0">
                <a:solidFill>
                  <a:srgbClr val="000000"/>
                </a:solidFill>
                <a:latin typeface="標楷體" pitchFamily="65" charset="-120"/>
                <a:ea typeface="標楷體" pitchFamily="65" charset="-120"/>
              </a:rPr>
              <a:t>朗訊</a:t>
            </a:r>
            <a:endParaRPr lang="en-US" altLang="zh-TW" dirty="0" smtClean="0">
              <a:solidFill>
                <a:srgbClr val="000000"/>
              </a:solidFill>
              <a:latin typeface="標楷體" pitchFamily="65" charset="-120"/>
              <a:ea typeface="標楷體" pitchFamily="65" charset="-120"/>
            </a:endParaRPr>
          </a:p>
          <a:p>
            <a:pPr>
              <a:defRPr/>
            </a:pPr>
            <a:r>
              <a:rPr lang="en-US" altLang="zh-TW" dirty="0" smtClean="0">
                <a:solidFill>
                  <a:srgbClr val="000000"/>
                </a:solidFill>
                <a:latin typeface="標楷體" pitchFamily="65" charset="-120"/>
                <a:ea typeface="標楷體" pitchFamily="65" charset="-120"/>
              </a:rPr>
              <a:t> Avaya &amp; Nortel</a:t>
            </a:r>
          </a:p>
          <a:p>
            <a:pPr>
              <a:defRPr/>
            </a:pPr>
            <a:r>
              <a:rPr lang="en-US" altLang="zh-TW" dirty="0" smtClean="0">
                <a:solidFill>
                  <a:srgbClr val="000000"/>
                </a:solidFill>
                <a:latin typeface="標楷體" pitchFamily="65" charset="-120"/>
                <a:ea typeface="標楷體" pitchFamily="65" charset="-120"/>
              </a:rPr>
              <a:t> Juniper</a:t>
            </a:r>
          </a:p>
          <a:p>
            <a:pPr>
              <a:defRPr/>
            </a:pPr>
            <a:r>
              <a:rPr lang="en-US" altLang="zh-TW" dirty="0" smtClean="0">
                <a:solidFill>
                  <a:srgbClr val="000000"/>
                </a:solidFill>
                <a:latin typeface="標楷體" pitchFamily="65" charset="-120"/>
                <a:ea typeface="標楷體" pitchFamily="65" charset="-120"/>
              </a:rPr>
              <a:t> </a:t>
            </a:r>
            <a:endParaRPr kumimoji="0" lang="en-US" altLang="zh-TW" dirty="0">
              <a:solidFill>
                <a:srgbClr val="000000"/>
              </a:solidFill>
              <a:latin typeface="標楷體" pitchFamily="65" charset="-120"/>
              <a:ea typeface="標楷體" pitchFamily="65" charset="-120"/>
            </a:endParaRPr>
          </a:p>
          <a:p>
            <a:pPr algn="l">
              <a:defRPr/>
            </a:pPr>
            <a:endParaRPr kumimoji="0" lang="en-US" altLang="zh-TW" dirty="0">
              <a:solidFill>
                <a:srgbClr val="000000"/>
              </a:solidFill>
              <a:latin typeface="標楷體" pitchFamily="65" charset="-120"/>
              <a:ea typeface="標楷體" pitchFamily="65" charset="-120"/>
            </a:endParaRPr>
          </a:p>
        </p:txBody>
      </p:sp>
      <p:sp>
        <p:nvSpPr>
          <p:cNvPr id="2384900" name="Text Box 4"/>
          <p:cNvSpPr txBox="1">
            <a:spLocks noChangeArrowheads="1"/>
          </p:cNvSpPr>
          <p:nvPr/>
        </p:nvSpPr>
        <p:spPr bwMode="auto">
          <a:xfrm>
            <a:off x="251520" y="3526979"/>
            <a:ext cx="2089472" cy="1340891"/>
          </a:xfrm>
          <a:prstGeom prst="rect">
            <a:avLst/>
          </a:prstGeom>
          <a:gradFill rotWithShape="1">
            <a:gsLst>
              <a:gs pos="0">
                <a:schemeClr val="accent2"/>
              </a:gs>
              <a:gs pos="100000">
                <a:schemeClr val="accent2">
                  <a:gamma/>
                  <a:tint val="0"/>
                  <a:invGamma/>
                </a:schemeClr>
              </a:gs>
            </a:gsLst>
            <a:lin ang="5400000" scaled="1"/>
          </a:gradFill>
          <a:ln w="9525">
            <a:solidFill>
              <a:srgbClr val="000000"/>
            </a:solidFill>
            <a:miter lim="800000"/>
            <a:headEnd/>
            <a:tailEnd/>
          </a:ln>
        </p:spPr>
        <p:txBody>
          <a:bodyPr lIns="18000" tIns="10800" rIns="18000" bIns="10800"/>
          <a:lstStyle/>
          <a:p>
            <a:pPr algn="ctr">
              <a:defRPr/>
            </a:pPr>
            <a:r>
              <a:rPr kumimoji="0" lang="zh-TW" altLang="en-US" b="1" u="sng" dirty="0">
                <a:solidFill>
                  <a:srgbClr val="000000"/>
                </a:solidFill>
                <a:latin typeface="標楷體" pitchFamily="65" charset="-120"/>
                <a:ea typeface="標楷體" pitchFamily="65" charset="-120"/>
              </a:rPr>
              <a:t>供應商</a:t>
            </a:r>
          </a:p>
          <a:p>
            <a:pPr>
              <a:defRPr/>
            </a:pPr>
            <a:r>
              <a:rPr lang="zh-TW" altLang="en-US" dirty="0" smtClean="0">
                <a:solidFill>
                  <a:srgbClr val="000000"/>
                </a:solidFill>
                <a:latin typeface="標楷體" pitchFamily="65" charset="-120"/>
                <a:ea typeface="標楷體" pitchFamily="65" charset="-120"/>
              </a:rPr>
              <a:t>品質與成本是主要考量</a:t>
            </a:r>
            <a:endParaRPr lang="en-US" altLang="zh-TW" dirty="0" smtClean="0">
              <a:solidFill>
                <a:srgbClr val="000000"/>
              </a:solidFill>
              <a:latin typeface="標楷體" pitchFamily="65" charset="-120"/>
              <a:ea typeface="標楷體" pitchFamily="65" charset="-120"/>
            </a:endParaRPr>
          </a:p>
          <a:p>
            <a:pPr algn="l">
              <a:defRPr/>
            </a:pPr>
            <a:endParaRPr kumimoji="0" lang="zh-TW" altLang="en-US" dirty="0">
              <a:solidFill>
                <a:srgbClr val="000000"/>
              </a:solidFill>
              <a:latin typeface="標楷體" pitchFamily="65" charset="-120"/>
              <a:ea typeface="標楷體" pitchFamily="65" charset="-120"/>
            </a:endParaRPr>
          </a:p>
        </p:txBody>
      </p:sp>
      <p:sp>
        <p:nvSpPr>
          <p:cNvPr id="80903" name="Text Box 6"/>
          <p:cNvSpPr txBox="1">
            <a:spLocks noChangeArrowheads="1"/>
          </p:cNvSpPr>
          <p:nvPr/>
        </p:nvSpPr>
        <p:spPr bwMode="auto">
          <a:xfrm>
            <a:off x="3275855" y="5440560"/>
            <a:ext cx="2663825" cy="1084784"/>
          </a:xfrm>
          <a:prstGeom prst="rect">
            <a:avLst/>
          </a:prstGeom>
          <a:gradFill rotWithShape="1">
            <a:gsLst>
              <a:gs pos="0">
                <a:srgbClr val="B359D7"/>
              </a:gs>
              <a:gs pos="100000">
                <a:srgbClr val="FFFFFF"/>
              </a:gs>
            </a:gsLst>
            <a:lin ang="5400000" scaled="1"/>
          </a:gradFill>
          <a:ln w="9525">
            <a:solidFill>
              <a:srgbClr val="000000"/>
            </a:solidFill>
            <a:miter lim="800000"/>
            <a:headEnd/>
            <a:tailEnd/>
          </a:ln>
        </p:spPr>
        <p:txBody>
          <a:bodyPr lIns="18000" tIns="10800" rIns="18000" bIns="10800"/>
          <a:lstStyle/>
          <a:p>
            <a:pPr algn="ctr"/>
            <a:r>
              <a:rPr kumimoji="0" lang="zh-TW" altLang="en-US" b="1" u="sng" dirty="0">
                <a:solidFill>
                  <a:srgbClr val="000000"/>
                </a:solidFill>
                <a:latin typeface="標楷體" pitchFamily="65" charset="-120"/>
                <a:ea typeface="標楷體" pitchFamily="65" charset="-120"/>
              </a:rPr>
              <a:t>替代品</a:t>
            </a:r>
          </a:p>
          <a:p>
            <a:pPr defTabSz="533400">
              <a:lnSpc>
                <a:spcPct val="90000"/>
              </a:lnSpc>
              <a:defRPr/>
            </a:pPr>
            <a:r>
              <a:rPr lang="en-US" altLang="zh-TW" dirty="0" smtClean="0">
                <a:solidFill>
                  <a:srgbClr val="000000"/>
                </a:solidFill>
                <a:latin typeface="標楷體" pitchFamily="65" charset="-120"/>
                <a:ea typeface="標楷體" pitchFamily="65" charset="-120"/>
              </a:rPr>
              <a:t> D-Link</a:t>
            </a:r>
          </a:p>
          <a:p>
            <a:pPr defTabSz="533400">
              <a:lnSpc>
                <a:spcPct val="90000"/>
              </a:lnSpc>
              <a:defRPr/>
            </a:pPr>
            <a:r>
              <a:rPr lang="en-US" altLang="zh-TW" dirty="0" smtClean="0">
                <a:solidFill>
                  <a:srgbClr val="000000"/>
                </a:solidFill>
                <a:latin typeface="標楷體" pitchFamily="65" charset="-120"/>
                <a:ea typeface="標楷體" pitchFamily="65" charset="-120"/>
              </a:rPr>
              <a:t> </a:t>
            </a:r>
            <a:r>
              <a:rPr lang="zh-TW" altLang="en-US" dirty="0" smtClean="0">
                <a:solidFill>
                  <a:srgbClr val="000000"/>
                </a:solidFill>
                <a:latin typeface="標楷體" pitchFamily="65" charset="-120"/>
                <a:ea typeface="標楷體" pitchFamily="65" charset="-120"/>
              </a:rPr>
              <a:t>華為</a:t>
            </a:r>
            <a:r>
              <a:rPr lang="en-US" altLang="zh-TW" dirty="0" smtClean="0">
                <a:solidFill>
                  <a:srgbClr val="000000"/>
                </a:solidFill>
                <a:latin typeface="標楷體" pitchFamily="65" charset="-120"/>
                <a:ea typeface="標楷體" pitchFamily="65" charset="-120"/>
              </a:rPr>
              <a:t>3C</a:t>
            </a:r>
          </a:p>
          <a:p>
            <a:pPr defTabSz="533400">
              <a:lnSpc>
                <a:spcPct val="90000"/>
              </a:lnSpc>
              <a:defRPr/>
            </a:pPr>
            <a:endParaRPr lang="zh-TW" altLang="en-US" dirty="0">
              <a:solidFill>
                <a:srgbClr val="000000"/>
              </a:solidFill>
              <a:latin typeface="標楷體" pitchFamily="65" charset="-120"/>
              <a:ea typeface="標楷體" pitchFamily="65" charset="-120"/>
            </a:endParaRPr>
          </a:p>
        </p:txBody>
      </p:sp>
      <p:sp>
        <p:nvSpPr>
          <p:cNvPr id="80904" name="Text Box 7"/>
          <p:cNvSpPr txBox="1">
            <a:spLocks noChangeArrowheads="1"/>
          </p:cNvSpPr>
          <p:nvPr/>
        </p:nvSpPr>
        <p:spPr bwMode="auto">
          <a:xfrm>
            <a:off x="6879654" y="3571429"/>
            <a:ext cx="2084834" cy="1224433"/>
          </a:xfrm>
          <a:prstGeom prst="rect">
            <a:avLst/>
          </a:prstGeom>
          <a:gradFill rotWithShape="1">
            <a:gsLst>
              <a:gs pos="0">
                <a:srgbClr val="00B050"/>
              </a:gs>
              <a:gs pos="100000">
                <a:srgbClr val="FFFFFF"/>
              </a:gs>
            </a:gsLst>
            <a:lin ang="5400000" scaled="1"/>
          </a:gradFill>
          <a:ln w="9525">
            <a:solidFill>
              <a:srgbClr val="000000"/>
            </a:solidFill>
            <a:miter lim="800000"/>
            <a:headEnd/>
            <a:tailEnd/>
          </a:ln>
        </p:spPr>
        <p:txBody>
          <a:bodyPr lIns="18000" tIns="10800" rIns="18000" bIns="10800"/>
          <a:lstStyle/>
          <a:p>
            <a:pPr algn="ctr"/>
            <a:r>
              <a:rPr kumimoji="0" lang="zh-TW" altLang="en-US" b="1" u="sng" dirty="0">
                <a:solidFill>
                  <a:srgbClr val="000000"/>
                </a:solidFill>
                <a:latin typeface="標楷體" pitchFamily="65" charset="-120"/>
                <a:ea typeface="標楷體" pitchFamily="65" charset="-120"/>
              </a:rPr>
              <a:t>顧客</a:t>
            </a:r>
          </a:p>
          <a:p>
            <a:pPr defTabSz="533400">
              <a:lnSpc>
                <a:spcPct val="90000"/>
              </a:lnSpc>
              <a:spcAft>
                <a:spcPct val="35000"/>
              </a:spcAft>
              <a:defRPr/>
            </a:pPr>
            <a:r>
              <a:rPr lang="zh-TW" altLang="en-US" dirty="0" smtClean="0">
                <a:latin typeface="標楷體" pitchFamily="65" charset="-120"/>
                <a:ea typeface="標楷體" pitchFamily="65" charset="-120"/>
              </a:rPr>
              <a:t>成本價位與品質與功能是擁有客戶的要素</a:t>
            </a:r>
            <a:endParaRPr lang="zh-TW" altLang="en-US" dirty="0">
              <a:latin typeface="標楷體" pitchFamily="65" charset="-120"/>
              <a:ea typeface="標楷體" pitchFamily="65" charset="-120"/>
            </a:endParaRPr>
          </a:p>
        </p:txBody>
      </p:sp>
      <p:sp>
        <p:nvSpPr>
          <p:cNvPr id="80905" name="Text Box 8"/>
          <p:cNvSpPr txBox="1">
            <a:spLocks noChangeArrowheads="1"/>
          </p:cNvSpPr>
          <p:nvPr/>
        </p:nvSpPr>
        <p:spPr bwMode="auto">
          <a:xfrm>
            <a:off x="2483866" y="4364038"/>
            <a:ext cx="431800" cy="1584325"/>
          </a:xfrm>
          <a:prstGeom prst="rect">
            <a:avLst/>
          </a:prstGeom>
          <a:noFill/>
          <a:ln w="9525">
            <a:noFill/>
            <a:miter lim="800000"/>
            <a:headEnd/>
            <a:tailEnd/>
          </a:ln>
        </p:spPr>
        <p:txBody>
          <a:bodyPr lIns="18000" tIns="10800" rIns="18000" bIns="10800"/>
          <a:lstStyle/>
          <a:p>
            <a:r>
              <a:rPr kumimoji="0" lang="zh-TW" altLang="en-US" sz="2000" b="1">
                <a:solidFill>
                  <a:schemeClr val="accent2"/>
                </a:solidFill>
                <a:latin typeface="標楷體" pitchFamily="65" charset="-120"/>
                <a:ea typeface="標楷體" pitchFamily="65" charset="-120"/>
              </a:rPr>
              <a:t>賣方談判力</a:t>
            </a:r>
          </a:p>
        </p:txBody>
      </p:sp>
      <p:sp>
        <p:nvSpPr>
          <p:cNvPr id="80906" name="Line 9"/>
          <p:cNvSpPr>
            <a:spLocks noChangeShapeType="1"/>
          </p:cNvSpPr>
          <p:nvPr/>
        </p:nvSpPr>
        <p:spPr bwMode="auto">
          <a:xfrm>
            <a:off x="5714429" y="4148138"/>
            <a:ext cx="1090612" cy="0"/>
          </a:xfrm>
          <a:prstGeom prst="line">
            <a:avLst/>
          </a:prstGeom>
          <a:noFill/>
          <a:ln w="76200">
            <a:solidFill>
              <a:srgbClr val="00B050"/>
            </a:solidFill>
            <a:prstDash val="sysDot"/>
            <a:round/>
            <a:headEnd type="triangle" w="med" len="med"/>
            <a:tailEnd/>
          </a:ln>
        </p:spPr>
        <p:txBody>
          <a:bodyPr/>
          <a:lstStyle/>
          <a:p>
            <a:endParaRPr lang="zh-TW" altLang="en-US">
              <a:latin typeface="標楷體" pitchFamily="65" charset="-120"/>
              <a:ea typeface="標楷體" pitchFamily="65" charset="-120"/>
            </a:endParaRPr>
          </a:p>
        </p:txBody>
      </p:sp>
      <p:sp>
        <p:nvSpPr>
          <p:cNvPr id="80907" name="Text Box 10"/>
          <p:cNvSpPr txBox="1">
            <a:spLocks noChangeArrowheads="1"/>
          </p:cNvSpPr>
          <p:nvPr/>
        </p:nvSpPr>
        <p:spPr bwMode="auto">
          <a:xfrm>
            <a:off x="6228779" y="2491507"/>
            <a:ext cx="431800" cy="1511300"/>
          </a:xfrm>
          <a:prstGeom prst="rect">
            <a:avLst/>
          </a:prstGeom>
          <a:noFill/>
          <a:ln w="9525">
            <a:noFill/>
            <a:miter lim="800000"/>
            <a:headEnd/>
            <a:tailEnd/>
          </a:ln>
        </p:spPr>
        <p:txBody>
          <a:bodyPr lIns="18000" tIns="10800" rIns="18000" bIns="10800"/>
          <a:lstStyle/>
          <a:p>
            <a:r>
              <a:rPr kumimoji="0" lang="zh-TW" altLang="en-US" sz="2000" b="1" dirty="0">
                <a:solidFill>
                  <a:srgbClr val="00B050"/>
                </a:solidFill>
                <a:latin typeface="標楷體" pitchFamily="65" charset="-120"/>
                <a:ea typeface="標楷體" pitchFamily="65" charset="-120"/>
              </a:rPr>
              <a:t>買方談判力</a:t>
            </a:r>
          </a:p>
        </p:txBody>
      </p:sp>
      <p:sp>
        <p:nvSpPr>
          <p:cNvPr id="80908" name="Line 11"/>
          <p:cNvSpPr>
            <a:spLocks noChangeShapeType="1"/>
          </p:cNvSpPr>
          <p:nvPr/>
        </p:nvSpPr>
        <p:spPr bwMode="auto">
          <a:xfrm>
            <a:off x="4487291" y="2666727"/>
            <a:ext cx="12700" cy="688975"/>
          </a:xfrm>
          <a:prstGeom prst="line">
            <a:avLst/>
          </a:prstGeom>
          <a:noFill/>
          <a:ln w="76200">
            <a:solidFill>
              <a:srgbClr val="FF9900"/>
            </a:solidFill>
            <a:prstDash val="sysDot"/>
            <a:round/>
            <a:headEnd/>
            <a:tailEnd type="triangle" w="med" len="med"/>
          </a:ln>
        </p:spPr>
        <p:txBody>
          <a:bodyPr/>
          <a:lstStyle/>
          <a:p>
            <a:endParaRPr lang="zh-TW" altLang="en-US">
              <a:latin typeface="標楷體" pitchFamily="65" charset="-120"/>
              <a:ea typeface="標楷體" pitchFamily="65" charset="-120"/>
            </a:endParaRPr>
          </a:p>
        </p:txBody>
      </p:sp>
      <p:sp>
        <p:nvSpPr>
          <p:cNvPr id="80909" name="Text Box 12"/>
          <p:cNvSpPr txBox="1">
            <a:spLocks noChangeArrowheads="1"/>
          </p:cNvSpPr>
          <p:nvPr/>
        </p:nvSpPr>
        <p:spPr bwMode="auto">
          <a:xfrm>
            <a:off x="2555304" y="2852465"/>
            <a:ext cx="1871662" cy="398462"/>
          </a:xfrm>
          <a:prstGeom prst="rect">
            <a:avLst/>
          </a:prstGeom>
          <a:noFill/>
          <a:ln w="9525">
            <a:noFill/>
            <a:miter lim="800000"/>
            <a:headEnd/>
            <a:tailEnd/>
          </a:ln>
        </p:spPr>
        <p:txBody>
          <a:bodyPr lIns="18000" tIns="10800" rIns="18000" bIns="10800"/>
          <a:lstStyle/>
          <a:p>
            <a:r>
              <a:rPr kumimoji="0" lang="zh-TW" altLang="en-US" sz="2000" b="1">
                <a:solidFill>
                  <a:srgbClr val="FF9900"/>
                </a:solidFill>
                <a:latin typeface="標楷體" pitchFamily="65" charset="-120"/>
                <a:ea typeface="標楷體" pitchFamily="65" charset="-120"/>
              </a:rPr>
              <a:t>新進入者的威脅</a:t>
            </a:r>
          </a:p>
        </p:txBody>
      </p:sp>
      <p:sp>
        <p:nvSpPr>
          <p:cNvPr id="80910" name="Text Box 13"/>
          <p:cNvSpPr txBox="1">
            <a:spLocks noChangeArrowheads="1"/>
          </p:cNvSpPr>
          <p:nvPr/>
        </p:nvSpPr>
        <p:spPr bwMode="auto">
          <a:xfrm>
            <a:off x="4644552" y="5041552"/>
            <a:ext cx="1871663" cy="398463"/>
          </a:xfrm>
          <a:prstGeom prst="rect">
            <a:avLst/>
          </a:prstGeom>
          <a:noFill/>
          <a:ln w="9525">
            <a:noFill/>
            <a:miter lim="800000"/>
            <a:headEnd/>
            <a:tailEnd/>
          </a:ln>
        </p:spPr>
        <p:txBody>
          <a:bodyPr lIns="18000" tIns="10800" rIns="18000" bIns="10800"/>
          <a:lstStyle/>
          <a:p>
            <a:r>
              <a:rPr kumimoji="0" lang="zh-TW" altLang="en-US" sz="2000" b="1" dirty="0">
                <a:solidFill>
                  <a:srgbClr val="B359D7"/>
                </a:solidFill>
                <a:latin typeface="標楷體" pitchFamily="65" charset="-120"/>
                <a:ea typeface="標楷體" pitchFamily="65" charset="-120"/>
              </a:rPr>
              <a:t>替代品的威脅</a:t>
            </a:r>
          </a:p>
        </p:txBody>
      </p:sp>
      <p:sp>
        <p:nvSpPr>
          <p:cNvPr id="80911" name="Line 14"/>
          <p:cNvSpPr>
            <a:spLocks noChangeShapeType="1"/>
          </p:cNvSpPr>
          <p:nvPr/>
        </p:nvSpPr>
        <p:spPr bwMode="auto">
          <a:xfrm>
            <a:off x="4468241" y="4868515"/>
            <a:ext cx="1588" cy="715962"/>
          </a:xfrm>
          <a:prstGeom prst="line">
            <a:avLst/>
          </a:prstGeom>
          <a:noFill/>
          <a:ln w="76200">
            <a:solidFill>
              <a:srgbClr val="B359D7"/>
            </a:solidFill>
            <a:prstDash val="sysDot"/>
            <a:round/>
            <a:headEnd type="triangle" w="med" len="med"/>
            <a:tailEnd/>
          </a:ln>
        </p:spPr>
        <p:txBody>
          <a:bodyPr/>
          <a:lstStyle/>
          <a:p>
            <a:endParaRPr lang="zh-TW" altLang="en-US">
              <a:latin typeface="標楷體" pitchFamily="65" charset="-120"/>
              <a:ea typeface="標楷體" pitchFamily="65" charset="-120"/>
            </a:endParaRPr>
          </a:p>
        </p:txBody>
      </p:sp>
      <p:sp>
        <p:nvSpPr>
          <p:cNvPr id="80912" name="Line 15"/>
          <p:cNvSpPr>
            <a:spLocks noChangeShapeType="1"/>
          </p:cNvSpPr>
          <p:nvPr/>
        </p:nvSpPr>
        <p:spPr bwMode="auto">
          <a:xfrm>
            <a:off x="2474341" y="4148138"/>
            <a:ext cx="874713" cy="0"/>
          </a:xfrm>
          <a:prstGeom prst="line">
            <a:avLst/>
          </a:prstGeom>
          <a:noFill/>
          <a:ln w="76200">
            <a:solidFill>
              <a:schemeClr val="accent2"/>
            </a:solidFill>
            <a:prstDash val="sysDot"/>
            <a:round/>
            <a:headEnd/>
            <a:tailEnd type="triangle" w="med" len="med"/>
          </a:ln>
        </p:spPr>
        <p:txBody>
          <a:bodyPr/>
          <a:lstStyle/>
          <a:p>
            <a:endParaRPr lang="zh-TW" altLang="en-US">
              <a:latin typeface="標楷體" pitchFamily="65" charset="-120"/>
              <a:ea typeface="標楷體" pitchFamily="65" charset="-120"/>
            </a:endParaRPr>
          </a:p>
        </p:txBody>
      </p:sp>
      <p:sp>
        <p:nvSpPr>
          <p:cNvPr id="20" name="標題 19"/>
          <p:cNvSpPr>
            <a:spLocks noGrp="1"/>
          </p:cNvSpPr>
          <p:nvPr>
            <p:ph type="title"/>
          </p:nvPr>
        </p:nvSpPr>
        <p:spPr/>
        <p:txBody>
          <a:bodyPr>
            <a:normAutofit/>
          </a:bodyPr>
          <a:lstStyle/>
          <a:p>
            <a:r>
              <a:rPr lang="en-US" altLang="zh-TW" sz="4000" dirty="0" smtClean="0">
                <a:latin typeface="Arial Unicode MS" pitchFamily="34" charset="-120"/>
              </a:rPr>
              <a:t>Cisco</a:t>
            </a:r>
            <a:r>
              <a:rPr lang="zh-TW" altLang="en-US" sz="4000" dirty="0" smtClean="0"/>
              <a:t>競爭力分析 </a:t>
            </a:r>
            <a:endParaRPr lang="zh-TW" altLang="en-US" sz="4000" dirty="0"/>
          </a:p>
        </p:txBody>
      </p:sp>
      <p:sp>
        <p:nvSpPr>
          <p:cNvPr id="80902" name="Text Box 5"/>
          <p:cNvSpPr txBox="1">
            <a:spLocks noChangeArrowheads="1"/>
          </p:cNvSpPr>
          <p:nvPr/>
        </p:nvSpPr>
        <p:spPr bwMode="auto">
          <a:xfrm>
            <a:off x="3276155" y="1556147"/>
            <a:ext cx="2591989" cy="1151855"/>
          </a:xfrm>
          <a:prstGeom prst="rect">
            <a:avLst/>
          </a:prstGeom>
          <a:gradFill rotWithShape="1">
            <a:gsLst>
              <a:gs pos="0">
                <a:srgbClr val="FF9900"/>
              </a:gs>
              <a:gs pos="100000">
                <a:srgbClr val="FFFFFF"/>
              </a:gs>
            </a:gsLst>
            <a:lin ang="5400000" scaled="1"/>
          </a:gradFill>
          <a:ln w="9525">
            <a:solidFill>
              <a:srgbClr val="000000"/>
            </a:solidFill>
            <a:miter lim="800000"/>
            <a:headEnd/>
            <a:tailEnd/>
          </a:ln>
        </p:spPr>
        <p:txBody>
          <a:bodyPr lIns="18000" tIns="10800" rIns="18000" bIns="10800"/>
          <a:lstStyle/>
          <a:p>
            <a:pPr algn="ctr"/>
            <a:r>
              <a:rPr kumimoji="0" lang="zh-TW" altLang="en-US" b="1" u="sng" dirty="0">
                <a:solidFill>
                  <a:srgbClr val="000000"/>
                </a:solidFill>
                <a:latin typeface="標楷體" pitchFamily="65" charset="-120"/>
                <a:ea typeface="標楷體" pitchFamily="65" charset="-120"/>
              </a:rPr>
              <a:t>潛在的進入者</a:t>
            </a:r>
          </a:p>
          <a:p>
            <a:r>
              <a:rPr lang="zh-TW" altLang="en-US" dirty="0" smtClean="0">
                <a:latin typeface="標楷體" pitchFamily="65" charset="-120"/>
                <a:ea typeface="標楷體" pitchFamily="65" charset="-120"/>
              </a:rPr>
              <a:t>具創新、獨特及資安和網路業者</a:t>
            </a:r>
            <a:endParaRPr lang="en-US" altLang="zh-TW" dirty="0" smtClean="0">
              <a:latin typeface="標楷體" pitchFamily="65" charset="-120"/>
              <a:ea typeface="標楷體" pitchFamily="65" charset="-120"/>
            </a:endParaRPr>
          </a:p>
          <a:p>
            <a:r>
              <a:rPr kumimoji="0" lang="en-US" altLang="zh-TW" dirty="0" smtClean="0">
                <a:solidFill>
                  <a:srgbClr val="000000"/>
                </a:solidFill>
                <a:latin typeface="標楷體" pitchFamily="65" charset="-120"/>
                <a:ea typeface="標楷體" pitchFamily="65" charset="-120"/>
              </a:rPr>
              <a:t> Dell</a:t>
            </a:r>
            <a:endParaRPr kumimoji="0" lang="zh-TW" altLang="en-US" dirty="0">
              <a:solidFill>
                <a:srgbClr val="000000"/>
              </a:solidFill>
              <a:latin typeface="標楷體" pitchFamily="65" charset="-120"/>
              <a:ea typeface="標楷體" pitchFamily="65" charset="-120"/>
            </a:endParaRPr>
          </a:p>
          <a:p>
            <a:pPr algn="l"/>
            <a:endParaRPr kumimoji="0" lang="zh-TW" altLang="en-US" dirty="0">
              <a:solidFill>
                <a:srgbClr val="000000"/>
              </a:solidFill>
              <a:latin typeface="標楷體" pitchFamily="65" charset="-120"/>
              <a:ea typeface="標楷體" pitchFamily="65" charset="-120"/>
            </a:endParaRPr>
          </a:p>
          <a:p>
            <a:endParaRPr kumimoji="0" lang="en-US" altLang="zh-TW" dirty="0">
              <a:solidFill>
                <a:srgbClr val="000000"/>
              </a:solidFill>
              <a:latin typeface="標楷體" pitchFamily="65" charset="-120"/>
              <a:ea typeface="標楷體" pitchFamily="65" charset="-120"/>
            </a:endParaRPr>
          </a:p>
        </p:txBody>
      </p:sp>
      <p:pic>
        <p:nvPicPr>
          <p:cNvPr id="17" name="圖片 5" descr="Image2.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172400" y="74118"/>
            <a:ext cx="874549" cy="474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327536128"/>
      </p:ext>
    </p:extLst>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493920" y="3843761"/>
            <a:ext cx="4051447" cy="2765090"/>
          </a:xfrm>
          <a:prstGeom prst="rect">
            <a:avLst/>
          </a:prstGeom>
          <a:gradFill flip="none" rotWithShape="1">
            <a:gsLst>
              <a:gs pos="0">
                <a:srgbClr val="AFE87E"/>
              </a:gs>
              <a:gs pos="100000">
                <a:srgbClr val="64D011"/>
              </a:gs>
            </a:gsLst>
            <a:lin ang="5400000" scaled="0"/>
            <a:tileRect/>
          </a:gradFill>
          <a:ln w="9525" cap="flat" cmpd="sng" algn="ctr">
            <a:noFill/>
            <a:prstDash val="solid"/>
            <a:round/>
            <a:headEnd type="none" w="med" len="med"/>
            <a:tailEnd type="none" w="med" len="med"/>
          </a:ln>
          <a:effectLst/>
          <a:scene3d>
            <a:camera prst="orthographicFront"/>
            <a:lightRig rig="threePt" dir="t"/>
          </a:scene3d>
          <a:sp3d extrusionH="1003300"/>
        </p:spPr>
        <p:txBody>
          <a:bodyPr lIns="82945" tIns="41473" rIns="82945" bIns="41473"/>
          <a:lstStyle/>
          <a:p>
            <a:pPr>
              <a:buFont typeface="Times New Roman" charset="0"/>
              <a:buNone/>
              <a:defRPr/>
            </a:pPr>
            <a:endParaRPr lang="en-US">
              <a:latin typeface="微軟正黑體" pitchFamily="34" charset="-120"/>
              <a:ea typeface="微軟正黑體" pitchFamily="34" charset="-120"/>
            </a:endParaRPr>
          </a:p>
        </p:txBody>
      </p:sp>
      <p:sp>
        <p:nvSpPr>
          <p:cNvPr id="3" name="Rectangle 2"/>
          <p:cNvSpPr/>
          <p:nvPr/>
        </p:nvSpPr>
        <p:spPr bwMode="auto">
          <a:xfrm>
            <a:off x="498528" y="1078673"/>
            <a:ext cx="4051447" cy="2765090"/>
          </a:xfrm>
          <a:prstGeom prst="rect">
            <a:avLst/>
          </a:prstGeom>
          <a:gradFill flip="none" rotWithShape="1">
            <a:gsLst>
              <a:gs pos="0">
                <a:srgbClr val="A5D8F9"/>
              </a:gs>
              <a:gs pos="100000">
                <a:srgbClr val="0070C0"/>
              </a:gs>
            </a:gsLst>
            <a:lin ang="5400000" scaled="0"/>
            <a:tileRect/>
          </a:gradFill>
          <a:ln w="9525" cap="flat" cmpd="sng" algn="ctr">
            <a:noFill/>
            <a:prstDash val="solid"/>
            <a:round/>
            <a:headEnd type="none" w="med" len="med"/>
            <a:tailEnd type="none" w="med" len="med"/>
          </a:ln>
          <a:effectLst/>
          <a:scene3d>
            <a:camera prst="orthographicFront"/>
            <a:lightRig rig="threePt" dir="t"/>
          </a:scene3d>
          <a:sp3d extrusionH="1003300"/>
        </p:spPr>
        <p:txBody>
          <a:bodyPr lIns="82945" tIns="41473" rIns="82945" bIns="41473"/>
          <a:lstStyle/>
          <a:p>
            <a:pPr>
              <a:buFont typeface="Times New Roman" pitchFamily="16" charset="0"/>
              <a:buNone/>
              <a:defRPr/>
            </a:pPr>
            <a:endParaRPr lang="en-US" dirty="0">
              <a:latin typeface="微軟正黑體" pitchFamily="34" charset="-120"/>
              <a:ea typeface="微軟正黑體" pitchFamily="34" charset="-120"/>
            </a:endParaRPr>
          </a:p>
        </p:txBody>
      </p:sp>
      <p:sp>
        <p:nvSpPr>
          <p:cNvPr id="6" name="Rectangle 5"/>
          <p:cNvSpPr/>
          <p:nvPr/>
        </p:nvSpPr>
        <p:spPr bwMode="auto">
          <a:xfrm>
            <a:off x="4572000" y="1078674"/>
            <a:ext cx="4051447" cy="2765090"/>
          </a:xfrm>
          <a:prstGeom prst="rect">
            <a:avLst/>
          </a:prstGeom>
          <a:gradFill flip="none" rotWithShape="1">
            <a:gsLst>
              <a:gs pos="0">
                <a:schemeClr val="bg1">
                  <a:lumMod val="85000"/>
                </a:schemeClr>
              </a:gs>
              <a:gs pos="100000">
                <a:schemeClr val="bg1">
                  <a:lumMod val="50000"/>
                </a:schemeClr>
              </a:gs>
            </a:gsLst>
            <a:lin ang="5400000" scaled="0"/>
            <a:tileRect/>
          </a:gradFill>
          <a:ln w="9525" cap="flat" cmpd="sng" algn="ctr">
            <a:noFill/>
            <a:prstDash val="solid"/>
            <a:round/>
            <a:headEnd type="none" w="med" len="med"/>
            <a:tailEnd type="none" w="med" len="med"/>
          </a:ln>
          <a:effectLst/>
          <a:scene3d>
            <a:camera prst="orthographicFront"/>
            <a:lightRig rig="threePt" dir="t"/>
          </a:scene3d>
          <a:sp3d extrusionH="1003300"/>
        </p:spPr>
        <p:txBody>
          <a:bodyPr lIns="82945" tIns="41473" rIns="82945" bIns="41473"/>
          <a:lstStyle/>
          <a:p>
            <a:pPr>
              <a:buFont typeface="Times New Roman" charset="0"/>
              <a:buNone/>
              <a:defRPr/>
            </a:pPr>
            <a:endParaRPr lang="en-US">
              <a:latin typeface="微軟正黑體" pitchFamily="34" charset="-120"/>
              <a:ea typeface="微軟正黑體" pitchFamily="34" charset="-120"/>
            </a:endParaRPr>
          </a:p>
        </p:txBody>
      </p:sp>
      <p:sp>
        <p:nvSpPr>
          <p:cNvPr id="7" name="Rectangle 6"/>
          <p:cNvSpPr/>
          <p:nvPr/>
        </p:nvSpPr>
        <p:spPr bwMode="auto">
          <a:xfrm>
            <a:off x="4576608" y="3843763"/>
            <a:ext cx="4051447" cy="2765090"/>
          </a:xfrm>
          <a:prstGeom prst="rect">
            <a:avLst/>
          </a:prstGeom>
          <a:gradFill flip="none" rotWithShape="1">
            <a:gsLst>
              <a:gs pos="0">
                <a:schemeClr val="bg1">
                  <a:lumMod val="95000"/>
                </a:schemeClr>
              </a:gs>
              <a:gs pos="100000">
                <a:schemeClr val="bg1">
                  <a:lumMod val="75000"/>
                </a:schemeClr>
              </a:gs>
            </a:gsLst>
            <a:lin ang="5400000" scaled="0"/>
            <a:tileRect/>
          </a:gradFill>
          <a:ln w="9525" cap="flat" cmpd="sng" algn="ctr">
            <a:noFill/>
            <a:prstDash val="solid"/>
            <a:round/>
            <a:headEnd type="none" w="med" len="med"/>
            <a:tailEnd type="none" w="med" len="med"/>
          </a:ln>
          <a:effectLst/>
          <a:scene3d>
            <a:camera prst="orthographicFront"/>
            <a:lightRig rig="threePt" dir="t"/>
          </a:scene3d>
          <a:sp3d extrusionH="1003300"/>
        </p:spPr>
        <p:txBody>
          <a:bodyPr lIns="82945" tIns="41473" rIns="82945" bIns="41473"/>
          <a:lstStyle/>
          <a:p>
            <a:pPr>
              <a:buFont typeface="Times New Roman" charset="0"/>
              <a:buNone/>
              <a:defRPr/>
            </a:pPr>
            <a:endParaRPr lang="en-US">
              <a:latin typeface="微軟正黑體" pitchFamily="34" charset="-120"/>
              <a:ea typeface="微軟正黑體" pitchFamily="34" charset="-120"/>
            </a:endParaRPr>
          </a:p>
        </p:txBody>
      </p:sp>
      <p:grpSp>
        <p:nvGrpSpPr>
          <p:cNvPr id="4" name="Group 21"/>
          <p:cNvGrpSpPr>
            <a:grpSpLocks/>
          </p:cNvGrpSpPr>
          <p:nvPr/>
        </p:nvGrpSpPr>
        <p:grpSpPr bwMode="auto">
          <a:xfrm>
            <a:off x="107503" y="1078674"/>
            <a:ext cx="4464501" cy="478118"/>
            <a:chOff x="8114066" y="5644851"/>
            <a:chExt cx="863557" cy="737125"/>
          </a:xfrm>
        </p:grpSpPr>
        <p:sp>
          <p:nvSpPr>
            <p:cNvPr id="12" name="Rectangle 11"/>
            <p:cNvSpPr/>
            <p:nvPr/>
          </p:nvSpPr>
          <p:spPr bwMode="auto">
            <a:xfrm>
              <a:off x="8183708" y="5644851"/>
              <a:ext cx="793915" cy="737125"/>
            </a:xfrm>
            <a:prstGeom prst="rect">
              <a:avLst/>
            </a:prstGeom>
            <a:gradFill>
              <a:gsLst>
                <a:gs pos="0">
                  <a:srgbClr val="00B0F0">
                    <a:alpha val="30000"/>
                  </a:srgbClr>
                </a:gs>
                <a:gs pos="100000">
                  <a:srgbClr val="004C84">
                    <a:alpha val="65000"/>
                  </a:srgbClr>
                </a:gs>
              </a:gsLst>
              <a:lin ang="5400000" scaled="0"/>
            </a:gradFill>
            <a:ln w="9525" cap="flat" cmpd="sng" algn="ctr">
              <a:noFill/>
              <a:prstDash val="solid"/>
              <a:round/>
              <a:headEnd type="none" w="med" len="med"/>
              <a:tailEnd type="none" w="med" len="med"/>
            </a:ln>
            <a:effectLst/>
            <a:scene3d>
              <a:camera prst="orthographicFront"/>
              <a:lightRig rig="threePt" dir="t"/>
            </a:scene3d>
            <a:sp3d extrusionH="1003300"/>
          </p:spPr>
          <p:txBody>
            <a:bodyPr/>
            <a:lstStyle/>
            <a:p>
              <a:pPr>
                <a:buFont typeface="Times New Roman" pitchFamily="16" charset="0"/>
                <a:buNone/>
                <a:defRPr/>
              </a:pPr>
              <a:endParaRPr lang="en-US" sz="2000" dirty="0">
                <a:latin typeface="微軟正黑體" pitchFamily="34" charset="-120"/>
                <a:ea typeface="微軟正黑體" pitchFamily="34" charset="-120"/>
              </a:endParaRPr>
            </a:p>
          </p:txBody>
        </p:sp>
        <p:sp>
          <p:nvSpPr>
            <p:cNvPr id="13" name="TextBox 12"/>
            <p:cNvSpPr txBox="1"/>
            <p:nvPr/>
          </p:nvSpPr>
          <p:spPr>
            <a:xfrm>
              <a:off x="8114066" y="5755864"/>
              <a:ext cx="498842" cy="616858"/>
            </a:xfrm>
            <a:prstGeom prst="rect">
              <a:avLst/>
            </a:prstGeom>
            <a:noFill/>
          </p:spPr>
          <p:txBody>
            <a:bodyPr>
              <a:spAutoFit/>
            </a:bodyPr>
            <a:lstStyle/>
            <a:p>
              <a:pPr algn="ctr">
                <a:buFont typeface="Times New Roman" pitchFamily="16" charset="0"/>
                <a:buNone/>
                <a:defRPr/>
              </a:pPr>
              <a:r>
                <a:rPr lang="en-US" sz="2000" b="1" dirty="0">
                  <a:solidFill>
                    <a:schemeClr val="tx1">
                      <a:lumMod val="75000"/>
                      <a:lumOff val="25000"/>
                    </a:schemeClr>
                  </a:solidFill>
                  <a:effectLst>
                    <a:innerShdw blurRad="63500" dist="76200" dir="13500000">
                      <a:prstClr val="black">
                        <a:alpha val="38000"/>
                      </a:prstClr>
                    </a:innerShdw>
                  </a:effectLst>
                  <a:latin typeface="微軟正黑體" pitchFamily="34" charset="-120"/>
                  <a:ea typeface="微軟正黑體" pitchFamily="34" charset="-120"/>
                </a:rPr>
                <a:t>S</a:t>
              </a:r>
            </a:p>
          </p:txBody>
        </p:sp>
      </p:grpSp>
      <p:grpSp>
        <p:nvGrpSpPr>
          <p:cNvPr id="5" name="Group 18"/>
          <p:cNvGrpSpPr>
            <a:grpSpLocks/>
          </p:cNvGrpSpPr>
          <p:nvPr/>
        </p:nvGrpSpPr>
        <p:grpSpPr bwMode="auto">
          <a:xfrm>
            <a:off x="3688140" y="1078674"/>
            <a:ext cx="4916311" cy="478118"/>
            <a:chOff x="4877827" y="731837"/>
            <a:chExt cx="899395" cy="737125"/>
          </a:xfrm>
        </p:grpSpPr>
        <p:sp>
          <p:nvSpPr>
            <p:cNvPr id="10" name="Rectangle 9"/>
            <p:cNvSpPr/>
            <p:nvPr/>
          </p:nvSpPr>
          <p:spPr bwMode="auto">
            <a:xfrm>
              <a:off x="5040312" y="731837"/>
              <a:ext cx="736910" cy="737125"/>
            </a:xfrm>
            <a:prstGeom prst="rect">
              <a:avLst/>
            </a:prstGeom>
            <a:gradFill>
              <a:gsLst>
                <a:gs pos="0">
                  <a:schemeClr val="bg1">
                    <a:lumMod val="75000"/>
                    <a:alpha val="58000"/>
                  </a:schemeClr>
                </a:gs>
                <a:gs pos="100000">
                  <a:schemeClr val="tx1">
                    <a:lumMod val="65000"/>
                    <a:lumOff val="35000"/>
                    <a:alpha val="74000"/>
                  </a:schemeClr>
                </a:gs>
              </a:gsLst>
              <a:lin ang="5400000" scaled="0"/>
            </a:gradFill>
            <a:ln w="9525" cap="flat" cmpd="sng" algn="ctr">
              <a:noFill/>
              <a:prstDash val="solid"/>
              <a:round/>
              <a:headEnd type="none" w="med" len="med"/>
              <a:tailEnd type="none" w="med" len="med"/>
            </a:ln>
            <a:effectLst/>
            <a:scene3d>
              <a:camera prst="orthographicFront"/>
              <a:lightRig rig="threePt" dir="t"/>
            </a:scene3d>
            <a:sp3d extrusionH="1003300"/>
          </p:spPr>
          <p:txBody>
            <a:bodyPr/>
            <a:lstStyle/>
            <a:p>
              <a:pPr>
                <a:buFont typeface="Times New Roman" pitchFamily="16" charset="0"/>
                <a:buNone/>
                <a:defRPr/>
              </a:pPr>
              <a:endParaRPr lang="en-US" sz="2000" dirty="0">
                <a:latin typeface="微軟正黑體" pitchFamily="34" charset="-120"/>
                <a:ea typeface="微軟正黑體" pitchFamily="34" charset="-120"/>
              </a:endParaRPr>
            </a:p>
          </p:txBody>
        </p:sp>
        <p:sp>
          <p:nvSpPr>
            <p:cNvPr id="14" name="TextBox 13"/>
            <p:cNvSpPr txBox="1"/>
            <p:nvPr/>
          </p:nvSpPr>
          <p:spPr>
            <a:xfrm>
              <a:off x="4877827" y="852104"/>
              <a:ext cx="596410" cy="616858"/>
            </a:xfrm>
            <a:prstGeom prst="rect">
              <a:avLst/>
            </a:prstGeom>
            <a:noFill/>
          </p:spPr>
          <p:txBody>
            <a:bodyPr>
              <a:spAutoFit/>
            </a:bodyPr>
            <a:lstStyle/>
            <a:p>
              <a:pPr algn="ctr">
                <a:buFont typeface="Times New Roman" pitchFamily="16" charset="0"/>
                <a:buNone/>
                <a:defRPr/>
              </a:pPr>
              <a:r>
                <a:rPr lang="en-US" sz="2000" b="1" dirty="0">
                  <a:solidFill>
                    <a:schemeClr val="tx1">
                      <a:lumMod val="75000"/>
                      <a:lumOff val="25000"/>
                    </a:schemeClr>
                  </a:solidFill>
                  <a:effectLst>
                    <a:innerShdw blurRad="63500" dist="76200" dir="13500000">
                      <a:prstClr val="black">
                        <a:alpha val="38000"/>
                      </a:prstClr>
                    </a:innerShdw>
                  </a:effectLst>
                  <a:latin typeface="微軟正黑體" pitchFamily="34" charset="-120"/>
                  <a:ea typeface="微軟正黑體" pitchFamily="34" charset="-120"/>
                </a:rPr>
                <a:t>W</a:t>
              </a:r>
            </a:p>
          </p:txBody>
        </p:sp>
      </p:grpSp>
      <p:grpSp>
        <p:nvGrpSpPr>
          <p:cNvPr id="8" name="Group 19"/>
          <p:cNvGrpSpPr>
            <a:grpSpLocks/>
          </p:cNvGrpSpPr>
          <p:nvPr/>
        </p:nvGrpSpPr>
        <p:grpSpPr bwMode="auto">
          <a:xfrm>
            <a:off x="4576320" y="3843764"/>
            <a:ext cx="4028128" cy="521340"/>
            <a:chOff x="9030172" y="6475566"/>
            <a:chExt cx="736910" cy="737125"/>
          </a:xfrm>
        </p:grpSpPr>
        <p:sp>
          <p:nvSpPr>
            <p:cNvPr id="11" name="Rectangle 10"/>
            <p:cNvSpPr/>
            <p:nvPr/>
          </p:nvSpPr>
          <p:spPr bwMode="auto">
            <a:xfrm>
              <a:off x="9030172" y="6475566"/>
              <a:ext cx="736910" cy="737125"/>
            </a:xfrm>
            <a:prstGeom prst="rect">
              <a:avLst/>
            </a:prstGeom>
            <a:gradFill>
              <a:gsLst>
                <a:gs pos="0">
                  <a:schemeClr val="bg1">
                    <a:lumMod val="85000"/>
                    <a:alpha val="66000"/>
                  </a:schemeClr>
                </a:gs>
                <a:gs pos="100000">
                  <a:schemeClr val="bg1">
                    <a:lumMod val="65000"/>
                    <a:alpha val="75000"/>
                  </a:schemeClr>
                </a:gs>
              </a:gsLst>
              <a:lin ang="5400000" scaled="0"/>
            </a:gradFill>
            <a:ln w="9525" cap="flat" cmpd="sng" algn="ctr">
              <a:noFill/>
              <a:prstDash val="solid"/>
              <a:round/>
              <a:headEnd type="none" w="med" len="med"/>
              <a:tailEnd type="none" w="med" len="med"/>
            </a:ln>
            <a:effectLst/>
            <a:scene3d>
              <a:camera prst="orthographicFront"/>
              <a:lightRig rig="threePt" dir="t"/>
            </a:scene3d>
            <a:sp3d extrusionH="1003300"/>
          </p:spPr>
          <p:txBody>
            <a:bodyPr/>
            <a:lstStyle/>
            <a:p>
              <a:pPr>
                <a:buFont typeface="Times New Roman" pitchFamily="16" charset="0"/>
                <a:buNone/>
                <a:defRPr/>
              </a:pPr>
              <a:endParaRPr lang="en-US" sz="2200" dirty="0">
                <a:latin typeface="微軟正黑體" pitchFamily="34" charset="-120"/>
                <a:ea typeface="微軟正黑體" pitchFamily="34" charset="-120"/>
              </a:endParaRPr>
            </a:p>
          </p:txBody>
        </p:sp>
        <p:sp>
          <p:nvSpPr>
            <p:cNvPr id="15" name="TextBox 14"/>
            <p:cNvSpPr txBox="1"/>
            <p:nvPr/>
          </p:nvSpPr>
          <p:spPr>
            <a:xfrm>
              <a:off x="9134767" y="6611247"/>
              <a:ext cx="498842" cy="565717"/>
            </a:xfrm>
            <a:prstGeom prst="rect">
              <a:avLst/>
            </a:prstGeom>
            <a:noFill/>
          </p:spPr>
          <p:txBody>
            <a:bodyPr>
              <a:spAutoFit/>
            </a:bodyPr>
            <a:lstStyle/>
            <a:p>
              <a:pPr>
                <a:buFont typeface="Times New Roman" pitchFamily="16" charset="0"/>
                <a:buNone/>
                <a:defRPr/>
              </a:pPr>
              <a:r>
                <a:rPr lang="en-US" sz="2000" b="1" dirty="0">
                  <a:solidFill>
                    <a:schemeClr val="tx1">
                      <a:lumMod val="75000"/>
                      <a:lumOff val="25000"/>
                    </a:schemeClr>
                  </a:solidFill>
                  <a:effectLst>
                    <a:innerShdw blurRad="63500" dist="76200" dir="13500000">
                      <a:prstClr val="black">
                        <a:alpha val="38000"/>
                      </a:prstClr>
                    </a:innerShdw>
                  </a:effectLst>
                  <a:latin typeface="微軟正黑體" pitchFamily="34" charset="-120"/>
                  <a:ea typeface="微軟正黑體" pitchFamily="34" charset="-120"/>
                </a:rPr>
                <a:t>T</a:t>
              </a:r>
            </a:p>
          </p:txBody>
        </p:sp>
      </p:grpSp>
      <p:grpSp>
        <p:nvGrpSpPr>
          <p:cNvPr id="9" name="Group 20"/>
          <p:cNvGrpSpPr>
            <a:grpSpLocks/>
          </p:cNvGrpSpPr>
          <p:nvPr/>
        </p:nvGrpSpPr>
        <p:grpSpPr bwMode="auto">
          <a:xfrm>
            <a:off x="35499" y="3866804"/>
            <a:ext cx="4505804" cy="498298"/>
            <a:chOff x="8162556" y="6468732"/>
            <a:chExt cx="815063" cy="549673"/>
          </a:xfrm>
        </p:grpSpPr>
        <p:sp>
          <p:nvSpPr>
            <p:cNvPr id="16" name="Rectangle 15"/>
            <p:cNvSpPr/>
            <p:nvPr/>
          </p:nvSpPr>
          <p:spPr bwMode="auto">
            <a:xfrm>
              <a:off x="8240709" y="6468732"/>
              <a:ext cx="736910" cy="549673"/>
            </a:xfrm>
            <a:prstGeom prst="rect">
              <a:avLst/>
            </a:prstGeom>
            <a:gradFill>
              <a:gsLst>
                <a:gs pos="0">
                  <a:srgbClr val="64D011">
                    <a:alpha val="70000"/>
                  </a:srgbClr>
                </a:gs>
                <a:gs pos="100000">
                  <a:srgbClr val="326609">
                    <a:alpha val="88000"/>
                  </a:srgbClr>
                </a:gs>
              </a:gsLst>
              <a:lin ang="5400000" scaled="0"/>
            </a:gradFill>
            <a:ln w="9525" cap="flat" cmpd="sng" algn="ctr">
              <a:noFill/>
              <a:prstDash val="solid"/>
              <a:round/>
              <a:headEnd type="none" w="med" len="med"/>
              <a:tailEnd type="none" w="med" len="med"/>
            </a:ln>
            <a:effectLst/>
            <a:scene3d>
              <a:camera prst="orthographicFront"/>
              <a:lightRig rig="threePt" dir="t"/>
            </a:scene3d>
            <a:sp3d extrusionH="1003300"/>
          </p:spPr>
          <p:txBody>
            <a:bodyPr/>
            <a:lstStyle/>
            <a:p>
              <a:pPr>
                <a:buFont typeface="Times New Roman" pitchFamily="16" charset="0"/>
                <a:buNone/>
                <a:defRPr/>
              </a:pPr>
              <a:endParaRPr lang="en-US" sz="2200" dirty="0">
                <a:latin typeface="微軟正黑體" pitchFamily="34" charset="-120"/>
                <a:ea typeface="微軟正黑體" pitchFamily="34" charset="-120"/>
              </a:endParaRPr>
            </a:p>
          </p:txBody>
        </p:sp>
        <p:sp>
          <p:nvSpPr>
            <p:cNvPr id="17" name="TextBox 16"/>
            <p:cNvSpPr txBox="1"/>
            <p:nvPr/>
          </p:nvSpPr>
          <p:spPr>
            <a:xfrm>
              <a:off x="8162556" y="6577043"/>
              <a:ext cx="498842" cy="441362"/>
            </a:xfrm>
            <a:prstGeom prst="rect">
              <a:avLst/>
            </a:prstGeom>
            <a:noFill/>
          </p:spPr>
          <p:txBody>
            <a:bodyPr>
              <a:spAutoFit/>
            </a:bodyPr>
            <a:lstStyle/>
            <a:p>
              <a:pPr algn="ctr">
                <a:buFont typeface="Times New Roman" pitchFamily="16" charset="0"/>
                <a:buNone/>
                <a:defRPr/>
              </a:pPr>
              <a:r>
                <a:rPr lang="en-US" sz="2000" b="1" dirty="0">
                  <a:solidFill>
                    <a:schemeClr val="tx1">
                      <a:lumMod val="75000"/>
                      <a:lumOff val="25000"/>
                    </a:schemeClr>
                  </a:solidFill>
                  <a:effectLst>
                    <a:innerShdw blurRad="63500" dist="76200" dir="13500000">
                      <a:prstClr val="black">
                        <a:alpha val="38000"/>
                      </a:prstClr>
                    </a:innerShdw>
                  </a:effectLst>
                  <a:latin typeface="微軟正黑體" pitchFamily="34" charset="-120"/>
                  <a:ea typeface="微軟正黑體" pitchFamily="34" charset="-120"/>
                </a:rPr>
                <a:t>O</a:t>
              </a:r>
            </a:p>
          </p:txBody>
        </p:sp>
      </p:grpSp>
      <p:sp>
        <p:nvSpPr>
          <p:cNvPr id="24" name="矩形 23"/>
          <p:cNvSpPr/>
          <p:nvPr/>
        </p:nvSpPr>
        <p:spPr>
          <a:xfrm>
            <a:off x="467544" y="1556792"/>
            <a:ext cx="4032448" cy="1938992"/>
          </a:xfrm>
          <a:prstGeom prst="rect">
            <a:avLst/>
          </a:prstGeom>
        </p:spPr>
        <p:txBody>
          <a:bodyPr wrap="square">
            <a:spAutoFit/>
          </a:bodyPr>
          <a:lstStyle/>
          <a:p>
            <a:pPr lvl="0"/>
            <a:r>
              <a:rPr lang="en-US" altLang="zh-TW" sz="1200" dirty="0" smtClean="0">
                <a:latin typeface="微軟正黑體" pitchFamily="34" charset="-120"/>
                <a:ea typeface="微軟正黑體" pitchFamily="34" charset="-120"/>
              </a:rPr>
              <a:t>S1. 2006</a:t>
            </a:r>
            <a:r>
              <a:rPr lang="zh-TW" altLang="zh-TW" sz="1200" dirty="0" smtClean="0">
                <a:latin typeface="微軟正黑體" pitchFamily="34" charset="-120"/>
                <a:ea typeface="微軟正黑體" pitchFamily="34" charset="-120"/>
              </a:rPr>
              <a:t>年</a:t>
            </a:r>
            <a:r>
              <a:rPr lang="en-US" altLang="zh-TW" sz="1200" dirty="0" smtClean="0">
                <a:latin typeface="微軟正黑體" pitchFamily="34" charset="-120"/>
                <a:ea typeface="微軟正黑體" pitchFamily="34" charset="-120"/>
              </a:rPr>
              <a:t>,</a:t>
            </a:r>
            <a:r>
              <a:rPr lang="zh-TW" altLang="zh-TW" sz="1200" dirty="0" smtClean="0">
                <a:latin typeface="微軟正黑體" pitchFamily="34" charset="-120"/>
                <a:ea typeface="微軟正黑體" pitchFamily="34" charset="-120"/>
              </a:rPr>
              <a:t>思科約有</a:t>
            </a:r>
            <a:r>
              <a:rPr lang="en-US" altLang="zh-TW" sz="1200" dirty="0" smtClean="0">
                <a:latin typeface="微軟正黑體" pitchFamily="34" charset="-120"/>
                <a:ea typeface="微軟正黑體" pitchFamily="34" charset="-120"/>
              </a:rPr>
              <a:t>21Billion</a:t>
            </a:r>
            <a:r>
              <a:rPr lang="zh-TW" altLang="zh-TW" sz="1200" dirty="0" smtClean="0">
                <a:latin typeface="微軟正黑體" pitchFamily="34" charset="-120"/>
                <a:ea typeface="微軟正黑體" pitchFamily="34" charset="-120"/>
              </a:rPr>
              <a:t>現金存在銀行</a:t>
            </a:r>
            <a:r>
              <a:rPr lang="en-US" altLang="zh-TW" sz="1200" dirty="0" smtClean="0">
                <a:latin typeface="微軟正黑體" pitchFamily="34" charset="-120"/>
                <a:ea typeface="微軟正黑體" pitchFamily="34" charset="-120"/>
              </a:rPr>
              <a:t>,</a:t>
            </a:r>
            <a:r>
              <a:rPr lang="zh-TW" altLang="zh-TW" sz="1200" dirty="0" smtClean="0">
                <a:latin typeface="微軟正黑體" pitchFamily="34" charset="-120"/>
                <a:ea typeface="微軟正黑體" pitchFamily="34" charset="-120"/>
              </a:rPr>
              <a:t>每年約可產</a:t>
            </a:r>
            <a:r>
              <a:rPr lang="en-US" altLang="zh-TW" sz="1200" dirty="0" smtClean="0">
                <a:latin typeface="微軟正黑體" pitchFamily="34" charset="-120"/>
                <a:ea typeface="微軟正黑體" pitchFamily="34" charset="-120"/>
              </a:rPr>
              <a:t> </a:t>
            </a:r>
          </a:p>
          <a:p>
            <a:pPr lvl="0"/>
            <a:r>
              <a:rPr lang="en-US" altLang="zh-TW" sz="1200" dirty="0" smtClean="0">
                <a:latin typeface="微軟正黑體" pitchFamily="34" charset="-120"/>
                <a:ea typeface="微軟正黑體" pitchFamily="34" charset="-120"/>
              </a:rPr>
              <a:t>       </a:t>
            </a:r>
            <a:r>
              <a:rPr lang="zh-TW" altLang="zh-TW" sz="1200" dirty="0" smtClean="0">
                <a:latin typeface="微軟正黑體" pitchFamily="34" charset="-120"/>
                <a:ea typeface="微軟正黑體" pitchFamily="34" charset="-120"/>
              </a:rPr>
              <a:t>出</a:t>
            </a:r>
            <a:r>
              <a:rPr lang="en-US" altLang="zh-TW" sz="1200" dirty="0" smtClean="0">
                <a:latin typeface="微軟正黑體" pitchFamily="34" charset="-120"/>
                <a:ea typeface="微軟正黑體" pitchFamily="34" charset="-120"/>
              </a:rPr>
              <a:t>4Billion</a:t>
            </a:r>
            <a:r>
              <a:rPr lang="zh-TW" altLang="zh-TW" sz="1200" dirty="0" smtClean="0">
                <a:latin typeface="微軟正黑體" pitchFamily="34" charset="-120"/>
                <a:ea typeface="微軟正黑體" pitchFamily="34" charset="-120"/>
              </a:rPr>
              <a:t>的現金流量</a:t>
            </a:r>
          </a:p>
          <a:p>
            <a:pPr lvl="0"/>
            <a:r>
              <a:rPr lang="en-US" altLang="zh-TW" sz="1200" dirty="0" smtClean="0">
                <a:latin typeface="微軟正黑體" pitchFamily="34" charset="-120"/>
                <a:ea typeface="微軟正黑體" pitchFamily="34" charset="-120"/>
              </a:rPr>
              <a:t>S2. </a:t>
            </a:r>
            <a:r>
              <a:rPr lang="zh-TW" altLang="zh-TW" sz="1200" dirty="0" smtClean="0">
                <a:latin typeface="微軟正黑體" pitchFamily="34" charset="-120"/>
                <a:ea typeface="微軟正黑體" pitchFamily="34" charset="-120"/>
              </a:rPr>
              <a:t>擁有研發與市場行銷能力</a:t>
            </a:r>
            <a:r>
              <a:rPr lang="en-US" altLang="zh-TW" sz="1200" dirty="0" smtClean="0">
                <a:latin typeface="微軟正黑體" pitchFamily="34" charset="-120"/>
                <a:ea typeface="微軟正黑體" pitchFamily="34" charset="-120"/>
              </a:rPr>
              <a:t>,</a:t>
            </a:r>
            <a:r>
              <a:rPr lang="zh-TW" altLang="zh-TW" sz="1200" dirty="0" smtClean="0">
                <a:latin typeface="微軟正黑體" pitchFamily="34" charset="-120"/>
                <a:ea typeface="微軟正黑體" pitchFamily="34" charset="-120"/>
              </a:rPr>
              <a:t>並且不斷的購併擁有新</a:t>
            </a:r>
            <a:endParaRPr lang="en-US" altLang="zh-TW" sz="1200" dirty="0" smtClean="0">
              <a:latin typeface="微軟正黑體" pitchFamily="34" charset="-120"/>
              <a:ea typeface="微軟正黑體" pitchFamily="34" charset="-120"/>
            </a:endParaRPr>
          </a:p>
          <a:p>
            <a:pPr lvl="0"/>
            <a:r>
              <a:rPr lang="en-US" altLang="zh-TW" sz="1200" dirty="0" smtClean="0">
                <a:latin typeface="微軟正黑體" pitchFamily="34" charset="-120"/>
                <a:ea typeface="微軟正黑體" pitchFamily="34" charset="-120"/>
              </a:rPr>
              <a:t>       </a:t>
            </a:r>
            <a:r>
              <a:rPr lang="zh-TW" altLang="zh-TW" sz="1200" dirty="0" smtClean="0">
                <a:latin typeface="微軟正黑體" pitchFamily="34" charset="-120"/>
                <a:ea typeface="微軟正黑體" pitchFamily="34" charset="-120"/>
              </a:rPr>
              <a:t>技術的公司</a:t>
            </a:r>
            <a:r>
              <a:rPr lang="en-US" altLang="zh-TW" sz="1200" dirty="0" smtClean="0">
                <a:latin typeface="微軟正黑體" pitchFamily="34" charset="-120"/>
                <a:ea typeface="微軟正黑體" pitchFamily="34" charset="-120"/>
              </a:rPr>
              <a:t>,</a:t>
            </a:r>
            <a:r>
              <a:rPr lang="zh-TW" altLang="zh-TW" sz="1200" dirty="0" smtClean="0">
                <a:latin typeface="微軟正黑體" pitchFamily="34" charset="-120"/>
                <a:ea typeface="微軟正黑體" pitchFamily="34" charset="-120"/>
              </a:rPr>
              <a:t>並將其技術納入核心能力中</a:t>
            </a:r>
          </a:p>
          <a:p>
            <a:pPr lvl="0"/>
            <a:r>
              <a:rPr lang="en-US" altLang="zh-TW" sz="1200" dirty="0" smtClean="0">
                <a:latin typeface="微軟正黑體" pitchFamily="34" charset="-120"/>
                <a:ea typeface="微軟正黑體" pitchFamily="34" charset="-120"/>
              </a:rPr>
              <a:t>S3. </a:t>
            </a:r>
            <a:r>
              <a:rPr lang="zh-TW" altLang="zh-TW" sz="1200" b="1" dirty="0" smtClean="0">
                <a:solidFill>
                  <a:srgbClr val="FF0000"/>
                </a:solidFill>
                <a:latin typeface="微軟正黑體" pitchFamily="34" charset="-120"/>
                <a:ea typeface="微軟正黑體" pitchFamily="34" charset="-120"/>
              </a:rPr>
              <a:t>擁有</a:t>
            </a:r>
            <a:r>
              <a:rPr lang="en-US" altLang="zh-TW" sz="1200" b="1" dirty="0" smtClean="0">
                <a:solidFill>
                  <a:srgbClr val="FF0000"/>
                </a:solidFill>
                <a:latin typeface="微軟正黑體" pitchFamily="34" charset="-120"/>
                <a:ea typeface="微軟正黑體" pitchFamily="34" charset="-120"/>
              </a:rPr>
              <a:t>TCP/IP</a:t>
            </a:r>
            <a:r>
              <a:rPr lang="zh-TW" altLang="zh-TW" sz="1200" b="1" dirty="0" smtClean="0">
                <a:solidFill>
                  <a:srgbClr val="FF0000"/>
                </a:solidFill>
                <a:latin typeface="微軟正黑體" pitchFamily="34" charset="-120"/>
                <a:ea typeface="微軟正黑體" pitchFamily="34" charset="-120"/>
              </a:rPr>
              <a:t>的核心技術能力</a:t>
            </a:r>
            <a:r>
              <a:rPr lang="en-US" altLang="zh-TW" sz="1200" b="1" dirty="0" smtClean="0">
                <a:solidFill>
                  <a:srgbClr val="FF0000"/>
                </a:solidFill>
                <a:latin typeface="微軟正黑體" pitchFamily="34" charset="-120"/>
                <a:ea typeface="微軟正黑體" pitchFamily="34" charset="-120"/>
              </a:rPr>
              <a:t>,</a:t>
            </a:r>
            <a:r>
              <a:rPr lang="zh-TW" altLang="zh-TW" sz="1200" b="1" dirty="0" smtClean="0">
                <a:solidFill>
                  <a:srgbClr val="FF0000"/>
                </a:solidFill>
                <a:latin typeface="微軟正黑體" pitchFamily="34" charset="-120"/>
                <a:ea typeface="微軟正黑體" pitchFamily="34" charset="-120"/>
              </a:rPr>
              <a:t>運用到各種新的協定上</a:t>
            </a:r>
            <a:r>
              <a:rPr lang="en-US" altLang="zh-TW" sz="1200" b="1" dirty="0" smtClean="0">
                <a:solidFill>
                  <a:srgbClr val="FF0000"/>
                </a:solidFill>
                <a:latin typeface="微軟正黑體" pitchFamily="34" charset="-120"/>
                <a:ea typeface="微軟正黑體" pitchFamily="34" charset="-120"/>
              </a:rPr>
              <a:t>,</a:t>
            </a:r>
          </a:p>
          <a:p>
            <a:pPr lvl="0"/>
            <a:r>
              <a:rPr lang="en-US" altLang="zh-TW" sz="1200" b="1" dirty="0" smtClean="0">
                <a:solidFill>
                  <a:srgbClr val="FF0000"/>
                </a:solidFill>
                <a:latin typeface="微軟正黑體" pitchFamily="34" charset="-120"/>
                <a:ea typeface="微軟正黑體" pitchFamily="34" charset="-120"/>
              </a:rPr>
              <a:t>       </a:t>
            </a:r>
            <a:r>
              <a:rPr lang="zh-TW" altLang="en-US" sz="1200" b="1" dirty="0" smtClean="0">
                <a:solidFill>
                  <a:srgbClr val="FF0000"/>
                </a:solidFill>
                <a:latin typeface="微軟正黑體" pitchFamily="34" charset="-120"/>
                <a:ea typeface="微軟正黑體" pitchFamily="34" charset="-120"/>
              </a:rPr>
              <a:t>建立新的產業標準</a:t>
            </a:r>
            <a:r>
              <a:rPr lang="en-US" altLang="zh-TW" sz="1200" b="1" dirty="0" smtClean="0">
                <a:solidFill>
                  <a:srgbClr val="FF0000"/>
                </a:solidFill>
                <a:latin typeface="微軟正黑體" pitchFamily="34" charset="-120"/>
                <a:ea typeface="微軟正黑體" pitchFamily="34" charset="-120"/>
              </a:rPr>
              <a:t>,</a:t>
            </a:r>
            <a:r>
              <a:rPr lang="zh-TW" altLang="en-US" sz="1200" b="1" dirty="0" smtClean="0">
                <a:solidFill>
                  <a:srgbClr val="FF0000"/>
                </a:solidFill>
                <a:latin typeface="微軟正黑體" pitchFamily="34" charset="-120"/>
                <a:ea typeface="微軟正黑體" pitchFamily="34" charset="-120"/>
              </a:rPr>
              <a:t>如</a:t>
            </a:r>
            <a:r>
              <a:rPr lang="en-US" altLang="zh-TW" sz="1200" b="1" dirty="0" err="1" smtClean="0">
                <a:solidFill>
                  <a:srgbClr val="FF0000"/>
                </a:solidFill>
                <a:latin typeface="微軟正黑體" pitchFamily="34" charset="-120"/>
                <a:ea typeface="微軟正黑體" pitchFamily="34" charset="-120"/>
              </a:rPr>
              <a:t>OSPF,MPLS,FCoE</a:t>
            </a:r>
            <a:endParaRPr lang="zh-TW" altLang="zh-TW" sz="1200" b="1" dirty="0" smtClean="0">
              <a:solidFill>
                <a:srgbClr val="FF0000"/>
              </a:solidFill>
              <a:latin typeface="微軟正黑體" pitchFamily="34" charset="-120"/>
              <a:ea typeface="微軟正黑體" pitchFamily="34" charset="-120"/>
            </a:endParaRPr>
          </a:p>
          <a:p>
            <a:pPr lvl="0"/>
            <a:r>
              <a:rPr lang="en-US" altLang="zh-TW" sz="1200" dirty="0" smtClean="0">
                <a:latin typeface="微軟正黑體" pitchFamily="34" charset="-120"/>
                <a:ea typeface="微軟正黑體" pitchFamily="34" charset="-120"/>
              </a:rPr>
              <a:t>S4. </a:t>
            </a:r>
            <a:r>
              <a:rPr lang="zh-TW" altLang="zh-TW" sz="1200" b="1" dirty="0" smtClean="0">
                <a:solidFill>
                  <a:srgbClr val="FF0000"/>
                </a:solidFill>
                <a:latin typeface="微軟正黑體" pitchFamily="34" charset="-120"/>
                <a:ea typeface="微軟正黑體" pitchFamily="34" charset="-120"/>
              </a:rPr>
              <a:t>完善的策略資訊系統</a:t>
            </a:r>
            <a:r>
              <a:rPr lang="en-US" altLang="zh-TW" sz="1200" b="1" dirty="0" smtClean="0">
                <a:solidFill>
                  <a:srgbClr val="FF0000"/>
                </a:solidFill>
                <a:latin typeface="微軟正黑體" pitchFamily="34" charset="-120"/>
                <a:ea typeface="微軟正黑體" pitchFamily="34" charset="-120"/>
              </a:rPr>
              <a:t>,</a:t>
            </a:r>
            <a:r>
              <a:rPr lang="zh-TW" altLang="zh-TW" sz="1200" b="1" dirty="0" smtClean="0">
                <a:solidFill>
                  <a:srgbClr val="FF0000"/>
                </a:solidFill>
                <a:latin typeface="微軟正黑體" pitchFamily="34" charset="-120"/>
                <a:ea typeface="微軟正黑體" pitchFamily="34" charset="-120"/>
              </a:rPr>
              <a:t>大量的降低成本</a:t>
            </a:r>
            <a:r>
              <a:rPr lang="en-US" altLang="zh-TW" sz="1200" b="1" dirty="0" smtClean="0">
                <a:solidFill>
                  <a:srgbClr val="FF0000"/>
                </a:solidFill>
                <a:latin typeface="微軟正黑體" pitchFamily="34" charset="-120"/>
                <a:ea typeface="微軟正黑體" pitchFamily="34" charset="-120"/>
              </a:rPr>
              <a:t>,</a:t>
            </a:r>
            <a:r>
              <a:rPr lang="zh-TW" altLang="zh-TW" sz="1200" b="1" dirty="0" smtClean="0">
                <a:solidFill>
                  <a:srgbClr val="FF0000"/>
                </a:solidFill>
                <a:latin typeface="微軟正黑體" pitchFamily="34" charset="-120"/>
                <a:ea typeface="微軟正黑體" pitchFamily="34" charset="-120"/>
              </a:rPr>
              <a:t>並提高整體的生</a:t>
            </a:r>
            <a:endParaRPr lang="en-US" altLang="zh-TW" sz="1200" b="1" dirty="0" smtClean="0">
              <a:solidFill>
                <a:srgbClr val="FF0000"/>
              </a:solidFill>
              <a:latin typeface="微軟正黑體" pitchFamily="34" charset="-120"/>
              <a:ea typeface="微軟正黑體" pitchFamily="34" charset="-120"/>
            </a:endParaRPr>
          </a:p>
          <a:p>
            <a:pPr lvl="0"/>
            <a:r>
              <a:rPr lang="en-US" altLang="zh-TW" sz="1200" b="1" dirty="0" smtClean="0">
                <a:solidFill>
                  <a:srgbClr val="FF0000"/>
                </a:solidFill>
                <a:latin typeface="微軟正黑體" pitchFamily="34" charset="-120"/>
                <a:ea typeface="微軟正黑體" pitchFamily="34" charset="-120"/>
              </a:rPr>
              <a:t>       </a:t>
            </a:r>
            <a:r>
              <a:rPr lang="zh-TW" altLang="zh-TW" sz="1200" b="1" dirty="0" smtClean="0">
                <a:solidFill>
                  <a:srgbClr val="FF0000"/>
                </a:solidFill>
                <a:latin typeface="微軟正黑體" pitchFamily="34" charset="-120"/>
                <a:ea typeface="微軟正黑體" pitchFamily="34" charset="-120"/>
              </a:rPr>
              <a:t>產能力</a:t>
            </a:r>
          </a:p>
          <a:p>
            <a:r>
              <a:rPr lang="en-US" altLang="zh-TW" sz="1200" dirty="0" smtClean="0">
                <a:latin typeface="微軟正黑體" pitchFamily="34" charset="-120"/>
                <a:ea typeface="微軟正黑體" pitchFamily="34" charset="-120"/>
              </a:rPr>
              <a:t>S5. </a:t>
            </a:r>
            <a:r>
              <a:rPr lang="zh-TW" altLang="zh-TW" sz="1200" dirty="0" smtClean="0">
                <a:latin typeface="微軟正黑體" pitchFamily="34" charset="-120"/>
                <a:ea typeface="微軟正黑體" pitchFamily="34" charset="-120"/>
              </a:rPr>
              <a:t>成功的擴展亞洲市場</a:t>
            </a:r>
            <a:r>
              <a:rPr lang="en-US" altLang="zh-TW" sz="1200" dirty="0" smtClean="0">
                <a:latin typeface="微軟正黑體" pitchFamily="34" charset="-120"/>
                <a:ea typeface="微軟正黑體" pitchFamily="34" charset="-120"/>
              </a:rPr>
              <a:t>,</a:t>
            </a:r>
            <a:r>
              <a:rPr lang="zh-TW" altLang="zh-TW" sz="1200" dirty="0" smtClean="0">
                <a:latin typeface="微軟正黑體" pitchFamily="34" charset="-120"/>
                <a:ea typeface="微軟正黑體" pitchFamily="34" charset="-120"/>
              </a:rPr>
              <a:t>並收購</a:t>
            </a:r>
            <a:r>
              <a:rPr lang="en-US" altLang="zh-TW" sz="1200" dirty="0" smtClean="0">
                <a:latin typeface="微軟正黑體" pitchFamily="34" charset="-120"/>
                <a:ea typeface="微軟正黑體" pitchFamily="34" charset="-120"/>
              </a:rPr>
              <a:t>Linksys</a:t>
            </a:r>
            <a:r>
              <a:rPr lang="zh-TW" altLang="zh-TW" sz="1200" dirty="0" smtClean="0">
                <a:latin typeface="微軟正黑體" pitchFamily="34" charset="-120"/>
                <a:ea typeface="微軟正黑體" pitchFamily="34" charset="-120"/>
              </a:rPr>
              <a:t>來滲透到中小型企</a:t>
            </a:r>
            <a:endParaRPr lang="en-US" altLang="zh-TW" sz="1200" dirty="0" smtClean="0">
              <a:latin typeface="微軟正黑體" pitchFamily="34" charset="-120"/>
              <a:ea typeface="微軟正黑體" pitchFamily="34" charset="-120"/>
            </a:endParaRPr>
          </a:p>
          <a:p>
            <a:r>
              <a:rPr lang="en-US" altLang="zh-TW" sz="1200" dirty="0" smtClean="0">
                <a:latin typeface="微軟正黑體" pitchFamily="34" charset="-120"/>
                <a:ea typeface="微軟正黑體" pitchFamily="34" charset="-120"/>
              </a:rPr>
              <a:t>       </a:t>
            </a:r>
            <a:r>
              <a:rPr lang="zh-TW" altLang="zh-TW" sz="1200" dirty="0" smtClean="0">
                <a:latin typeface="微軟正黑體" pitchFamily="34" charset="-120"/>
                <a:ea typeface="微軟正黑體" pitchFamily="34" charset="-120"/>
              </a:rPr>
              <a:t>業的網路環境</a:t>
            </a:r>
            <a:endParaRPr lang="en-US" altLang="zh-TW" sz="1200" noProof="1">
              <a:latin typeface="微軟正黑體" pitchFamily="34" charset="-120"/>
              <a:ea typeface="微軟正黑體" pitchFamily="34" charset="-120"/>
              <a:cs typeface="Arial" charset="0"/>
            </a:endParaRPr>
          </a:p>
        </p:txBody>
      </p:sp>
      <p:sp>
        <p:nvSpPr>
          <p:cNvPr id="28673" name="Rectangle 1"/>
          <p:cNvSpPr>
            <a:spLocks noChangeArrowheads="1"/>
          </p:cNvSpPr>
          <p:nvPr/>
        </p:nvSpPr>
        <p:spPr bwMode="auto">
          <a:xfrm>
            <a:off x="4572000" y="1556792"/>
            <a:ext cx="403244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1" lang="en-US" altLang="zh-TW"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rPr>
              <a:t>W1.</a:t>
            </a:r>
            <a:r>
              <a:rPr kumimoji="1" lang="en-US" altLang="zh-TW" sz="1200" b="0" i="0" u="none" strike="noStrike" cap="none" normalizeH="0" dirty="0" smtClean="0">
                <a:ln>
                  <a:noFill/>
                </a:ln>
                <a:solidFill>
                  <a:schemeClr val="tx1"/>
                </a:solidFill>
                <a:effectLst/>
                <a:latin typeface="微軟正黑體" pitchFamily="34" charset="-120"/>
                <a:ea typeface="微軟正黑體" pitchFamily="34" charset="-120"/>
                <a:cs typeface="Arial" pitchFamily="34" charset="0"/>
              </a:rPr>
              <a:t> </a:t>
            </a:r>
            <a:r>
              <a:rPr kumimoji="1" lang="zh-TW"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rPr>
              <a:t>若不能有效管理</a:t>
            </a:r>
            <a:r>
              <a:rPr kumimoji="1" lang="en-US" altLang="zh-TW"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rPr>
              <a:t>,</a:t>
            </a:r>
            <a:r>
              <a:rPr kumimoji="1" lang="zh-TW" altLang="en-US"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rPr>
              <a:t>則高成長的的利潤</a:t>
            </a:r>
            <a:r>
              <a:rPr kumimoji="1" lang="en-US" altLang="zh-TW"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rPr>
              <a:t>,</a:t>
            </a:r>
            <a:r>
              <a:rPr kumimoji="1" lang="zh-TW" altLang="en-US"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rPr>
              <a:t>通常伴隨著潛在</a:t>
            </a:r>
            <a:endParaRPr kumimoji="1" lang="en-US" altLang="zh-TW"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endParaRPr>
          </a:p>
          <a:p>
            <a:pPr marL="0" marR="0" lvl="0" indent="0" algn="l" defTabSz="914400" rtl="0" eaLnBrk="1" fontAlgn="base" latinLnBrk="0" hangingPunct="1">
              <a:lnSpc>
                <a:spcPct val="100000"/>
              </a:lnSpc>
              <a:spcBef>
                <a:spcPct val="0"/>
              </a:spcBef>
              <a:spcAft>
                <a:spcPct val="0"/>
              </a:spcAft>
              <a:buClrTx/>
              <a:buSzTx/>
              <a:tabLst/>
            </a:pPr>
            <a:r>
              <a:rPr kumimoji="1" lang="en-US" altLang="zh-TW" sz="1200" dirty="0" smtClean="0">
                <a:latin typeface="微軟正黑體" pitchFamily="34" charset="-120"/>
                <a:ea typeface="微軟正黑體" pitchFamily="34" charset="-120"/>
                <a:cs typeface="Arial" pitchFamily="34" charset="0"/>
              </a:rPr>
              <a:t>        </a:t>
            </a:r>
            <a:r>
              <a:rPr kumimoji="1" lang="zh-TW" altLang="en-US"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rPr>
              <a:t>的劣勢</a:t>
            </a:r>
            <a:endParaRPr kumimoji="1" lang="zh-TW" altLang="en-US" sz="1200" b="0" i="0" u="none" strike="noStrike" cap="none" normalizeH="0" baseline="0" dirty="0" smtClean="0">
              <a:ln>
                <a:noFill/>
              </a:ln>
              <a:solidFill>
                <a:schemeClr val="tx1"/>
              </a:solidFill>
              <a:effectLst/>
              <a:latin typeface="微軟正黑體" pitchFamily="34" charset="-120"/>
              <a:ea typeface="微軟正黑體" pitchFamily="34" charset="-120"/>
            </a:endParaRPr>
          </a:p>
          <a:p>
            <a:pPr marL="0" marR="0" lvl="0" indent="0" algn="l" defTabSz="914400" rtl="0" eaLnBrk="0" fontAlgn="base" latinLnBrk="0" hangingPunct="0">
              <a:lnSpc>
                <a:spcPct val="100000"/>
              </a:lnSpc>
              <a:spcBef>
                <a:spcPct val="0"/>
              </a:spcBef>
              <a:spcAft>
                <a:spcPct val="0"/>
              </a:spcAft>
              <a:buClrTx/>
              <a:buSzTx/>
              <a:tabLst/>
            </a:pPr>
            <a:r>
              <a:rPr kumimoji="1" lang="en-US" altLang="zh-TW"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rPr>
              <a:t>W2. </a:t>
            </a:r>
            <a:r>
              <a:rPr kumimoji="1" lang="zh-TW" altLang="en-US" sz="1200" b="1" i="0" u="none" strike="noStrike" cap="none" normalizeH="0" baseline="0" dirty="0" smtClean="0">
                <a:ln>
                  <a:noFill/>
                </a:ln>
                <a:solidFill>
                  <a:srgbClr val="FF0000"/>
                </a:solidFill>
                <a:effectLst/>
                <a:latin typeface="微軟正黑體" pitchFamily="34" charset="-120"/>
                <a:ea typeface="微軟正黑體" pitchFamily="34" charset="-120"/>
                <a:cs typeface="Arial" pitchFamily="34" charset="0"/>
              </a:rPr>
              <a:t>有分析指出</a:t>
            </a:r>
            <a:r>
              <a:rPr kumimoji="1" lang="en-US" altLang="zh-TW" sz="1200" b="1" i="0" u="none" strike="noStrike" cap="none" normalizeH="0" baseline="0" dirty="0" smtClean="0">
                <a:ln>
                  <a:noFill/>
                </a:ln>
                <a:solidFill>
                  <a:srgbClr val="FF0000"/>
                </a:solidFill>
                <a:effectLst/>
                <a:latin typeface="微軟正黑體" pitchFamily="34" charset="-120"/>
                <a:ea typeface="微軟正黑體" pitchFamily="34" charset="-120"/>
                <a:cs typeface="Arial" pitchFamily="34" charset="0"/>
              </a:rPr>
              <a:t>,Dell</a:t>
            </a:r>
            <a:r>
              <a:rPr kumimoji="1" lang="zh-TW" altLang="en-US" sz="1200" b="1" i="0" u="none" strike="noStrike" cap="none" normalizeH="0" baseline="0" dirty="0" smtClean="0">
                <a:ln>
                  <a:noFill/>
                </a:ln>
                <a:solidFill>
                  <a:srgbClr val="FF0000"/>
                </a:solidFill>
                <a:effectLst/>
                <a:latin typeface="微軟正黑體" pitchFamily="34" charset="-120"/>
                <a:ea typeface="微軟正黑體" pitchFamily="34" charset="-120"/>
                <a:cs typeface="Arial" pitchFamily="34" charset="0"/>
              </a:rPr>
              <a:t>將以低價策略進入該產業</a:t>
            </a:r>
            <a:endParaRPr kumimoji="1" lang="zh-TW" altLang="en-US" sz="1200" b="1" i="0" u="none" strike="noStrike" cap="none" normalizeH="0" baseline="0" dirty="0" smtClean="0">
              <a:ln>
                <a:noFill/>
              </a:ln>
              <a:solidFill>
                <a:srgbClr val="FF0000"/>
              </a:solidFill>
              <a:effectLst/>
              <a:latin typeface="微軟正黑體" pitchFamily="34" charset="-120"/>
              <a:ea typeface="微軟正黑體" pitchFamily="34" charset="-120"/>
            </a:endParaRPr>
          </a:p>
          <a:p>
            <a:pPr marL="0" marR="0" lvl="0" indent="0" algn="l" defTabSz="914400" rtl="0" eaLnBrk="0" fontAlgn="base" latinLnBrk="0" hangingPunct="0">
              <a:lnSpc>
                <a:spcPct val="100000"/>
              </a:lnSpc>
              <a:spcBef>
                <a:spcPct val="0"/>
              </a:spcBef>
              <a:spcAft>
                <a:spcPct val="0"/>
              </a:spcAft>
              <a:buClrTx/>
              <a:buSzTx/>
              <a:tabLst/>
            </a:pPr>
            <a:r>
              <a:rPr kumimoji="1" lang="en-US" altLang="zh-TW"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rPr>
              <a:t>W3. </a:t>
            </a:r>
            <a:r>
              <a:rPr kumimoji="1" lang="zh-TW" altLang="en-US"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rPr>
              <a:t>短期來看</a:t>
            </a:r>
            <a:r>
              <a:rPr kumimoji="1" lang="en-US" altLang="zh-TW"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rPr>
              <a:t>,IT</a:t>
            </a:r>
            <a:r>
              <a:rPr kumimoji="1" lang="zh-TW" altLang="en-US"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rPr>
              <a:t>基礎建設的費用似乎有因飽和而逐步減緩</a:t>
            </a:r>
          </a:p>
          <a:p>
            <a:pPr eaLnBrk="0" fontAlgn="base" hangingPunct="0">
              <a:spcBef>
                <a:spcPct val="0"/>
              </a:spcBef>
              <a:spcAft>
                <a:spcPct val="0"/>
              </a:spcAft>
            </a:pPr>
            <a:r>
              <a:rPr kumimoji="1" lang="en-US" altLang="zh-TW" sz="1200" dirty="0" smtClean="0">
                <a:latin typeface="微軟正黑體" pitchFamily="34" charset="-120"/>
                <a:ea typeface="微軟正黑體" pitchFamily="34" charset="-120"/>
                <a:cs typeface="Arial" pitchFamily="34" charset="0"/>
              </a:rPr>
              <a:t>W4. </a:t>
            </a:r>
            <a:r>
              <a:rPr kumimoji="1" lang="zh-TW" altLang="en-US" sz="1200" b="1" dirty="0" smtClean="0">
                <a:solidFill>
                  <a:srgbClr val="FF0000"/>
                </a:solidFill>
                <a:latin typeface="微軟正黑體" pitchFamily="34" charset="-120"/>
                <a:ea typeface="微軟正黑體" pitchFamily="34" charset="-120"/>
                <a:cs typeface="Arial" pitchFamily="34" charset="0"/>
              </a:rPr>
              <a:t>思科在</a:t>
            </a:r>
            <a:r>
              <a:rPr kumimoji="1" lang="en-US" altLang="zh-TW" sz="1200" b="1" dirty="0" smtClean="0">
                <a:solidFill>
                  <a:srgbClr val="FF0000"/>
                </a:solidFill>
                <a:latin typeface="微軟正黑體" pitchFamily="34" charset="-120"/>
                <a:ea typeface="微軟正黑體" pitchFamily="34" charset="-120"/>
                <a:cs typeface="Arial" pitchFamily="34" charset="0"/>
              </a:rPr>
              <a:t>2000</a:t>
            </a:r>
            <a:r>
              <a:rPr kumimoji="1" lang="zh-TW" altLang="en-US" sz="1200" b="1" dirty="0" smtClean="0">
                <a:solidFill>
                  <a:srgbClr val="FF0000"/>
                </a:solidFill>
                <a:latin typeface="微軟正黑體" pitchFamily="34" charset="-120"/>
                <a:ea typeface="微軟正黑體" pitchFamily="34" charset="-120"/>
                <a:cs typeface="Arial" pitchFamily="34" charset="0"/>
              </a:rPr>
              <a:t>併購的</a:t>
            </a:r>
            <a:r>
              <a:rPr kumimoji="1" lang="en-US" altLang="zh-TW" sz="1200" b="1" dirty="0" smtClean="0">
                <a:solidFill>
                  <a:srgbClr val="FF0000"/>
                </a:solidFill>
                <a:latin typeface="微軟正黑體" pitchFamily="34" charset="-120"/>
                <a:ea typeface="微軟正黑體" pitchFamily="34" charset="-120"/>
                <a:cs typeface="Arial" pitchFamily="34" charset="0"/>
              </a:rPr>
              <a:t>Seagull</a:t>
            </a:r>
            <a:r>
              <a:rPr kumimoji="1" lang="zh-TW" altLang="en-US" sz="1200" b="1" dirty="0" smtClean="0">
                <a:solidFill>
                  <a:srgbClr val="FF0000"/>
                </a:solidFill>
                <a:latin typeface="微軟正黑體" pitchFamily="34" charset="-120"/>
                <a:ea typeface="微軟正黑體" pitchFamily="34" charset="-120"/>
                <a:cs typeface="Arial" pitchFamily="34" charset="0"/>
              </a:rPr>
              <a:t>半導體公司</a:t>
            </a:r>
            <a:r>
              <a:rPr kumimoji="1" lang="en-US" altLang="zh-TW" sz="1200" b="1" dirty="0" smtClean="0">
                <a:solidFill>
                  <a:srgbClr val="FF0000"/>
                </a:solidFill>
                <a:latin typeface="微軟正黑體" pitchFamily="34" charset="-120"/>
                <a:ea typeface="微軟正黑體" pitchFamily="34" charset="-120"/>
                <a:cs typeface="Arial" pitchFamily="34" charset="0"/>
              </a:rPr>
              <a:t>,</a:t>
            </a:r>
            <a:r>
              <a:rPr kumimoji="1" lang="zh-TW" altLang="en-US" sz="1200" b="1" dirty="0" smtClean="0">
                <a:solidFill>
                  <a:srgbClr val="FF0000"/>
                </a:solidFill>
                <a:latin typeface="微軟正黑體" pitchFamily="34" charset="-120"/>
                <a:ea typeface="微軟正黑體" pitchFamily="34" charset="-120"/>
                <a:cs typeface="Arial" pitchFamily="34" charset="0"/>
              </a:rPr>
              <a:t>並沒有為該公</a:t>
            </a:r>
            <a:endParaRPr kumimoji="1" lang="en-US" altLang="zh-TW" sz="1200" b="1" dirty="0" smtClean="0">
              <a:solidFill>
                <a:srgbClr val="FF0000"/>
              </a:solidFill>
              <a:latin typeface="微軟正黑體" pitchFamily="34" charset="-120"/>
              <a:ea typeface="微軟正黑體" pitchFamily="34" charset="-120"/>
              <a:cs typeface="Arial" pitchFamily="34" charset="0"/>
            </a:endParaRPr>
          </a:p>
          <a:p>
            <a:pPr eaLnBrk="0" fontAlgn="base" hangingPunct="0">
              <a:spcBef>
                <a:spcPct val="0"/>
              </a:spcBef>
              <a:spcAft>
                <a:spcPct val="0"/>
              </a:spcAft>
            </a:pPr>
            <a:r>
              <a:rPr kumimoji="1" lang="en-US" altLang="zh-TW" sz="1200" b="1" dirty="0" smtClean="0">
                <a:solidFill>
                  <a:srgbClr val="FF0000"/>
                </a:solidFill>
                <a:latin typeface="微軟正黑體" pitchFamily="34" charset="-120"/>
                <a:ea typeface="微軟正黑體" pitchFamily="34" charset="-120"/>
                <a:cs typeface="Arial" pitchFamily="34" charset="0"/>
              </a:rPr>
              <a:t>        </a:t>
            </a:r>
            <a:r>
              <a:rPr kumimoji="1" lang="zh-TW" altLang="en-US" sz="1200" b="1" dirty="0" smtClean="0">
                <a:solidFill>
                  <a:srgbClr val="FF0000"/>
                </a:solidFill>
                <a:latin typeface="微軟正黑體" pitchFamily="34" charset="-120"/>
                <a:ea typeface="微軟正黑體" pitchFamily="34" charset="-120"/>
                <a:cs typeface="Arial" pitchFamily="34" charset="0"/>
              </a:rPr>
              <a:t>司帶來合理的報酬 </a:t>
            </a:r>
          </a:p>
        </p:txBody>
      </p:sp>
      <p:sp>
        <p:nvSpPr>
          <p:cNvPr id="28674" name="Rectangle 2"/>
          <p:cNvSpPr>
            <a:spLocks noChangeArrowheads="1"/>
          </p:cNvSpPr>
          <p:nvPr/>
        </p:nvSpPr>
        <p:spPr bwMode="auto">
          <a:xfrm>
            <a:off x="467544" y="4365104"/>
            <a:ext cx="4032448"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1" lang="en-US" altLang="zh-TW"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rPr>
              <a:t>O1. </a:t>
            </a:r>
            <a:r>
              <a:rPr kumimoji="1" lang="zh-TW" sz="1200" b="1" i="0" u="none" strike="noStrike" cap="none" normalizeH="0" baseline="0" dirty="0" smtClean="0">
                <a:ln>
                  <a:noFill/>
                </a:ln>
                <a:solidFill>
                  <a:srgbClr val="FF0000"/>
                </a:solidFill>
                <a:effectLst/>
                <a:latin typeface="微軟正黑體" pitchFamily="34" charset="-120"/>
                <a:ea typeface="微軟正黑體" pitchFamily="34" charset="-120"/>
                <a:cs typeface="Arial" pitchFamily="34" charset="0"/>
              </a:rPr>
              <a:t>公司位置是全面性的並佔有重要位置</a:t>
            </a:r>
            <a:r>
              <a:rPr kumimoji="1" lang="en-US" altLang="zh-TW" sz="1200" b="1" i="0" u="none" strike="noStrike" cap="none" normalizeH="0" baseline="0" dirty="0" smtClean="0">
                <a:ln>
                  <a:noFill/>
                </a:ln>
                <a:solidFill>
                  <a:srgbClr val="FF0000"/>
                </a:solidFill>
                <a:effectLst/>
                <a:latin typeface="微軟正黑體" pitchFamily="34" charset="-120"/>
                <a:ea typeface="微軟正黑體" pitchFamily="34" charset="-120"/>
                <a:cs typeface="Arial" pitchFamily="34" charset="0"/>
              </a:rPr>
              <a:t>,</a:t>
            </a:r>
            <a:r>
              <a:rPr kumimoji="1" lang="zh-TW" altLang="en-US" sz="1200" b="1" i="0" u="none" strike="noStrike" cap="none" normalizeH="0" baseline="0" dirty="0" smtClean="0">
                <a:ln>
                  <a:noFill/>
                </a:ln>
                <a:solidFill>
                  <a:srgbClr val="FF0000"/>
                </a:solidFill>
                <a:effectLst/>
                <a:latin typeface="微軟正黑體" pitchFamily="34" charset="-120"/>
                <a:ea typeface="微軟正黑體" pitchFamily="34" charset="-120"/>
                <a:cs typeface="Arial" pitchFamily="34" charset="0"/>
              </a:rPr>
              <a:t>從</a:t>
            </a:r>
            <a:r>
              <a:rPr kumimoji="1" lang="en-US" altLang="zh-TW" sz="1200" b="1" i="0" u="none" strike="noStrike" cap="none" normalizeH="0" baseline="0" dirty="0" err="1" smtClean="0">
                <a:ln>
                  <a:noFill/>
                </a:ln>
                <a:solidFill>
                  <a:srgbClr val="FF0000"/>
                </a:solidFill>
                <a:effectLst/>
                <a:latin typeface="微軟正黑體" pitchFamily="34" charset="-120"/>
                <a:ea typeface="微軟正黑體" pitchFamily="34" charset="-120"/>
                <a:cs typeface="Arial" pitchFamily="34" charset="0"/>
              </a:rPr>
              <a:t>ip</a:t>
            </a:r>
            <a:r>
              <a:rPr kumimoji="1" lang="zh-TW" altLang="en-US" sz="1200" b="1" i="0" u="none" strike="noStrike" cap="none" normalizeH="0" baseline="0" dirty="0" smtClean="0">
                <a:ln>
                  <a:noFill/>
                </a:ln>
                <a:solidFill>
                  <a:srgbClr val="FF0000"/>
                </a:solidFill>
                <a:effectLst/>
                <a:latin typeface="微軟正黑體" pitchFamily="34" charset="-120"/>
                <a:ea typeface="微軟正黑體" pitchFamily="34" charset="-120"/>
                <a:cs typeface="Arial" pitchFamily="34" charset="0"/>
              </a:rPr>
              <a:t>網路到網際</a:t>
            </a:r>
            <a:endParaRPr kumimoji="1" lang="en-US" altLang="zh-TW" sz="1200" b="1" i="0" u="none" strike="noStrike" cap="none" normalizeH="0" baseline="0" dirty="0" smtClean="0">
              <a:ln>
                <a:noFill/>
              </a:ln>
              <a:solidFill>
                <a:srgbClr val="FF0000"/>
              </a:solidFill>
              <a:effectLst/>
              <a:latin typeface="微軟正黑體" pitchFamily="34" charset="-120"/>
              <a:ea typeface="微軟正黑體" pitchFamily="34" charset="-120"/>
              <a:cs typeface="Arial" pitchFamily="34" charset="0"/>
            </a:endParaRPr>
          </a:p>
          <a:p>
            <a:pPr marL="0" marR="0" lvl="0" indent="0" algn="l" defTabSz="914400" rtl="0" eaLnBrk="1" fontAlgn="base" latinLnBrk="0" hangingPunct="1">
              <a:lnSpc>
                <a:spcPct val="100000"/>
              </a:lnSpc>
              <a:spcBef>
                <a:spcPct val="0"/>
              </a:spcBef>
              <a:spcAft>
                <a:spcPct val="0"/>
              </a:spcAft>
              <a:buClrTx/>
              <a:buSzTx/>
              <a:tabLst/>
            </a:pPr>
            <a:r>
              <a:rPr kumimoji="1" lang="en-US" altLang="zh-TW" sz="1200" b="1" dirty="0" smtClean="0">
                <a:solidFill>
                  <a:srgbClr val="FF0000"/>
                </a:solidFill>
                <a:latin typeface="微軟正黑體" pitchFamily="34" charset="-120"/>
                <a:ea typeface="微軟正黑體" pitchFamily="34" charset="-120"/>
                <a:cs typeface="Arial" pitchFamily="34" charset="0"/>
              </a:rPr>
              <a:t>        </a:t>
            </a:r>
            <a:r>
              <a:rPr kumimoji="1" lang="zh-TW" altLang="en-US" sz="1200" b="1" i="0" u="none" strike="noStrike" cap="none" normalizeH="0" baseline="0" dirty="0" smtClean="0">
                <a:ln>
                  <a:noFill/>
                </a:ln>
                <a:solidFill>
                  <a:srgbClr val="FF0000"/>
                </a:solidFill>
                <a:effectLst/>
                <a:latin typeface="微軟正黑體" pitchFamily="34" charset="-120"/>
                <a:ea typeface="微軟正黑體" pitchFamily="34" charset="-120"/>
                <a:cs typeface="Arial" pitchFamily="34" charset="0"/>
              </a:rPr>
              <a:t>網路骨幹</a:t>
            </a:r>
            <a:r>
              <a:rPr kumimoji="1" lang="en-US" altLang="zh-TW" sz="1200" b="1" i="0" u="none" strike="noStrike" cap="none" normalizeH="0" baseline="0" dirty="0" smtClean="0">
                <a:ln>
                  <a:noFill/>
                </a:ln>
                <a:solidFill>
                  <a:srgbClr val="FF0000"/>
                </a:solidFill>
                <a:effectLst/>
                <a:latin typeface="微軟正黑體" pitchFamily="34" charset="-120"/>
                <a:ea typeface="微軟正黑體" pitchFamily="34" charset="-120"/>
                <a:cs typeface="Arial" pitchFamily="34" charset="0"/>
              </a:rPr>
              <a:t>,</a:t>
            </a:r>
            <a:r>
              <a:rPr kumimoji="1" lang="zh-TW" altLang="en-US" sz="1200" b="1" i="0" u="none" strike="noStrike" cap="none" normalizeH="0" baseline="0" dirty="0" smtClean="0">
                <a:ln>
                  <a:noFill/>
                </a:ln>
                <a:solidFill>
                  <a:srgbClr val="FF0000"/>
                </a:solidFill>
                <a:effectLst/>
                <a:latin typeface="微軟正黑體" pitchFamily="34" charset="-120"/>
                <a:ea typeface="微軟正黑體" pitchFamily="34" charset="-120"/>
                <a:cs typeface="Arial" pitchFamily="34" charset="0"/>
              </a:rPr>
              <a:t>來驅動生產力</a:t>
            </a:r>
            <a:endParaRPr kumimoji="1" lang="zh-TW" altLang="en-US" sz="1200" b="1" i="0" u="none" strike="noStrike" cap="none" normalizeH="0" baseline="0" dirty="0" smtClean="0">
              <a:ln>
                <a:noFill/>
              </a:ln>
              <a:solidFill>
                <a:srgbClr val="FF0000"/>
              </a:solidFill>
              <a:effectLst/>
              <a:latin typeface="微軟正黑體" pitchFamily="34" charset="-120"/>
              <a:ea typeface="微軟正黑體" pitchFamily="34" charset="-120"/>
            </a:endParaRPr>
          </a:p>
          <a:p>
            <a:pPr marL="0" marR="0" lvl="0" indent="0" algn="l" defTabSz="914400" rtl="0" eaLnBrk="0" fontAlgn="base" latinLnBrk="0" hangingPunct="0">
              <a:lnSpc>
                <a:spcPct val="100000"/>
              </a:lnSpc>
              <a:spcBef>
                <a:spcPct val="0"/>
              </a:spcBef>
              <a:spcAft>
                <a:spcPct val="0"/>
              </a:spcAft>
              <a:buClrTx/>
              <a:buSzTx/>
              <a:tabLst/>
            </a:pPr>
            <a:r>
              <a:rPr kumimoji="1" lang="en-US" altLang="zh-TW"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rPr>
              <a:t>O2. </a:t>
            </a:r>
            <a:r>
              <a:rPr kumimoji="1" lang="zh-TW" altLang="en-US"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rPr>
              <a:t>依據梅特考夫法則來看</a:t>
            </a:r>
            <a:r>
              <a:rPr kumimoji="1" lang="en-US" altLang="zh-TW"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rPr>
              <a:t>,</a:t>
            </a:r>
            <a:r>
              <a:rPr kumimoji="1" lang="zh-TW" altLang="en-US"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rPr>
              <a:t>網路價值將會是大則恆大</a:t>
            </a:r>
            <a:endParaRPr kumimoji="1" lang="zh-TW" altLang="en-US" sz="1200" b="0" i="0" u="none" strike="noStrike" cap="none" normalizeH="0" baseline="0" dirty="0" smtClean="0">
              <a:ln>
                <a:noFill/>
              </a:ln>
              <a:solidFill>
                <a:schemeClr val="tx1"/>
              </a:solidFill>
              <a:effectLst/>
              <a:latin typeface="微軟正黑體" pitchFamily="34" charset="-120"/>
              <a:ea typeface="微軟正黑體" pitchFamily="34" charset="-120"/>
            </a:endParaRPr>
          </a:p>
          <a:p>
            <a:pPr marL="0" marR="0" lvl="0" indent="0" algn="l" defTabSz="914400" rtl="0" eaLnBrk="0" fontAlgn="base" latinLnBrk="0" hangingPunct="0">
              <a:lnSpc>
                <a:spcPct val="100000"/>
              </a:lnSpc>
              <a:spcBef>
                <a:spcPct val="0"/>
              </a:spcBef>
              <a:spcAft>
                <a:spcPct val="0"/>
              </a:spcAft>
              <a:buClrTx/>
              <a:buSzTx/>
              <a:tabLst/>
            </a:pPr>
            <a:r>
              <a:rPr kumimoji="1" lang="en-US" altLang="zh-TW"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rPr>
              <a:t>O3. </a:t>
            </a:r>
            <a:r>
              <a:rPr kumimoji="1" lang="zh-TW" altLang="en-US"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rPr>
              <a:t>在韓國的營運</a:t>
            </a:r>
            <a:r>
              <a:rPr kumimoji="1" lang="en-US" altLang="zh-TW"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rPr>
              <a:t>,</a:t>
            </a:r>
            <a:r>
              <a:rPr kumimoji="1" lang="zh-TW" altLang="en-US"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rPr>
              <a:t>每年以</a:t>
            </a:r>
            <a:r>
              <a:rPr kumimoji="1" lang="en-US" altLang="zh-TW"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rPr>
              <a:t>3%</a:t>
            </a:r>
            <a:r>
              <a:rPr kumimoji="1" lang="zh-TW" altLang="en-US"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rPr>
              <a:t>的速度持續成長</a:t>
            </a:r>
            <a:endParaRPr kumimoji="1" lang="zh-TW" altLang="en-US" sz="1200" b="0" i="0" u="none" strike="noStrike" cap="none" normalizeH="0" baseline="0" dirty="0" smtClean="0">
              <a:ln>
                <a:noFill/>
              </a:ln>
              <a:solidFill>
                <a:schemeClr val="tx1"/>
              </a:solidFill>
              <a:effectLst/>
              <a:latin typeface="微軟正黑體" pitchFamily="34" charset="-120"/>
              <a:ea typeface="微軟正黑體" pitchFamily="34" charset="-120"/>
            </a:endParaRPr>
          </a:p>
          <a:p>
            <a:pPr marL="0" marR="0" lvl="0" indent="0" algn="l" defTabSz="914400" rtl="0" eaLnBrk="0" fontAlgn="base" latinLnBrk="0" hangingPunct="0">
              <a:lnSpc>
                <a:spcPct val="100000"/>
              </a:lnSpc>
              <a:spcBef>
                <a:spcPct val="0"/>
              </a:spcBef>
              <a:spcAft>
                <a:spcPct val="0"/>
              </a:spcAft>
              <a:buClrTx/>
              <a:buSzTx/>
              <a:tabLst/>
            </a:pPr>
            <a:r>
              <a:rPr kumimoji="1" lang="en-US" altLang="zh-TW"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rPr>
              <a:t>O4. </a:t>
            </a:r>
            <a:r>
              <a:rPr kumimoji="1" lang="zh-TW" altLang="en-US"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rPr>
              <a:t>根據</a:t>
            </a:r>
            <a:r>
              <a:rPr kumimoji="1" lang="en-US" altLang="zh-TW" sz="1200" b="0" i="0" u="none" strike="noStrike" cap="none" normalizeH="0" baseline="0" dirty="0" err="1" smtClean="0">
                <a:ln>
                  <a:noFill/>
                </a:ln>
                <a:solidFill>
                  <a:schemeClr val="tx1"/>
                </a:solidFill>
                <a:effectLst/>
                <a:latin typeface="微軟正黑體" pitchFamily="34" charset="-120"/>
                <a:ea typeface="微軟正黑體" pitchFamily="34" charset="-120"/>
                <a:cs typeface="Arial" pitchFamily="34" charset="0"/>
              </a:rPr>
              <a:t>iQ</a:t>
            </a:r>
            <a:r>
              <a:rPr kumimoji="1" lang="en-US" altLang="zh-TW"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rPr>
              <a:t> Magazine</a:t>
            </a:r>
            <a:r>
              <a:rPr kumimoji="1" lang="zh-TW" altLang="en-US"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rPr>
              <a:t>統計</a:t>
            </a:r>
            <a:r>
              <a:rPr kumimoji="1" lang="en-US" altLang="zh-TW"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rPr>
              <a:t>,2005</a:t>
            </a:r>
            <a:r>
              <a:rPr kumimoji="1" lang="zh-TW" altLang="en-US"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rPr>
              <a:t>年在印度的公司</a:t>
            </a:r>
            <a:r>
              <a:rPr kumimoji="1" lang="en-US" altLang="zh-TW"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rPr>
              <a:t>,</a:t>
            </a:r>
            <a:r>
              <a:rPr kumimoji="1" lang="zh-TW" altLang="en-US"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rPr>
              <a:t>總計花</a:t>
            </a:r>
            <a:endParaRPr kumimoji="1" lang="en-US" altLang="zh-TW"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1" lang="en-US" altLang="zh-TW" sz="1200" dirty="0" smtClean="0">
                <a:latin typeface="微軟正黑體" pitchFamily="34" charset="-120"/>
                <a:ea typeface="微軟正黑體" pitchFamily="34" charset="-120"/>
                <a:cs typeface="Arial" pitchFamily="34" charset="0"/>
              </a:rPr>
              <a:t>        </a:t>
            </a:r>
            <a:r>
              <a:rPr kumimoji="1" lang="zh-TW" altLang="en-US"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rPr>
              <a:t>費在資訊科技的費用約</a:t>
            </a:r>
            <a:r>
              <a:rPr kumimoji="1" lang="en-US" altLang="zh-TW"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rPr>
              <a:t>2.9Billion</a:t>
            </a:r>
            <a:endParaRPr kumimoji="1" lang="en-US" altLang="zh-TW" sz="1200" b="0" i="0" u="none" strike="noStrike" cap="none" normalizeH="0" baseline="0" dirty="0" smtClean="0">
              <a:ln>
                <a:noFill/>
              </a:ln>
              <a:solidFill>
                <a:schemeClr val="tx1"/>
              </a:solidFill>
              <a:effectLst/>
              <a:latin typeface="微軟正黑體" pitchFamily="34" charset="-120"/>
              <a:ea typeface="微軟正黑體" pitchFamily="34" charset="-120"/>
            </a:endParaRPr>
          </a:p>
          <a:p>
            <a:pPr marL="0" marR="0" lvl="0" indent="0" algn="l" defTabSz="914400" rtl="0" eaLnBrk="0" fontAlgn="base" latinLnBrk="0" hangingPunct="0">
              <a:lnSpc>
                <a:spcPct val="100000"/>
              </a:lnSpc>
              <a:spcBef>
                <a:spcPct val="0"/>
              </a:spcBef>
              <a:spcAft>
                <a:spcPct val="0"/>
              </a:spcAft>
              <a:buClrTx/>
              <a:buSzTx/>
              <a:tabLst/>
            </a:pPr>
            <a:r>
              <a:rPr kumimoji="1" lang="en-US" altLang="zh-TW"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rPr>
              <a:t>O5. </a:t>
            </a:r>
            <a:r>
              <a:rPr kumimoji="1" lang="zh-TW" altLang="en-US" sz="1200" b="1" i="0" u="none" strike="noStrike" cap="none" normalizeH="0" baseline="0" dirty="0" smtClean="0">
                <a:ln>
                  <a:noFill/>
                </a:ln>
                <a:solidFill>
                  <a:srgbClr val="FF0000"/>
                </a:solidFill>
                <a:effectLst/>
                <a:latin typeface="微軟正黑體" pitchFamily="34" charset="-120"/>
                <a:ea typeface="微軟正黑體" pitchFamily="34" charset="-120"/>
                <a:cs typeface="Arial" pitchFamily="34" charset="0"/>
              </a:rPr>
              <a:t>在大陸</a:t>
            </a:r>
            <a:r>
              <a:rPr kumimoji="1" lang="en-US" altLang="zh-TW" sz="1200" b="1" i="0" u="none" strike="noStrike" cap="none" normalizeH="0" baseline="0" dirty="0" smtClean="0">
                <a:ln>
                  <a:noFill/>
                </a:ln>
                <a:solidFill>
                  <a:srgbClr val="FF0000"/>
                </a:solidFill>
                <a:effectLst/>
                <a:latin typeface="微軟正黑體" pitchFamily="34" charset="-120"/>
                <a:ea typeface="微軟正黑體" pitchFamily="34" charset="-120"/>
                <a:cs typeface="Arial" pitchFamily="34" charset="0"/>
              </a:rPr>
              <a:t>,</a:t>
            </a:r>
            <a:r>
              <a:rPr kumimoji="1" lang="zh-TW" altLang="en-US" sz="1200" b="1" i="0" u="none" strike="noStrike" cap="none" normalizeH="0" baseline="0" dirty="0" smtClean="0">
                <a:ln>
                  <a:noFill/>
                </a:ln>
                <a:solidFill>
                  <a:srgbClr val="FF0000"/>
                </a:solidFill>
                <a:effectLst/>
                <a:latin typeface="微軟正黑體" pitchFamily="34" charset="-120"/>
                <a:ea typeface="微軟正黑體" pitchFamily="34" charset="-120"/>
                <a:cs typeface="Arial" pitchFamily="34" charset="0"/>
              </a:rPr>
              <a:t>像</a:t>
            </a:r>
            <a:r>
              <a:rPr kumimoji="1" lang="en-US" altLang="zh-TW" sz="1200" b="1" i="0" u="none" strike="noStrike" cap="none" normalizeH="0" baseline="0" dirty="0" err="1" smtClean="0">
                <a:ln>
                  <a:noFill/>
                </a:ln>
                <a:solidFill>
                  <a:srgbClr val="FF0000"/>
                </a:solidFill>
                <a:effectLst/>
                <a:latin typeface="微軟正黑體" pitchFamily="34" charset="-120"/>
                <a:ea typeface="微軟正黑體" pitchFamily="34" charset="-120"/>
                <a:cs typeface="Arial" pitchFamily="34" charset="0"/>
              </a:rPr>
              <a:t>GE,Ford,BMW,EMC</a:t>
            </a:r>
            <a:r>
              <a:rPr kumimoji="1" lang="zh-TW" altLang="en-US" sz="1200" b="1" i="0" u="none" strike="noStrike" cap="none" normalizeH="0" baseline="0" dirty="0" smtClean="0">
                <a:ln>
                  <a:noFill/>
                </a:ln>
                <a:solidFill>
                  <a:srgbClr val="FF0000"/>
                </a:solidFill>
                <a:effectLst/>
                <a:latin typeface="微軟正黑體" pitchFamily="34" charset="-120"/>
                <a:ea typeface="微軟正黑體" pitchFamily="34" charset="-120"/>
                <a:cs typeface="Arial" pitchFamily="34" charset="0"/>
              </a:rPr>
              <a:t>公司</a:t>
            </a:r>
            <a:r>
              <a:rPr kumimoji="1" lang="en-US" altLang="zh-TW" sz="1200" b="1" i="0" u="none" strike="noStrike" cap="none" normalizeH="0" baseline="0" dirty="0" smtClean="0">
                <a:ln>
                  <a:noFill/>
                </a:ln>
                <a:solidFill>
                  <a:srgbClr val="FF0000"/>
                </a:solidFill>
                <a:effectLst/>
                <a:latin typeface="微軟正黑體" pitchFamily="34" charset="-120"/>
                <a:ea typeface="微軟正黑體" pitchFamily="34" charset="-120"/>
                <a:cs typeface="Arial" pitchFamily="34" charset="0"/>
              </a:rPr>
              <a:t>,</a:t>
            </a:r>
            <a:r>
              <a:rPr kumimoji="1" lang="zh-TW" altLang="en-US" sz="1200" b="1" i="0" u="none" strike="noStrike" cap="none" normalizeH="0" baseline="0" dirty="0" smtClean="0">
                <a:ln>
                  <a:noFill/>
                </a:ln>
                <a:solidFill>
                  <a:srgbClr val="FF0000"/>
                </a:solidFill>
                <a:effectLst/>
                <a:latin typeface="微軟正黑體" pitchFamily="34" charset="-120"/>
                <a:ea typeface="微軟正黑體" pitchFamily="34" charset="-120"/>
                <a:cs typeface="Arial" pitchFamily="34" charset="0"/>
              </a:rPr>
              <a:t>每年平均</a:t>
            </a:r>
            <a:r>
              <a:rPr kumimoji="1" lang="en-US" altLang="zh-TW" sz="1200" b="1" i="0" u="none" strike="noStrike" cap="none" normalizeH="0" baseline="0" dirty="0" smtClean="0">
                <a:ln>
                  <a:noFill/>
                </a:ln>
                <a:solidFill>
                  <a:srgbClr val="FF0000"/>
                </a:solidFill>
                <a:effectLst/>
                <a:latin typeface="微軟正黑體" pitchFamily="34" charset="-120"/>
                <a:ea typeface="微軟正黑體" pitchFamily="34" charset="-120"/>
                <a:cs typeface="Arial" pitchFamily="34" charset="0"/>
              </a:rPr>
              <a:t>FDI</a:t>
            </a:r>
            <a:r>
              <a:rPr kumimoji="1" lang="zh-TW" altLang="en-US" sz="1200" b="1" i="0" u="none" strike="noStrike" cap="none" normalizeH="0" baseline="0" dirty="0" smtClean="0">
                <a:ln>
                  <a:noFill/>
                </a:ln>
                <a:solidFill>
                  <a:srgbClr val="FF0000"/>
                </a:solidFill>
                <a:effectLst/>
                <a:latin typeface="微軟正黑體" pitchFamily="34" charset="-120"/>
                <a:ea typeface="微軟正黑體" pitchFamily="34" charset="-120"/>
                <a:cs typeface="Arial" pitchFamily="34" charset="0"/>
              </a:rPr>
              <a:t>約</a:t>
            </a:r>
            <a:endParaRPr kumimoji="1" lang="en-US" altLang="zh-TW" sz="1200" b="1" i="0" u="none" strike="noStrike" cap="none" normalizeH="0" baseline="0" dirty="0" smtClean="0">
              <a:ln>
                <a:noFill/>
              </a:ln>
              <a:solidFill>
                <a:srgbClr val="FF0000"/>
              </a:solidFill>
              <a:effectLst/>
              <a:latin typeface="微軟正黑體" pitchFamily="34" charset="-120"/>
              <a:ea typeface="微軟正黑體" pitchFamily="34" charset="-12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1" lang="en-US" altLang="zh-TW" sz="1200" b="1" dirty="0" smtClean="0">
                <a:solidFill>
                  <a:srgbClr val="FF0000"/>
                </a:solidFill>
                <a:latin typeface="微軟正黑體" pitchFamily="34" charset="-120"/>
                <a:ea typeface="微軟正黑體" pitchFamily="34" charset="-120"/>
                <a:cs typeface="Arial" pitchFamily="34" charset="0"/>
              </a:rPr>
              <a:t>        </a:t>
            </a:r>
            <a:r>
              <a:rPr kumimoji="1" lang="en-US" altLang="zh-TW" sz="1200" b="1" i="0" u="none" strike="noStrike" cap="none" normalizeH="0" baseline="0" dirty="0" smtClean="0">
                <a:ln>
                  <a:noFill/>
                </a:ln>
                <a:solidFill>
                  <a:srgbClr val="FF0000"/>
                </a:solidFill>
                <a:effectLst/>
                <a:latin typeface="微軟正黑體" pitchFamily="34" charset="-120"/>
                <a:ea typeface="微軟正黑體" pitchFamily="34" charset="-120"/>
                <a:cs typeface="Arial" pitchFamily="34" charset="0"/>
              </a:rPr>
              <a:t>51Billion,</a:t>
            </a:r>
            <a:r>
              <a:rPr kumimoji="1" lang="zh-TW" altLang="en-US" sz="1200" b="1" i="0" u="none" strike="noStrike" cap="none" normalizeH="0" baseline="0" dirty="0" smtClean="0">
                <a:ln>
                  <a:noFill/>
                </a:ln>
                <a:solidFill>
                  <a:srgbClr val="FF0000"/>
                </a:solidFill>
                <a:effectLst/>
                <a:latin typeface="微軟正黑體" pitchFamily="34" charset="-120"/>
                <a:ea typeface="微軟正黑體" pitchFamily="34" charset="-120"/>
                <a:cs typeface="Arial" pitchFamily="34" charset="0"/>
              </a:rPr>
              <a:t>思科正可提供合適的產品與服務來滿足其</a:t>
            </a:r>
            <a:endParaRPr kumimoji="1" lang="en-US" altLang="zh-TW" sz="1200" b="1" i="0" u="none" strike="noStrike" cap="none" normalizeH="0" baseline="0" dirty="0" smtClean="0">
              <a:ln>
                <a:noFill/>
              </a:ln>
              <a:solidFill>
                <a:srgbClr val="FF0000"/>
              </a:solidFill>
              <a:effectLst/>
              <a:latin typeface="微軟正黑體" pitchFamily="34" charset="-120"/>
              <a:ea typeface="微軟正黑體" pitchFamily="34" charset="-12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1" lang="en-US" altLang="zh-TW" sz="1200" b="1" dirty="0" smtClean="0">
                <a:solidFill>
                  <a:srgbClr val="FF0000"/>
                </a:solidFill>
                <a:latin typeface="微軟正黑體" pitchFamily="34" charset="-120"/>
                <a:ea typeface="微軟正黑體" pitchFamily="34" charset="-120"/>
                <a:cs typeface="Arial" pitchFamily="34" charset="0"/>
              </a:rPr>
              <a:t>        </a:t>
            </a:r>
            <a:r>
              <a:rPr kumimoji="1" lang="zh-TW" altLang="en-US" sz="1200" b="1" i="0" u="none" strike="noStrike" cap="none" normalizeH="0" baseline="0" dirty="0" smtClean="0">
                <a:ln>
                  <a:noFill/>
                </a:ln>
                <a:solidFill>
                  <a:srgbClr val="FF0000"/>
                </a:solidFill>
                <a:effectLst/>
                <a:latin typeface="微軟正黑體" pitchFamily="34" charset="-120"/>
                <a:ea typeface="微軟正黑體" pitchFamily="34" charset="-120"/>
                <a:cs typeface="Arial" pitchFamily="34" charset="0"/>
              </a:rPr>
              <a:t>有效溝通的網路解決方案</a:t>
            </a:r>
            <a:endParaRPr kumimoji="1" lang="zh-TW" altLang="en-US" sz="1200" b="1" i="0" u="none" strike="noStrike" cap="none" normalizeH="0" baseline="0" dirty="0" smtClean="0">
              <a:ln>
                <a:noFill/>
              </a:ln>
              <a:solidFill>
                <a:srgbClr val="FF0000"/>
              </a:solidFill>
              <a:effectLst/>
              <a:latin typeface="微軟正黑體" pitchFamily="34" charset="-120"/>
              <a:ea typeface="微軟正黑體" pitchFamily="34" charset="-120"/>
            </a:endParaRPr>
          </a:p>
          <a:p>
            <a:pPr marL="0" marR="0" lvl="0" indent="0" algn="l" defTabSz="914400" rtl="0" eaLnBrk="0" fontAlgn="base" latinLnBrk="0" hangingPunct="0">
              <a:lnSpc>
                <a:spcPct val="100000"/>
              </a:lnSpc>
              <a:spcBef>
                <a:spcPct val="0"/>
              </a:spcBef>
              <a:spcAft>
                <a:spcPct val="0"/>
              </a:spcAft>
              <a:buClrTx/>
              <a:buSzTx/>
              <a:tabLst/>
            </a:pPr>
            <a:r>
              <a:rPr kumimoji="1" lang="en-US" altLang="zh-TW"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rPr>
              <a:t>O6. </a:t>
            </a:r>
            <a:r>
              <a:rPr kumimoji="1" lang="zh-TW" altLang="en-US" sz="1200" b="1" i="0" u="none" strike="noStrike" cap="none" normalizeH="0" baseline="0" dirty="0" smtClean="0">
                <a:ln>
                  <a:noFill/>
                </a:ln>
                <a:solidFill>
                  <a:srgbClr val="FF0000"/>
                </a:solidFill>
                <a:effectLst/>
                <a:latin typeface="微軟正黑體" pitchFamily="34" charset="-120"/>
                <a:ea typeface="微軟正黑體" pitchFamily="34" charset="-120"/>
                <a:cs typeface="Arial" pitchFamily="34" charset="0"/>
              </a:rPr>
              <a:t>思科不斷的以策略聯盟方式來發展亞洲市場</a:t>
            </a:r>
            <a:r>
              <a:rPr kumimoji="1" lang="en-US" altLang="zh-TW" sz="1200" b="1" i="0" u="none" strike="noStrike" cap="none" normalizeH="0" baseline="0" dirty="0" smtClean="0">
                <a:ln>
                  <a:noFill/>
                </a:ln>
                <a:solidFill>
                  <a:srgbClr val="FF0000"/>
                </a:solidFill>
                <a:effectLst/>
                <a:latin typeface="微軟正黑體" pitchFamily="34" charset="-120"/>
                <a:ea typeface="微軟正黑體" pitchFamily="34" charset="-120"/>
                <a:cs typeface="Arial" pitchFamily="34" charset="0"/>
              </a:rPr>
              <a:t>,</a:t>
            </a:r>
            <a:r>
              <a:rPr kumimoji="1" lang="zh-TW" altLang="en-US" sz="1200" b="1" i="0" u="none" strike="noStrike" cap="none" normalizeH="0" baseline="0" dirty="0" smtClean="0">
                <a:ln>
                  <a:noFill/>
                </a:ln>
                <a:solidFill>
                  <a:srgbClr val="FF0000"/>
                </a:solidFill>
                <a:effectLst/>
                <a:latin typeface="微軟正黑體" pitchFamily="34" charset="-120"/>
                <a:ea typeface="微軟正黑體" pitchFamily="34" charset="-120"/>
                <a:cs typeface="Arial" pitchFamily="34" charset="0"/>
              </a:rPr>
              <a:t>並且提昇</a:t>
            </a:r>
            <a:endParaRPr kumimoji="1" lang="en-US" altLang="zh-TW" sz="1200" b="1" i="0" u="none" strike="noStrike" cap="none" normalizeH="0" baseline="0" dirty="0" smtClean="0">
              <a:ln>
                <a:noFill/>
              </a:ln>
              <a:solidFill>
                <a:srgbClr val="FF0000"/>
              </a:solidFill>
              <a:effectLst/>
              <a:latin typeface="微軟正黑體" pitchFamily="34" charset="-120"/>
              <a:ea typeface="微軟正黑體" pitchFamily="34" charset="-12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1" lang="en-US" altLang="zh-TW" sz="1200" b="1" dirty="0" smtClean="0">
                <a:solidFill>
                  <a:srgbClr val="FF0000"/>
                </a:solidFill>
                <a:latin typeface="微軟正黑體" pitchFamily="34" charset="-120"/>
                <a:ea typeface="微軟正黑體" pitchFamily="34" charset="-120"/>
                <a:cs typeface="Arial" pitchFamily="34" charset="0"/>
              </a:rPr>
              <a:t>        </a:t>
            </a:r>
            <a:r>
              <a:rPr kumimoji="1" lang="zh-TW" altLang="en-US" sz="1200" b="1" i="0" u="none" strike="noStrike" cap="none" normalizeH="0" baseline="0" dirty="0" smtClean="0">
                <a:ln>
                  <a:noFill/>
                </a:ln>
                <a:solidFill>
                  <a:srgbClr val="FF0000"/>
                </a:solidFill>
                <a:effectLst/>
                <a:latin typeface="微軟正黑體" pitchFamily="34" charset="-120"/>
                <a:ea typeface="微軟正黑體" pitchFamily="34" charset="-120"/>
                <a:cs typeface="Arial" pitchFamily="34" charset="0"/>
              </a:rPr>
              <a:t>顧客的滿意度與品牌忠誠度</a:t>
            </a:r>
            <a:endParaRPr kumimoji="1" lang="zh-TW" altLang="en-US" sz="1200" b="1" i="0" u="none" strike="noStrike" cap="none" normalizeH="0" baseline="0" dirty="0" smtClean="0">
              <a:ln>
                <a:noFill/>
              </a:ln>
              <a:solidFill>
                <a:srgbClr val="FF0000"/>
              </a:solidFill>
              <a:effectLst/>
              <a:latin typeface="微軟正黑體" pitchFamily="34" charset="-120"/>
              <a:ea typeface="微軟正黑體" pitchFamily="34" charset="-120"/>
            </a:endParaRPr>
          </a:p>
        </p:txBody>
      </p:sp>
      <p:sp>
        <p:nvSpPr>
          <p:cNvPr id="28675" name="Rectangle 3"/>
          <p:cNvSpPr>
            <a:spLocks noChangeArrowheads="1"/>
          </p:cNvSpPr>
          <p:nvPr/>
        </p:nvSpPr>
        <p:spPr bwMode="auto">
          <a:xfrm>
            <a:off x="4572000" y="4365104"/>
            <a:ext cx="403244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1" lang="en-US" altLang="zh-TW"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rPr>
              <a:t>T1. </a:t>
            </a:r>
            <a:r>
              <a:rPr kumimoji="1" lang="zh-TW" sz="1200" b="1" i="0" u="none" strike="noStrike" cap="none" normalizeH="0" baseline="0" dirty="0" smtClean="0">
                <a:ln>
                  <a:noFill/>
                </a:ln>
                <a:solidFill>
                  <a:srgbClr val="FF0000"/>
                </a:solidFill>
                <a:effectLst/>
                <a:latin typeface="微軟正黑體" pitchFamily="34" charset="-120"/>
                <a:ea typeface="微軟正黑體" pitchFamily="34" charset="-120"/>
                <a:cs typeface="Arial" pitchFamily="34" charset="0"/>
              </a:rPr>
              <a:t>在大陸面臨無法專利權保護問題</a:t>
            </a:r>
            <a:endParaRPr kumimoji="1" lang="zh-TW" sz="1200" b="1" i="0" u="none" strike="noStrike" cap="none" normalizeH="0" baseline="0" dirty="0" smtClean="0">
              <a:ln>
                <a:noFill/>
              </a:ln>
              <a:solidFill>
                <a:srgbClr val="FF0000"/>
              </a:solidFill>
              <a:effectLst/>
              <a:latin typeface="微軟正黑體" pitchFamily="34" charset="-120"/>
              <a:ea typeface="微軟正黑體" pitchFamily="34" charset="-120"/>
            </a:endParaRPr>
          </a:p>
          <a:p>
            <a:pPr marL="0" marR="0" lvl="0" indent="0" algn="l" defTabSz="914400" rtl="0" eaLnBrk="0" fontAlgn="base" latinLnBrk="0" hangingPunct="0">
              <a:lnSpc>
                <a:spcPct val="100000"/>
              </a:lnSpc>
              <a:spcBef>
                <a:spcPct val="0"/>
              </a:spcBef>
              <a:spcAft>
                <a:spcPct val="0"/>
              </a:spcAft>
              <a:buClrTx/>
              <a:buSzTx/>
              <a:tabLst/>
            </a:pPr>
            <a:r>
              <a:rPr kumimoji="1" lang="en-US" altLang="zh-TW"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rPr>
              <a:t>T2. </a:t>
            </a:r>
            <a:r>
              <a:rPr kumimoji="1" lang="zh-TW" sz="1200" b="1" i="0" u="none" strike="noStrike" cap="none" normalizeH="0" baseline="0" dirty="0" smtClean="0">
                <a:ln>
                  <a:noFill/>
                </a:ln>
                <a:solidFill>
                  <a:srgbClr val="FF0000"/>
                </a:solidFill>
                <a:effectLst/>
                <a:latin typeface="微軟正黑體" pitchFamily="34" charset="-120"/>
                <a:ea typeface="微軟正黑體" pitchFamily="34" charset="-120"/>
                <a:cs typeface="Arial" pitchFamily="34" charset="0"/>
              </a:rPr>
              <a:t>大陸的華為侵犯思科的專利權</a:t>
            </a:r>
            <a:r>
              <a:rPr kumimoji="1" lang="en-US" altLang="zh-TW" sz="1200" b="1" i="0" u="none" strike="noStrike" cap="none" normalizeH="0" baseline="0" dirty="0" smtClean="0">
                <a:ln>
                  <a:noFill/>
                </a:ln>
                <a:solidFill>
                  <a:srgbClr val="FF0000"/>
                </a:solidFill>
                <a:effectLst/>
                <a:latin typeface="微軟正黑體" pitchFamily="34" charset="-120"/>
                <a:ea typeface="微軟正黑體" pitchFamily="34" charset="-120"/>
                <a:cs typeface="Arial" pitchFamily="34" charset="0"/>
              </a:rPr>
              <a:t>,</a:t>
            </a:r>
            <a:r>
              <a:rPr kumimoji="1" lang="zh-TW" altLang="en-US" sz="1200" b="1" i="0" u="none" strike="noStrike" cap="none" normalizeH="0" baseline="0" dirty="0" smtClean="0">
                <a:ln>
                  <a:noFill/>
                </a:ln>
                <a:solidFill>
                  <a:srgbClr val="FF0000"/>
                </a:solidFill>
                <a:effectLst/>
                <a:latin typeface="微軟正黑體" pitchFamily="34" charset="-120"/>
                <a:ea typeface="微軟正黑體" pitchFamily="34" charset="-120"/>
                <a:cs typeface="Arial" pitchFamily="34" charset="0"/>
              </a:rPr>
              <a:t>並仿效思科的產品並在</a:t>
            </a:r>
            <a:endParaRPr kumimoji="1" lang="en-US" altLang="zh-TW" sz="1200" b="1" i="0" u="none" strike="noStrike" cap="none" normalizeH="0" baseline="0" dirty="0" smtClean="0">
              <a:ln>
                <a:noFill/>
              </a:ln>
              <a:solidFill>
                <a:srgbClr val="FF0000"/>
              </a:solidFill>
              <a:effectLst/>
              <a:latin typeface="微軟正黑體" pitchFamily="34" charset="-120"/>
              <a:ea typeface="微軟正黑體" pitchFamily="34" charset="-12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1" lang="en-US" altLang="zh-TW" sz="1200" b="1" dirty="0" smtClean="0">
                <a:solidFill>
                  <a:srgbClr val="FF0000"/>
                </a:solidFill>
                <a:latin typeface="微軟正黑體" pitchFamily="34" charset="-120"/>
                <a:ea typeface="微軟正黑體" pitchFamily="34" charset="-120"/>
                <a:cs typeface="Arial" pitchFamily="34" charset="0"/>
              </a:rPr>
              <a:t>       </a:t>
            </a:r>
            <a:r>
              <a:rPr kumimoji="1" lang="zh-TW" altLang="en-US" sz="1200" b="1" i="0" u="none" strike="noStrike" cap="none" normalizeH="0" baseline="0" dirty="0" smtClean="0">
                <a:ln>
                  <a:noFill/>
                </a:ln>
                <a:solidFill>
                  <a:srgbClr val="FF0000"/>
                </a:solidFill>
                <a:effectLst/>
                <a:latin typeface="微軟正黑體" pitchFamily="34" charset="-120"/>
                <a:ea typeface="微軟正黑體" pitchFamily="34" charset="-120"/>
                <a:cs typeface="Arial" pitchFamily="34" charset="0"/>
              </a:rPr>
              <a:t>大陸佔有很大的市場</a:t>
            </a:r>
            <a:endParaRPr kumimoji="1" lang="zh-TW" altLang="en-US" sz="1200" b="1" i="0" u="none" strike="noStrike" cap="none" normalizeH="0" baseline="0" dirty="0" smtClean="0">
              <a:ln>
                <a:noFill/>
              </a:ln>
              <a:solidFill>
                <a:srgbClr val="FF0000"/>
              </a:solidFill>
              <a:effectLst/>
              <a:latin typeface="微軟正黑體" pitchFamily="34" charset="-120"/>
              <a:ea typeface="微軟正黑體" pitchFamily="34" charset="-120"/>
            </a:endParaRPr>
          </a:p>
          <a:p>
            <a:pPr marL="0" marR="0" lvl="0" indent="0" algn="l" defTabSz="914400" rtl="0" eaLnBrk="0" fontAlgn="base" latinLnBrk="0" hangingPunct="0">
              <a:lnSpc>
                <a:spcPct val="100000"/>
              </a:lnSpc>
              <a:spcBef>
                <a:spcPct val="0"/>
              </a:spcBef>
              <a:spcAft>
                <a:spcPct val="0"/>
              </a:spcAft>
              <a:buClrTx/>
              <a:buSzTx/>
              <a:tabLst/>
            </a:pPr>
            <a:r>
              <a:rPr kumimoji="1" lang="en-US" altLang="zh-TW"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rPr>
              <a:t>T3. </a:t>
            </a:r>
            <a:r>
              <a:rPr kumimoji="1" lang="zh-TW" altLang="en-US"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rPr>
              <a:t>全球不確定的經濟狀況</a:t>
            </a:r>
            <a:r>
              <a:rPr kumimoji="1" lang="en-US" altLang="zh-TW"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rPr>
              <a:t>,</a:t>
            </a:r>
            <a:r>
              <a:rPr kumimoji="1" lang="zh-TW" altLang="en-US"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rPr>
              <a:t>可能影響其獲利</a:t>
            </a:r>
            <a:endParaRPr kumimoji="1" lang="zh-TW" altLang="en-US" sz="1200" b="0" i="0" u="none" strike="noStrike" cap="none" normalizeH="0" baseline="0" dirty="0" smtClean="0">
              <a:ln>
                <a:noFill/>
              </a:ln>
              <a:solidFill>
                <a:schemeClr val="tx1"/>
              </a:solidFill>
              <a:effectLst/>
              <a:latin typeface="微軟正黑體" pitchFamily="34" charset="-120"/>
              <a:ea typeface="微軟正黑體" pitchFamily="34" charset="-120"/>
            </a:endParaRPr>
          </a:p>
          <a:p>
            <a:pPr marL="0" marR="0" lvl="0" indent="0" algn="l" defTabSz="914400" rtl="0" eaLnBrk="0" fontAlgn="base" latinLnBrk="0" hangingPunct="0">
              <a:lnSpc>
                <a:spcPct val="100000"/>
              </a:lnSpc>
              <a:spcBef>
                <a:spcPct val="0"/>
              </a:spcBef>
              <a:spcAft>
                <a:spcPct val="0"/>
              </a:spcAft>
              <a:buClrTx/>
              <a:buSzTx/>
              <a:tabLst/>
            </a:pPr>
            <a:r>
              <a:rPr kumimoji="1" lang="en-US" altLang="zh-TW"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rPr>
              <a:t>T4. </a:t>
            </a:r>
            <a:r>
              <a:rPr kumimoji="1" lang="zh-TW" altLang="en-US"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rPr>
              <a:t>市場競爭可能削減</a:t>
            </a:r>
            <a:r>
              <a:rPr kumimoji="1" lang="en-US" altLang="zh-TW"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rPr>
              <a:t>ISP</a:t>
            </a:r>
            <a:r>
              <a:rPr kumimoji="1" lang="zh-TW" altLang="en-US"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rPr>
              <a:t>資本設備支出的能力</a:t>
            </a:r>
            <a:r>
              <a:rPr kumimoji="1" lang="en-US" altLang="zh-TW"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rPr>
              <a:t>,</a:t>
            </a:r>
            <a:r>
              <a:rPr kumimoji="1" lang="zh-TW" altLang="en-US"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rPr>
              <a:t>使得思科</a:t>
            </a:r>
            <a:endParaRPr kumimoji="1" lang="en-US" altLang="zh-TW"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1" lang="en-US" altLang="zh-TW" sz="1200" dirty="0" smtClean="0">
                <a:latin typeface="微軟正黑體" pitchFamily="34" charset="-120"/>
                <a:ea typeface="微軟正黑體" pitchFamily="34" charset="-120"/>
                <a:cs typeface="Arial" pitchFamily="34" charset="0"/>
              </a:rPr>
              <a:t>       </a:t>
            </a:r>
            <a:r>
              <a:rPr kumimoji="1" lang="zh-TW" altLang="en-US"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rPr>
              <a:t>的產品毛利率可能無法持續大幅獲利</a:t>
            </a:r>
            <a:endParaRPr kumimoji="1" lang="zh-TW" altLang="en-US" sz="1200" b="0" i="0" u="none" strike="noStrike" cap="none" normalizeH="0" baseline="0" dirty="0" smtClean="0">
              <a:ln>
                <a:noFill/>
              </a:ln>
              <a:solidFill>
                <a:schemeClr val="tx1"/>
              </a:solidFill>
              <a:effectLst/>
              <a:latin typeface="微軟正黑體" pitchFamily="34" charset="-120"/>
              <a:ea typeface="微軟正黑體" pitchFamily="34" charset="-120"/>
            </a:endParaRPr>
          </a:p>
          <a:p>
            <a:pPr marL="0" marR="0" lvl="0" indent="0" algn="l" defTabSz="914400" rtl="0" eaLnBrk="0" fontAlgn="base" latinLnBrk="0" hangingPunct="0">
              <a:lnSpc>
                <a:spcPct val="100000"/>
              </a:lnSpc>
              <a:spcBef>
                <a:spcPct val="0"/>
              </a:spcBef>
              <a:spcAft>
                <a:spcPct val="0"/>
              </a:spcAft>
              <a:buClrTx/>
              <a:buSzTx/>
              <a:tabLst/>
            </a:pPr>
            <a:r>
              <a:rPr kumimoji="1" lang="en-US" altLang="zh-TW"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rPr>
              <a:t>T5. </a:t>
            </a:r>
            <a:r>
              <a:rPr kumimoji="1" lang="en-US" altLang="zh-TW" sz="1200" b="1" i="0" u="none" strike="noStrike" cap="none" normalizeH="0" baseline="0" dirty="0" smtClean="0">
                <a:ln>
                  <a:noFill/>
                </a:ln>
                <a:solidFill>
                  <a:srgbClr val="FF0000"/>
                </a:solidFill>
                <a:effectLst/>
                <a:latin typeface="微軟正黑體" pitchFamily="34" charset="-120"/>
                <a:ea typeface="微軟正黑體" pitchFamily="34" charset="-120"/>
                <a:cs typeface="Arial" pitchFamily="34" charset="0"/>
              </a:rPr>
              <a:t>Juniper</a:t>
            </a:r>
            <a:r>
              <a:rPr kumimoji="1" lang="zh-TW" altLang="en-US" sz="1200" b="1" i="0" u="none" strike="noStrike" cap="none" normalizeH="0" baseline="0" dirty="0" smtClean="0">
                <a:ln>
                  <a:noFill/>
                </a:ln>
                <a:solidFill>
                  <a:srgbClr val="FF0000"/>
                </a:solidFill>
                <a:effectLst/>
                <a:latin typeface="微軟正黑體" pitchFamily="34" charset="-120"/>
                <a:ea typeface="微軟正黑體" pitchFamily="34" charset="-120"/>
                <a:cs typeface="Arial" pitchFamily="34" charset="0"/>
              </a:rPr>
              <a:t>與</a:t>
            </a:r>
            <a:r>
              <a:rPr kumimoji="1" lang="en-US" altLang="zh-TW" sz="1200" b="1" i="0" u="none" strike="noStrike" cap="none" normalizeH="0" baseline="0" dirty="0" smtClean="0">
                <a:ln>
                  <a:noFill/>
                </a:ln>
                <a:solidFill>
                  <a:srgbClr val="FF0000"/>
                </a:solidFill>
                <a:effectLst/>
                <a:latin typeface="微軟正黑體" pitchFamily="34" charset="-120"/>
                <a:ea typeface="微軟正黑體" pitchFamily="34" charset="-120"/>
                <a:cs typeface="Arial" pitchFamily="34" charset="0"/>
              </a:rPr>
              <a:t>IBM</a:t>
            </a:r>
            <a:r>
              <a:rPr kumimoji="1" lang="zh-TW" altLang="en-US" sz="1200" b="1" i="0" u="none" strike="noStrike" cap="none" normalizeH="0" baseline="0" dirty="0" smtClean="0">
                <a:ln>
                  <a:noFill/>
                </a:ln>
                <a:solidFill>
                  <a:srgbClr val="FF0000"/>
                </a:solidFill>
                <a:effectLst/>
                <a:latin typeface="微軟正黑體" pitchFamily="34" charset="-120"/>
                <a:ea typeface="微軟正黑體" pitchFamily="34" charset="-120"/>
                <a:cs typeface="Arial" pitchFamily="34" charset="0"/>
              </a:rPr>
              <a:t>的策略聯盟</a:t>
            </a:r>
            <a:r>
              <a:rPr kumimoji="1" lang="en-US" altLang="zh-TW" sz="1200" b="1" i="0" u="none" strike="noStrike" cap="none" normalizeH="0" baseline="0" dirty="0" smtClean="0">
                <a:ln>
                  <a:noFill/>
                </a:ln>
                <a:solidFill>
                  <a:srgbClr val="FF0000"/>
                </a:solidFill>
                <a:effectLst/>
                <a:latin typeface="微軟正黑體" pitchFamily="34" charset="-120"/>
                <a:ea typeface="微軟正黑體" pitchFamily="34" charset="-120"/>
                <a:cs typeface="Arial" pitchFamily="34" charset="0"/>
              </a:rPr>
              <a:t>,</a:t>
            </a:r>
            <a:r>
              <a:rPr kumimoji="1" lang="zh-TW" altLang="en-US" sz="1200" b="1" i="0" u="none" strike="noStrike" cap="none" normalizeH="0" baseline="0" dirty="0" smtClean="0">
                <a:ln>
                  <a:noFill/>
                </a:ln>
                <a:solidFill>
                  <a:srgbClr val="FF0000"/>
                </a:solidFill>
                <a:effectLst/>
                <a:latin typeface="微軟正黑體" pitchFamily="34" charset="-120"/>
                <a:ea typeface="微軟正黑體" pitchFamily="34" charset="-120"/>
                <a:cs typeface="Arial" pitchFamily="34" charset="0"/>
              </a:rPr>
              <a:t>採用低價策略</a:t>
            </a:r>
            <a:r>
              <a:rPr kumimoji="1" lang="en-US" altLang="zh-TW" sz="1200" b="1" i="0" u="none" strike="noStrike" cap="none" normalizeH="0" baseline="0" dirty="0" smtClean="0">
                <a:ln>
                  <a:noFill/>
                </a:ln>
                <a:solidFill>
                  <a:srgbClr val="FF0000"/>
                </a:solidFill>
                <a:effectLst/>
                <a:latin typeface="微軟正黑體" pitchFamily="34" charset="-120"/>
                <a:ea typeface="微軟正黑體" pitchFamily="34" charset="-120"/>
                <a:cs typeface="Arial" pitchFamily="34" charset="0"/>
              </a:rPr>
              <a:t>,</a:t>
            </a:r>
            <a:r>
              <a:rPr kumimoji="1" lang="zh-TW" altLang="en-US" sz="1200" b="1" i="0" u="none" strike="noStrike" cap="none" normalizeH="0" baseline="0" dirty="0" smtClean="0">
                <a:ln>
                  <a:noFill/>
                </a:ln>
                <a:solidFill>
                  <a:srgbClr val="FF0000"/>
                </a:solidFill>
                <a:effectLst/>
                <a:latin typeface="微軟正黑體" pitchFamily="34" charset="-120"/>
                <a:ea typeface="微軟正黑體" pitchFamily="34" charset="-120"/>
                <a:cs typeface="Arial" pitchFamily="34" charset="0"/>
              </a:rPr>
              <a:t>對思科具有</a:t>
            </a:r>
            <a:endParaRPr kumimoji="1" lang="en-US" altLang="zh-TW" sz="1200" b="1" i="0" u="none" strike="noStrike" cap="none" normalizeH="0" baseline="0" dirty="0" smtClean="0">
              <a:ln>
                <a:noFill/>
              </a:ln>
              <a:solidFill>
                <a:srgbClr val="FF0000"/>
              </a:solidFill>
              <a:effectLst/>
              <a:latin typeface="微軟正黑體" pitchFamily="34" charset="-120"/>
              <a:ea typeface="微軟正黑體" pitchFamily="34" charset="-12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1" lang="en-US" altLang="zh-TW" sz="1200" b="1" dirty="0" smtClean="0">
                <a:solidFill>
                  <a:srgbClr val="FF0000"/>
                </a:solidFill>
                <a:latin typeface="微軟正黑體" pitchFamily="34" charset="-120"/>
                <a:ea typeface="微軟正黑體" pitchFamily="34" charset="-120"/>
                <a:cs typeface="Arial" pitchFamily="34" charset="0"/>
              </a:rPr>
              <a:t>       </a:t>
            </a:r>
            <a:r>
              <a:rPr kumimoji="1" lang="zh-TW" altLang="en-US" sz="1200" b="1" i="0" u="none" strike="noStrike" cap="none" normalizeH="0" baseline="0" dirty="0" smtClean="0">
                <a:ln>
                  <a:noFill/>
                </a:ln>
                <a:solidFill>
                  <a:srgbClr val="FF0000"/>
                </a:solidFill>
                <a:effectLst/>
                <a:latin typeface="微軟正黑體" pitchFamily="34" charset="-120"/>
                <a:ea typeface="微軟正黑體" pitchFamily="34" charset="-120"/>
                <a:cs typeface="Arial" pitchFamily="34" charset="0"/>
              </a:rPr>
              <a:t>很明顯的威脅</a:t>
            </a:r>
            <a:endParaRPr kumimoji="1" lang="zh-TW" altLang="en-US" sz="1200" b="1" i="0" u="none" strike="noStrike" cap="none" normalizeH="0" baseline="0" dirty="0" smtClean="0">
              <a:ln>
                <a:noFill/>
              </a:ln>
              <a:solidFill>
                <a:srgbClr val="FF0000"/>
              </a:solidFill>
              <a:effectLst/>
              <a:latin typeface="微軟正黑體" pitchFamily="34" charset="-120"/>
              <a:ea typeface="微軟正黑體"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微軟正黑體" pitchFamily="34" charset="-120"/>
                <a:ea typeface="微軟正黑體" pitchFamily="34" charset="-120"/>
              </a:rPr>
              <a:t>T6. VoIP</a:t>
            </a:r>
            <a:r>
              <a:rPr kumimoji="1" lang="zh-TW" altLang="en-US"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rPr>
              <a:t>的市場</a:t>
            </a:r>
            <a:r>
              <a:rPr kumimoji="1" lang="en-US" altLang="zh-TW" sz="12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1" lang="zh-TW" altLang="en-US"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rPr>
              <a:t>遲遲不如預期</a:t>
            </a:r>
            <a:r>
              <a:rPr kumimoji="1" lang="en-US" altLang="zh-TW" sz="12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1" lang="zh-TW" altLang="en-US"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rPr>
              <a:t>且由於執行</a:t>
            </a:r>
            <a:r>
              <a:rPr kumimoji="1" lang="en-US" altLang="zh-TW" sz="12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1" lang="zh-TW" altLang="en-US"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rPr>
              <a:t>產品和後勤問</a:t>
            </a:r>
            <a:endParaRPr kumimoji="1" lang="en-US" altLang="zh-TW"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dirty="0" smtClean="0">
                <a:latin typeface="微軟正黑體" pitchFamily="34" charset="-120"/>
                <a:ea typeface="微軟正黑體" pitchFamily="34" charset="-120"/>
                <a:cs typeface="Arial" pitchFamily="34" charset="0"/>
              </a:rPr>
              <a:t>       </a:t>
            </a:r>
            <a:r>
              <a:rPr kumimoji="1" lang="zh-TW" altLang="en-US" sz="1200" b="0" i="0" u="none" strike="noStrike" cap="none" normalizeH="0" baseline="0" dirty="0" smtClean="0">
                <a:ln>
                  <a:noFill/>
                </a:ln>
                <a:solidFill>
                  <a:schemeClr val="tx1"/>
                </a:solidFill>
                <a:effectLst/>
                <a:latin typeface="微軟正黑體" pitchFamily="34" charset="-120"/>
                <a:ea typeface="微軟正黑體" pitchFamily="34" charset="-120"/>
                <a:cs typeface="Arial" pitchFamily="34" charset="0"/>
              </a:rPr>
              <a:t>題的延誤而耽擱</a:t>
            </a:r>
            <a:r>
              <a:rPr kumimoji="1" lang="zh-TW" altLang="en-US" sz="1200" b="0" i="0" u="none" strike="noStrike" cap="none" normalizeH="0" baseline="0" dirty="0" smtClean="0">
                <a:ln>
                  <a:noFill/>
                </a:ln>
                <a:solidFill>
                  <a:schemeClr val="tx1"/>
                </a:solidFill>
                <a:effectLst/>
                <a:latin typeface="微軟正黑體" pitchFamily="34" charset="-120"/>
                <a:ea typeface="微軟正黑體" pitchFamily="34" charset="-120"/>
              </a:rPr>
              <a:t> </a:t>
            </a:r>
          </a:p>
        </p:txBody>
      </p:sp>
      <p:sp>
        <p:nvSpPr>
          <p:cNvPr id="4113" name="TextBox 16"/>
          <p:cNvSpPr txBox="1">
            <a:spLocks noChangeArrowheads="1"/>
          </p:cNvSpPr>
          <p:nvPr/>
        </p:nvSpPr>
        <p:spPr bwMode="auto">
          <a:xfrm>
            <a:off x="5652120" y="1196752"/>
            <a:ext cx="1512168" cy="314588"/>
          </a:xfrm>
          <a:prstGeom prst="rect">
            <a:avLst/>
          </a:prstGeom>
          <a:noFill/>
          <a:ln w="9525">
            <a:noFill/>
            <a:miter lim="800000"/>
            <a:headEnd/>
            <a:tailEnd/>
          </a:ln>
        </p:spPr>
        <p:txBody>
          <a:bodyPr wrap="square" lIns="82945" tIns="41473" rIns="82945" bIns="41473">
            <a:spAutoFit/>
          </a:bodyPr>
          <a:lstStyle/>
          <a:p>
            <a:r>
              <a:rPr lang="en-US" sz="1500" b="1" dirty="0" smtClean="0">
                <a:latin typeface="微軟正黑體" pitchFamily="34" charset="-120"/>
                <a:ea typeface="微軟正黑體" pitchFamily="34" charset="-120"/>
              </a:rPr>
              <a:t>Weaknesses</a:t>
            </a:r>
            <a:endParaRPr lang="en-US" sz="1500" b="1" dirty="0">
              <a:latin typeface="微軟正黑體" pitchFamily="34" charset="-120"/>
              <a:ea typeface="微軟正黑體" pitchFamily="34" charset="-120"/>
            </a:endParaRPr>
          </a:p>
        </p:txBody>
      </p:sp>
      <p:sp>
        <p:nvSpPr>
          <p:cNvPr id="4104" name="TextBox 16"/>
          <p:cNvSpPr txBox="1">
            <a:spLocks noChangeArrowheads="1"/>
          </p:cNvSpPr>
          <p:nvPr/>
        </p:nvSpPr>
        <p:spPr bwMode="auto">
          <a:xfrm>
            <a:off x="1763688" y="1196752"/>
            <a:ext cx="1585248" cy="314588"/>
          </a:xfrm>
          <a:prstGeom prst="rect">
            <a:avLst/>
          </a:prstGeom>
          <a:noFill/>
          <a:ln w="9525">
            <a:noFill/>
            <a:miter lim="800000"/>
            <a:headEnd/>
            <a:tailEnd/>
          </a:ln>
        </p:spPr>
        <p:txBody>
          <a:bodyPr wrap="square" lIns="82945" tIns="41473" rIns="82945" bIns="41473">
            <a:spAutoFit/>
          </a:bodyPr>
          <a:lstStyle/>
          <a:p>
            <a:r>
              <a:rPr lang="en-US" sz="1500" b="1" dirty="0" smtClean="0">
                <a:latin typeface="微軟正黑體" pitchFamily="34" charset="-120"/>
                <a:ea typeface="微軟正黑體" pitchFamily="34" charset="-120"/>
              </a:rPr>
              <a:t>Strengths</a:t>
            </a:r>
            <a:endParaRPr lang="en-US" sz="1100" dirty="0">
              <a:latin typeface="微軟正黑體" pitchFamily="34" charset="-120"/>
              <a:ea typeface="微軟正黑體" pitchFamily="34" charset="-120"/>
            </a:endParaRPr>
          </a:p>
        </p:txBody>
      </p:sp>
      <p:sp>
        <p:nvSpPr>
          <p:cNvPr id="4112" name="TextBox 16"/>
          <p:cNvSpPr txBox="1">
            <a:spLocks noChangeArrowheads="1"/>
          </p:cNvSpPr>
          <p:nvPr/>
        </p:nvSpPr>
        <p:spPr bwMode="auto">
          <a:xfrm>
            <a:off x="5724128" y="3978508"/>
            <a:ext cx="3179520" cy="314588"/>
          </a:xfrm>
          <a:prstGeom prst="rect">
            <a:avLst/>
          </a:prstGeom>
          <a:noFill/>
          <a:ln w="9525">
            <a:noFill/>
            <a:miter lim="800000"/>
            <a:headEnd/>
            <a:tailEnd/>
          </a:ln>
        </p:spPr>
        <p:txBody>
          <a:bodyPr lIns="82945" tIns="41473" rIns="82945" bIns="41473">
            <a:spAutoFit/>
          </a:bodyPr>
          <a:lstStyle/>
          <a:p>
            <a:r>
              <a:rPr lang="en-US" sz="1500" b="1" dirty="0" smtClean="0">
                <a:latin typeface="微軟正黑體" pitchFamily="34" charset="-120"/>
                <a:ea typeface="微軟正黑體" pitchFamily="34" charset="-120"/>
              </a:rPr>
              <a:t>Threats</a:t>
            </a:r>
            <a:endParaRPr lang="en-US" sz="1500" b="1" dirty="0">
              <a:latin typeface="微軟正黑體" pitchFamily="34" charset="-120"/>
              <a:ea typeface="微軟正黑體" pitchFamily="34" charset="-120"/>
            </a:endParaRPr>
          </a:p>
        </p:txBody>
      </p:sp>
      <p:sp>
        <p:nvSpPr>
          <p:cNvPr id="4105" name="TextBox 16"/>
          <p:cNvSpPr txBox="1">
            <a:spLocks noChangeArrowheads="1"/>
          </p:cNvSpPr>
          <p:nvPr/>
        </p:nvSpPr>
        <p:spPr bwMode="auto">
          <a:xfrm>
            <a:off x="1763688" y="4005064"/>
            <a:ext cx="3179520" cy="314588"/>
          </a:xfrm>
          <a:prstGeom prst="rect">
            <a:avLst/>
          </a:prstGeom>
          <a:noFill/>
          <a:ln w="9525">
            <a:noFill/>
            <a:miter lim="800000"/>
            <a:headEnd/>
            <a:tailEnd/>
          </a:ln>
        </p:spPr>
        <p:txBody>
          <a:bodyPr lIns="82945" tIns="41473" rIns="82945" bIns="41473">
            <a:spAutoFit/>
          </a:bodyPr>
          <a:lstStyle/>
          <a:p>
            <a:r>
              <a:rPr lang="en-US" sz="1500" b="1" dirty="0" smtClean="0">
                <a:latin typeface="微軟正黑體" pitchFamily="34" charset="-120"/>
                <a:ea typeface="微軟正黑體" pitchFamily="34" charset="-120"/>
              </a:rPr>
              <a:t>Opportunities</a:t>
            </a:r>
            <a:endParaRPr lang="en-US" sz="1500" b="1" dirty="0">
              <a:latin typeface="微軟正黑體" pitchFamily="34" charset="-120"/>
              <a:ea typeface="微軟正黑體" pitchFamily="34" charset="-120"/>
            </a:endParaRPr>
          </a:p>
        </p:txBody>
      </p:sp>
      <p:sp>
        <p:nvSpPr>
          <p:cNvPr id="28" name="標題 19"/>
          <p:cNvSpPr txBox="1">
            <a:spLocks/>
          </p:cNvSpPr>
          <p:nvPr/>
        </p:nvSpPr>
        <p:spPr>
          <a:xfrm>
            <a:off x="539552" y="188640"/>
            <a:ext cx="8229600" cy="720080"/>
          </a:xfrm>
          <a:prstGeom prst="rect">
            <a:avLst/>
          </a:prstGeom>
        </p:spPr>
        <p:txBody>
          <a:bodyPr>
            <a:normAutofit/>
          </a:bodyPr>
          <a:lstStyle/>
          <a:p>
            <a:pPr marL="0" marR="0" lvl="0" indent="0" algn="ctr" defTabSz="914400" eaLnBrk="0" latinLnBrk="0" hangingPunct="0">
              <a:lnSpc>
                <a:spcPct val="100000"/>
              </a:lnSpc>
              <a:buClrTx/>
              <a:buSzTx/>
              <a:buFontTx/>
              <a:buNone/>
              <a:tabLst/>
              <a:defRPr/>
            </a:pPr>
            <a:r>
              <a:rPr lang="en-US" altLang="zh-TW" sz="4000" b="1" dirty="0" smtClean="0">
                <a:solidFill>
                  <a:schemeClr val="bg1"/>
                </a:solidFill>
                <a:effectLst>
                  <a:outerShdw blurRad="38100" dist="38100" dir="2700000" algn="tl">
                    <a:srgbClr val="000000">
                      <a:alpha val="43137"/>
                    </a:srgbClr>
                  </a:outerShdw>
                </a:effectLst>
                <a:latin typeface="Arial Unicode MS" pitchFamily="34" charset="-120"/>
                <a:ea typeface="標楷體" pitchFamily="65" charset="-120"/>
                <a:cs typeface="+mj-cs"/>
              </a:rPr>
              <a:t>Cisco</a:t>
            </a:r>
            <a:r>
              <a:rPr lang="zh-TW" altLang="en-US" sz="4000" b="1" dirty="0" smtClean="0">
                <a:solidFill>
                  <a:schemeClr val="bg1"/>
                </a:solidFill>
                <a:effectLst>
                  <a:outerShdw blurRad="38100" dist="38100" dir="2700000" algn="tl">
                    <a:srgbClr val="000000">
                      <a:alpha val="43137"/>
                    </a:srgbClr>
                  </a:outerShdw>
                </a:effectLst>
                <a:latin typeface="Arial Unicode MS" pitchFamily="34" charset="-120"/>
                <a:ea typeface="標楷體" pitchFamily="65" charset="-120"/>
                <a:cs typeface="+mj-cs"/>
              </a:rPr>
              <a:t>的</a:t>
            </a:r>
            <a:r>
              <a:rPr lang="en-US" altLang="zh-TW" sz="4000" b="1" dirty="0" smtClean="0">
                <a:solidFill>
                  <a:schemeClr val="bg1"/>
                </a:solidFill>
                <a:effectLst>
                  <a:outerShdw blurRad="38100" dist="38100" dir="2700000" algn="tl">
                    <a:srgbClr val="000000">
                      <a:alpha val="43137"/>
                    </a:srgbClr>
                  </a:outerShdw>
                </a:effectLst>
                <a:latin typeface="Arial Unicode MS" pitchFamily="34" charset="-120"/>
                <a:ea typeface="標楷體" pitchFamily="65" charset="-120"/>
                <a:cs typeface="+mj-cs"/>
              </a:rPr>
              <a:t>SWOT</a:t>
            </a:r>
            <a:endParaRPr lang="zh-TW" altLang="en-US" sz="4000" b="1" dirty="0">
              <a:solidFill>
                <a:schemeClr val="bg1"/>
              </a:solidFill>
              <a:effectLst>
                <a:outerShdw blurRad="38100" dist="38100" dir="2700000" algn="tl">
                  <a:srgbClr val="000000">
                    <a:alpha val="43137"/>
                  </a:srgbClr>
                </a:outerShdw>
              </a:effectLst>
              <a:latin typeface="Arial Unicode MS" pitchFamily="34" charset="-120"/>
              <a:ea typeface="標楷體" pitchFamily="65" charset="-120"/>
              <a:cs typeface="+mj-cs"/>
            </a:endParaRPr>
          </a:p>
        </p:txBody>
      </p:sp>
      <p:pic>
        <p:nvPicPr>
          <p:cNvPr id="29" name="圖片 5" descr="Image2.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172400" y="74118"/>
            <a:ext cx="874549" cy="474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313893971"/>
      </p:ext>
    </p:extLst>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標題 23"/>
          <p:cNvSpPr>
            <a:spLocks noGrp="1"/>
          </p:cNvSpPr>
          <p:nvPr>
            <p:ph type="title"/>
          </p:nvPr>
        </p:nvSpPr>
        <p:spPr>
          <a:xfrm>
            <a:off x="539552" y="116632"/>
            <a:ext cx="8229600" cy="1224136"/>
          </a:xfrm>
          <a:noFill/>
        </p:spPr>
        <p:txBody>
          <a:bodyPr rtlCol="0">
            <a:normAutofit/>
          </a:bodyPr>
          <a:lstStyle/>
          <a:p>
            <a:pPr eaLnBrk="1" fontAlgn="auto" hangingPunct="1">
              <a:spcAft>
                <a:spcPts val="0"/>
              </a:spcAft>
              <a:defRPr/>
            </a:pPr>
            <a:r>
              <a:rPr lang="en-US" altLang="zh-TW" dirty="0" smtClean="0">
                <a:latin typeface="Arial" pitchFamily="34" charset="0"/>
                <a:cs typeface="Arial" pitchFamily="34" charset="0"/>
              </a:rPr>
              <a:t>Agenda</a:t>
            </a:r>
            <a:endParaRPr lang="zh-TW" altLang="en-US" dirty="0">
              <a:latin typeface="Arial" pitchFamily="34" charset="0"/>
              <a:cs typeface="Arial" pitchFamily="34" charset="0"/>
            </a:endParaRPr>
          </a:p>
        </p:txBody>
      </p:sp>
      <p:pic>
        <p:nvPicPr>
          <p:cNvPr id="46084" name="Picture 63"/>
          <p:cNvPicPr>
            <a:picLocks noChangeAspect="1" noChangeArrowheads="1"/>
          </p:cNvPicPr>
          <p:nvPr/>
        </p:nvPicPr>
        <p:blipFill>
          <a:blip r:embed="rId3" cstate="print"/>
          <a:srcRect/>
          <a:stretch>
            <a:fillRect/>
          </a:stretch>
        </p:blipFill>
        <p:spPr bwMode="gray">
          <a:xfrm>
            <a:off x="928688" y="2349500"/>
            <a:ext cx="1914525" cy="3190875"/>
          </a:xfrm>
          <a:prstGeom prst="rect">
            <a:avLst/>
          </a:prstGeom>
          <a:noFill/>
          <a:ln w="9525">
            <a:noFill/>
            <a:miter lim="800000"/>
            <a:headEnd/>
            <a:tailEnd/>
          </a:ln>
        </p:spPr>
      </p:pic>
      <p:grpSp>
        <p:nvGrpSpPr>
          <p:cNvPr id="46085" name="群組 9"/>
          <p:cNvGrpSpPr>
            <a:grpSpLocks/>
          </p:cNvGrpSpPr>
          <p:nvPr/>
        </p:nvGrpSpPr>
        <p:grpSpPr bwMode="auto">
          <a:xfrm>
            <a:off x="3286125" y="2348880"/>
            <a:ext cx="4714875" cy="500062"/>
            <a:chOff x="3214678" y="1785926"/>
            <a:chExt cx="5500726" cy="500066"/>
          </a:xfrm>
        </p:grpSpPr>
        <p:sp>
          <p:nvSpPr>
            <p:cNvPr id="7" name="矩形 6"/>
            <p:cNvSpPr/>
            <p:nvPr/>
          </p:nvSpPr>
          <p:spPr>
            <a:xfrm>
              <a:off x="3286910" y="1857364"/>
              <a:ext cx="5428494" cy="428628"/>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kumimoji="0" lang="zh-TW" altLang="en-US" sz="2000" dirty="0">
                <a:solidFill>
                  <a:schemeClr val="tx1"/>
                </a:solidFill>
                <a:latin typeface="標楷體" pitchFamily="65" charset="-120"/>
                <a:ea typeface="標楷體" pitchFamily="65" charset="-120"/>
              </a:endParaRPr>
            </a:p>
          </p:txBody>
        </p:sp>
        <p:sp>
          <p:nvSpPr>
            <p:cNvPr id="8" name="矩形 7"/>
            <p:cNvSpPr/>
            <p:nvPr/>
          </p:nvSpPr>
          <p:spPr>
            <a:xfrm>
              <a:off x="3214678" y="1785926"/>
              <a:ext cx="5428495" cy="428628"/>
            </a:xfrm>
            <a:prstGeom prst="rect">
              <a:avLst/>
            </a:prstGeom>
            <a:solidFill>
              <a:schemeClr val="accent6">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Tx/>
                <a:buBlip>
                  <a:blip r:embed="rId4"/>
                </a:buBlip>
                <a:defRPr/>
              </a:pPr>
              <a:r>
                <a:rPr kumimoji="0" lang="zh-TW" altLang="en-US" sz="2000" dirty="0">
                  <a:solidFill>
                    <a:schemeClr val="tx1"/>
                  </a:solidFill>
                  <a:latin typeface="標楷體" pitchFamily="65" charset="-120"/>
                  <a:ea typeface="標楷體" pitchFamily="65" charset="-120"/>
                </a:rPr>
                <a:t>思科公司簡介</a:t>
              </a:r>
            </a:p>
          </p:txBody>
        </p:sp>
      </p:grpSp>
      <p:grpSp>
        <p:nvGrpSpPr>
          <p:cNvPr id="46087" name="群組 9"/>
          <p:cNvGrpSpPr>
            <a:grpSpLocks/>
          </p:cNvGrpSpPr>
          <p:nvPr/>
        </p:nvGrpSpPr>
        <p:grpSpPr bwMode="auto">
          <a:xfrm>
            <a:off x="3286125" y="3021013"/>
            <a:ext cx="4714875" cy="500062"/>
            <a:chOff x="3214678" y="1785926"/>
            <a:chExt cx="5500726" cy="500066"/>
          </a:xfrm>
        </p:grpSpPr>
        <p:sp>
          <p:nvSpPr>
            <p:cNvPr id="13" name="矩形 12"/>
            <p:cNvSpPr/>
            <p:nvPr/>
          </p:nvSpPr>
          <p:spPr>
            <a:xfrm>
              <a:off x="3286910" y="1857364"/>
              <a:ext cx="5428494" cy="428628"/>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kumimoji="0" lang="zh-TW" altLang="en-US" sz="2000" dirty="0">
                <a:solidFill>
                  <a:schemeClr val="tx1"/>
                </a:solidFill>
                <a:latin typeface="標楷體" pitchFamily="65" charset="-120"/>
                <a:ea typeface="標楷體" pitchFamily="65" charset="-120"/>
              </a:endParaRPr>
            </a:p>
          </p:txBody>
        </p:sp>
        <p:sp>
          <p:nvSpPr>
            <p:cNvPr id="14" name="矩形 13"/>
            <p:cNvSpPr/>
            <p:nvPr/>
          </p:nvSpPr>
          <p:spPr>
            <a:xfrm>
              <a:off x="3214678" y="1785926"/>
              <a:ext cx="5428495" cy="428628"/>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Tx/>
                <a:buBlip>
                  <a:blip r:embed="rId4"/>
                </a:buBlip>
                <a:defRPr/>
              </a:pPr>
              <a:r>
                <a:rPr kumimoji="0" lang="zh-TW" altLang="en-US" sz="2000" dirty="0" smtClean="0">
                  <a:solidFill>
                    <a:schemeClr val="tx1"/>
                  </a:solidFill>
                  <a:latin typeface="標楷體" pitchFamily="65" charset="-120"/>
                  <a:ea typeface="標楷體" pitchFamily="65" charset="-120"/>
                </a:rPr>
                <a:t>資訊系統發展背景</a:t>
              </a:r>
              <a:endParaRPr kumimoji="0" lang="zh-TW" altLang="en-US" sz="2000" dirty="0">
                <a:solidFill>
                  <a:schemeClr val="tx1"/>
                </a:solidFill>
                <a:latin typeface="標楷體" pitchFamily="65" charset="-120"/>
                <a:ea typeface="標楷體" pitchFamily="65" charset="-120"/>
              </a:endParaRPr>
            </a:p>
          </p:txBody>
        </p:sp>
      </p:grpSp>
      <p:grpSp>
        <p:nvGrpSpPr>
          <p:cNvPr id="46088" name="群組 9"/>
          <p:cNvGrpSpPr>
            <a:grpSpLocks/>
          </p:cNvGrpSpPr>
          <p:nvPr/>
        </p:nvGrpSpPr>
        <p:grpSpPr bwMode="auto">
          <a:xfrm>
            <a:off x="3286125" y="3663950"/>
            <a:ext cx="4714875" cy="500063"/>
            <a:chOff x="3214678" y="1785926"/>
            <a:chExt cx="5500726" cy="500066"/>
          </a:xfrm>
        </p:grpSpPr>
        <p:sp>
          <p:nvSpPr>
            <p:cNvPr id="16" name="矩形 15"/>
            <p:cNvSpPr/>
            <p:nvPr/>
          </p:nvSpPr>
          <p:spPr>
            <a:xfrm>
              <a:off x="3286910" y="1857364"/>
              <a:ext cx="5428494" cy="428628"/>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kumimoji="0" lang="zh-TW" altLang="en-US" sz="2000" dirty="0">
                <a:solidFill>
                  <a:schemeClr val="tx1"/>
                </a:solidFill>
                <a:latin typeface="標楷體" pitchFamily="65" charset="-120"/>
                <a:ea typeface="標楷體" pitchFamily="65" charset="-120"/>
              </a:endParaRPr>
            </a:p>
          </p:txBody>
        </p:sp>
        <p:sp>
          <p:nvSpPr>
            <p:cNvPr id="17" name="矩形 16"/>
            <p:cNvSpPr/>
            <p:nvPr/>
          </p:nvSpPr>
          <p:spPr>
            <a:xfrm>
              <a:off x="3214678" y="1785926"/>
              <a:ext cx="5428495" cy="428628"/>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Tx/>
                <a:buBlip>
                  <a:blip r:embed="rId4"/>
                </a:buBlip>
                <a:defRPr/>
              </a:pPr>
              <a:endParaRPr kumimoji="0" lang="zh-TW" altLang="en-US" sz="2000" dirty="0">
                <a:solidFill>
                  <a:schemeClr val="tx1"/>
                </a:solidFill>
                <a:latin typeface="標楷體" pitchFamily="65" charset="-120"/>
                <a:ea typeface="標楷體" pitchFamily="65" charset="-120"/>
              </a:endParaRPr>
            </a:p>
          </p:txBody>
        </p:sp>
      </p:grpSp>
      <p:grpSp>
        <p:nvGrpSpPr>
          <p:cNvPr id="46089" name="群組 9"/>
          <p:cNvGrpSpPr>
            <a:grpSpLocks/>
          </p:cNvGrpSpPr>
          <p:nvPr/>
        </p:nvGrpSpPr>
        <p:grpSpPr bwMode="auto">
          <a:xfrm>
            <a:off x="3286125" y="4306888"/>
            <a:ext cx="4714875" cy="500062"/>
            <a:chOff x="3214678" y="1785926"/>
            <a:chExt cx="5500726" cy="500066"/>
          </a:xfrm>
        </p:grpSpPr>
        <p:sp>
          <p:nvSpPr>
            <p:cNvPr id="19" name="矩形 18"/>
            <p:cNvSpPr/>
            <p:nvPr/>
          </p:nvSpPr>
          <p:spPr>
            <a:xfrm>
              <a:off x="3286910" y="1857364"/>
              <a:ext cx="5428494" cy="428628"/>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kumimoji="0" lang="zh-TW" altLang="en-US" sz="2000" dirty="0">
                <a:solidFill>
                  <a:schemeClr val="tx1"/>
                </a:solidFill>
                <a:latin typeface="標楷體" pitchFamily="65" charset="-120"/>
                <a:ea typeface="標楷體" pitchFamily="65" charset="-120"/>
              </a:endParaRPr>
            </a:p>
          </p:txBody>
        </p:sp>
        <p:sp>
          <p:nvSpPr>
            <p:cNvPr id="20" name="矩形 19"/>
            <p:cNvSpPr/>
            <p:nvPr/>
          </p:nvSpPr>
          <p:spPr>
            <a:xfrm>
              <a:off x="3214678" y="1785926"/>
              <a:ext cx="5428495" cy="428628"/>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Tx/>
                <a:buBlip>
                  <a:blip r:embed="rId4"/>
                </a:buBlip>
                <a:defRPr/>
              </a:pPr>
              <a:r>
                <a:rPr kumimoji="0" lang="zh-TW" altLang="en-US" sz="2000" dirty="0" smtClean="0">
                  <a:solidFill>
                    <a:schemeClr val="tx1"/>
                  </a:solidFill>
                  <a:latin typeface="標楷體" pitchFamily="65" charset="-120"/>
                  <a:ea typeface="標楷體" pitchFamily="65" charset="-120"/>
                </a:rPr>
                <a:t>嶄新的競爭策略</a:t>
              </a:r>
              <a:endParaRPr kumimoji="0" lang="zh-TW" altLang="en-US" sz="2000" dirty="0">
                <a:solidFill>
                  <a:schemeClr val="tx1"/>
                </a:solidFill>
                <a:latin typeface="標楷體" pitchFamily="65" charset="-120"/>
                <a:ea typeface="標楷體" pitchFamily="65" charset="-120"/>
              </a:endParaRPr>
            </a:p>
          </p:txBody>
        </p:sp>
      </p:grpSp>
      <p:grpSp>
        <p:nvGrpSpPr>
          <p:cNvPr id="25" name="群組 9"/>
          <p:cNvGrpSpPr>
            <a:grpSpLocks/>
          </p:cNvGrpSpPr>
          <p:nvPr/>
        </p:nvGrpSpPr>
        <p:grpSpPr bwMode="auto">
          <a:xfrm>
            <a:off x="3275856" y="4941168"/>
            <a:ext cx="4714875" cy="500062"/>
            <a:chOff x="3214678" y="1785926"/>
            <a:chExt cx="5500726" cy="500066"/>
          </a:xfrm>
        </p:grpSpPr>
        <p:sp>
          <p:nvSpPr>
            <p:cNvPr id="26" name="矩形 25"/>
            <p:cNvSpPr/>
            <p:nvPr/>
          </p:nvSpPr>
          <p:spPr>
            <a:xfrm>
              <a:off x="3286910" y="1857364"/>
              <a:ext cx="5428494" cy="428628"/>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kumimoji="0" lang="zh-TW" altLang="en-US" sz="2000" dirty="0">
                <a:solidFill>
                  <a:schemeClr val="tx1"/>
                </a:solidFill>
                <a:latin typeface="標楷體" pitchFamily="65" charset="-120"/>
                <a:ea typeface="標楷體" pitchFamily="65" charset="-120"/>
              </a:endParaRPr>
            </a:p>
          </p:txBody>
        </p:sp>
        <p:sp>
          <p:nvSpPr>
            <p:cNvPr id="27" name="矩形 26"/>
            <p:cNvSpPr/>
            <p:nvPr/>
          </p:nvSpPr>
          <p:spPr>
            <a:xfrm>
              <a:off x="3214678" y="1785926"/>
              <a:ext cx="5428495" cy="428628"/>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Tx/>
                <a:buBlip>
                  <a:blip r:embed="rId4"/>
                </a:buBlip>
                <a:defRPr/>
              </a:pPr>
              <a:r>
                <a:rPr kumimoji="0" lang="zh-TW" altLang="en-US" sz="2000" dirty="0" smtClean="0">
                  <a:solidFill>
                    <a:schemeClr val="tx1"/>
                  </a:solidFill>
                  <a:latin typeface="標楷體" pitchFamily="65" charset="-120"/>
                  <a:ea typeface="標楷體" pitchFamily="65" charset="-120"/>
                </a:rPr>
                <a:t>結語</a:t>
              </a:r>
              <a:endParaRPr kumimoji="0" lang="zh-TW" altLang="en-US" sz="2000" dirty="0">
                <a:solidFill>
                  <a:schemeClr val="tx1"/>
                </a:solidFill>
                <a:latin typeface="標楷體" pitchFamily="65" charset="-120"/>
                <a:ea typeface="標楷體" pitchFamily="65" charset="-120"/>
              </a:endParaRPr>
            </a:p>
          </p:txBody>
        </p:sp>
      </p:grpSp>
      <p:sp>
        <p:nvSpPr>
          <p:cNvPr id="3" name="矩形 2"/>
          <p:cNvSpPr/>
          <p:nvPr/>
        </p:nvSpPr>
        <p:spPr>
          <a:xfrm>
            <a:off x="3337798" y="3717032"/>
            <a:ext cx="1301895" cy="369332"/>
          </a:xfrm>
          <a:prstGeom prst="rect">
            <a:avLst/>
          </a:prstGeom>
        </p:spPr>
        <p:txBody>
          <a:bodyPr wrap="none">
            <a:spAutoFit/>
          </a:bodyPr>
          <a:lstStyle/>
          <a:p>
            <a:pPr fontAlgn="auto">
              <a:spcBef>
                <a:spcPts val="0"/>
              </a:spcBef>
              <a:spcAft>
                <a:spcPts val="0"/>
              </a:spcAft>
              <a:buFontTx/>
              <a:buBlip>
                <a:blip r:embed="rId4"/>
              </a:buBlip>
              <a:defRPr/>
            </a:pPr>
            <a:r>
              <a:rPr kumimoji="0" lang="zh-TW" altLang="en-US" dirty="0" smtClean="0">
                <a:latin typeface="標楷體" pitchFamily="65" charset="-120"/>
                <a:ea typeface="標楷體" pitchFamily="65" charset="-120"/>
              </a:rPr>
              <a:t>競爭分析</a:t>
            </a:r>
            <a:endParaRPr kumimoji="0" lang="zh-TW" altLang="en-US" dirty="0">
              <a:latin typeface="標楷體" pitchFamily="65" charset="-120"/>
              <a:ea typeface="標楷體" pitchFamily="65" charset="-120"/>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標題 19"/>
          <p:cNvSpPr txBox="1">
            <a:spLocks/>
          </p:cNvSpPr>
          <p:nvPr/>
        </p:nvSpPr>
        <p:spPr>
          <a:xfrm>
            <a:off x="539552" y="188640"/>
            <a:ext cx="8229600" cy="720080"/>
          </a:xfrm>
          <a:prstGeom prst="rect">
            <a:avLst/>
          </a:prstGeom>
        </p:spPr>
        <p:txBody>
          <a:bodyPr>
            <a:normAutofit/>
          </a:bodyPr>
          <a:lstStyle/>
          <a:p>
            <a:pPr algn="ctr" eaLnBrk="0" hangingPunct="0">
              <a:defRPr/>
            </a:pPr>
            <a:r>
              <a:rPr lang="en-US" altLang="zh-TW" sz="4000" b="1" dirty="0" smtClean="0">
                <a:solidFill>
                  <a:schemeClr val="bg1"/>
                </a:solidFill>
                <a:effectLst>
                  <a:outerShdw blurRad="38100" dist="38100" dir="2700000" algn="tl">
                    <a:srgbClr val="000000">
                      <a:alpha val="43137"/>
                    </a:srgbClr>
                  </a:outerShdw>
                </a:effectLst>
                <a:latin typeface="Arial Unicode MS" pitchFamily="34" charset="-120"/>
                <a:ea typeface="標楷體" pitchFamily="65" charset="-120"/>
                <a:cs typeface="+mj-cs"/>
              </a:rPr>
              <a:t>Cisco</a:t>
            </a:r>
            <a:r>
              <a:rPr lang="zh-TW" altLang="en-US" sz="4000" b="1" dirty="0" smtClean="0">
                <a:solidFill>
                  <a:schemeClr val="bg1"/>
                </a:solidFill>
                <a:effectLst>
                  <a:outerShdw blurRad="38100" dist="38100" dir="2700000" algn="tl">
                    <a:srgbClr val="000000">
                      <a:alpha val="43137"/>
                    </a:srgbClr>
                  </a:outerShdw>
                </a:effectLst>
                <a:latin typeface="Arial Unicode MS" pitchFamily="34" charset="-120"/>
                <a:ea typeface="標楷體" pitchFamily="65" charset="-120"/>
                <a:cs typeface="+mj-cs"/>
              </a:rPr>
              <a:t>的</a:t>
            </a:r>
            <a:r>
              <a:rPr lang="en-US" altLang="zh-TW" sz="4000" b="1" dirty="0" smtClean="0">
                <a:solidFill>
                  <a:schemeClr val="bg1"/>
                </a:solidFill>
                <a:effectLst>
                  <a:outerShdw blurRad="38100" dist="38100" dir="2700000" algn="tl">
                    <a:srgbClr val="000000">
                      <a:alpha val="43137"/>
                    </a:srgbClr>
                  </a:outerShdw>
                </a:effectLst>
                <a:latin typeface="Arial Unicode MS" pitchFamily="34" charset="-120"/>
                <a:ea typeface="標楷體" pitchFamily="65" charset="-120"/>
                <a:cs typeface="+mj-cs"/>
              </a:rPr>
              <a:t>SWOT Mapping</a:t>
            </a:r>
            <a:endParaRPr lang="zh-TW" altLang="en-US" sz="4000" b="1" dirty="0">
              <a:solidFill>
                <a:schemeClr val="bg1"/>
              </a:solidFill>
              <a:effectLst>
                <a:outerShdw blurRad="38100" dist="38100" dir="2700000" algn="tl">
                  <a:srgbClr val="000000">
                    <a:alpha val="43137"/>
                  </a:srgbClr>
                </a:outerShdw>
              </a:effectLst>
              <a:latin typeface="Arial Unicode MS" pitchFamily="34" charset="-120"/>
              <a:ea typeface="標楷體" pitchFamily="65" charset="-120"/>
              <a:cs typeface="+mj-cs"/>
            </a:endParaRPr>
          </a:p>
        </p:txBody>
      </p:sp>
      <p:graphicFrame>
        <p:nvGraphicFramePr>
          <p:cNvPr id="29" name="表格 28"/>
          <p:cNvGraphicFramePr>
            <a:graphicFrameLocks noGrp="1"/>
          </p:cNvGraphicFramePr>
          <p:nvPr/>
        </p:nvGraphicFramePr>
        <p:xfrm>
          <a:off x="539552" y="1052736"/>
          <a:ext cx="8064896" cy="2011680"/>
        </p:xfrm>
        <a:graphic>
          <a:graphicData uri="http://schemas.openxmlformats.org/drawingml/2006/table">
            <a:tbl>
              <a:tblPr firstRow="1" bandRow="1">
                <a:tableStyleId>{5940675A-B579-460E-94D1-54222C63F5DA}</a:tableStyleId>
              </a:tblPr>
              <a:tblGrid>
                <a:gridCol w="504056"/>
                <a:gridCol w="3811829"/>
                <a:gridCol w="3749011"/>
              </a:tblGrid>
              <a:tr h="409136">
                <a:tc>
                  <a:txBody>
                    <a:bodyPr/>
                    <a:lstStyle/>
                    <a:p>
                      <a:endParaRPr lang="zh-TW" altLang="en-US" dirty="0"/>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smtClean="0">
                          <a:latin typeface="微軟正黑體" pitchFamily="34" charset="-120"/>
                          <a:ea typeface="微軟正黑體" pitchFamily="34" charset="-120"/>
                        </a:rPr>
                        <a:t>S</a:t>
                      </a:r>
                      <a:endParaRPr lang="zh-TW" altLang="en-US" sz="2400" dirty="0"/>
                    </a:p>
                  </a:txBody>
                  <a:tcPr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dirty="0" smtClean="0"/>
                        <a:t>W</a:t>
                      </a:r>
                      <a:endParaRPr lang="zh-TW" altLang="en-US" sz="2400" dirty="0"/>
                    </a:p>
                  </a:txBody>
                  <a:tcPr anchor="ctr">
                    <a:solidFill>
                      <a:schemeClr val="tx2">
                        <a:lumMod val="20000"/>
                        <a:lumOff val="80000"/>
                      </a:schemeClr>
                    </a:solidFill>
                  </a:tcPr>
                </a:tc>
              </a:tr>
              <a:tr h="5727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1" dirty="0" smtClean="0">
                          <a:latin typeface="微軟正黑體" pitchFamily="34" charset="-120"/>
                          <a:ea typeface="微軟正黑體" pitchFamily="34" charset="-120"/>
                        </a:rPr>
                        <a:t>O</a:t>
                      </a:r>
                      <a:endParaRPr lang="zh-TW" altLang="en-US" dirty="0"/>
                    </a:p>
                  </a:txBody>
                  <a:tcPr anchor="ctr">
                    <a:solidFill>
                      <a:schemeClr val="tx2">
                        <a:lumMod val="20000"/>
                        <a:lumOff val="80000"/>
                      </a:schemeClr>
                    </a:solidFill>
                  </a:tcPr>
                </a:tc>
                <a:tc>
                  <a:txBody>
                    <a:bodyPr/>
                    <a:lstStyle/>
                    <a:p>
                      <a:r>
                        <a:rPr lang="en-US" altLang="zh-TW" sz="1800" b="1" dirty="0" smtClean="0">
                          <a:latin typeface="+mn-lt"/>
                        </a:rPr>
                        <a:t>S2~S3  -&gt;  O2~O5</a:t>
                      </a:r>
                    </a:p>
                    <a:p>
                      <a:r>
                        <a:rPr lang="en-US" altLang="zh-TW" sz="1800" b="1" dirty="0" smtClean="0">
                          <a:latin typeface="+mn-lt"/>
                        </a:rPr>
                        <a:t>S4~S5  -&gt;  O6</a:t>
                      </a:r>
                      <a:endParaRPr lang="zh-TW" altLang="en-US" sz="1800" b="1" dirty="0">
                        <a:latin typeface="+mn-lt"/>
                      </a:endParaRPr>
                    </a:p>
                  </a:txBody>
                  <a:tcPr>
                    <a:solidFill>
                      <a:schemeClr val="tx2">
                        <a:lumMod val="20000"/>
                        <a:lumOff val="80000"/>
                      </a:schemeClr>
                    </a:solidFill>
                  </a:tcPr>
                </a:tc>
                <a:tc>
                  <a:txBody>
                    <a:bodyPr/>
                    <a:lstStyle/>
                    <a:p>
                      <a:r>
                        <a:rPr lang="en-US" altLang="zh-TW" sz="1800" b="1" dirty="0" smtClean="0">
                          <a:latin typeface="+mn-lt"/>
                        </a:rPr>
                        <a:t>W1  -&gt; O1</a:t>
                      </a:r>
                    </a:p>
                    <a:p>
                      <a:r>
                        <a:rPr lang="en-US" altLang="zh-TW" sz="1800" b="1" dirty="0" smtClean="0">
                          <a:latin typeface="+mn-lt"/>
                        </a:rPr>
                        <a:t>W1~W2  -&gt;  O3~O5</a:t>
                      </a:r>
                    </a:p>
                  </a:txBody>
                  <a:tcPr>
                    <a:solidFill>
                      <a:schemeClr val="tx2">
                        <a:lumMod val="20000"/>
                        <a:lumOff val="80000"/>
                      </a:schemeClr>
                    </a:solidFill>
                  </a:tcPr>
                </a:tc>
              </a:tr>
              <a:tr h="8182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1" dirty="0" smtClean="0">
                          <a:latin typeface="微軟正黑體" pitchFamily="34" charset="-120"/>
                          <a:ea typeface="微軟正黑體" pitchFamily="34" charset="-120"/>
                        </a:rPr>
                        <a:t>T</a:t>
                      </a:r>
                      <a:endParaRPr lang="zh-TW" altLang="en-US" dirty="0"/>
                    </a:p>
                  </a:txBody>
                  <a:tcPr anchor="ctr">
                    <a:solidFill>
                      <a:schemeClr val="tx2">
                        <a:lumMod val="20000"/>
                        <a:lumOff val="80000"/>
                      </a:schemeClr>
                    </a:solidFill>
                  </a:tcPr>
                </a:tc>
                <a:tc>
                  <a:txBody>
                    <a:bodyPr/>
                    <a:lstStyle/>
                    <a:p>
                      <a:r>
                        <a:rPr lang="en-US" altLang="zh-TW" sz="1800" b="1" dirty="0" smtClean="0">
                          <a:latin typeface="+mn-lt"/>
                        </a:rPr>
                        <a:t>S2~S3  -&gt;  T1~T2</a:t>
                      </a:r>
                    </a:p>
                    <a:p>
                      <a:r>
                        <a:rPr lang="en-US" altLang="zh-TW" sz="1800" b="1" dirty="0" smtClean="0">
                          <a:latin typeface="+mn-lt"/>
                        </a:rPr>
                        <a:t>S4  -&gt;  T5</a:t>
                      </a:r>
                      <a:endParaRPr lang="zh-TW" altLang="en-US" sz="1800" b="1" dirty="0">
                        <a:latin typeface="+mn-lt"/>
                      </a:endParaRPr>
                    </a:p>
                  </a:txBody>
                  <a:tcPr>
                    <a:solidFill>
                      <a:schemeClr val="tx2">
                        <a:lumMod val="20000"/>
                        <a:lumOff val="80000"/>
                      </a:schemeClr>
                    </a:solidFill>
                  </a:tcPr>
                </a:tc>
                <a:tc>
                  <a:txBody>
                    <a:bodyPr/>
                    <a:lstStyle/>
                    <a:p>
                      <a:r>
                        <a:rPr lang="en-US" altLang="zh-TW" sz="1800" b="1" dirty="0" smtClean="0">
                          <a:latin typeface="+mn-lt"/>
                        </a:rPr>
                        <a:t>W1  -&gt;  T1~T2</a:t>
                      </a:r>
                    </a:p>
                    <a:p>
                      <a:r>
                        <a:rPr lang="en-US" altLang="zh-TW" sz="1800" b="1" dirty="0" smtClean="0">
                          <a:latin typeface="+mn-lt"/>
                        </a:rPr>
                        <a:t>W2 -&gt; T5</a:t>
                      </a:r>
                    </a:p>
                    <a:p>
                      <a:r>
                        <a:rPr lang="en-US" altLang="zh-TW" sz="1800" b="1" dirty="0" smtClean="0">
                          <a:latin typeface="+mn-lt"/>
                        </a:rPr>
                        <a:t>W3 -&gt; T4</a:t>
                      </a:r>
                      <a:endParaRPr lang="zh-TW" altLang="en-US" sz="1800" b="1" dirty="0">
                        <a:latin typeface="+mn-lt"/>
                      </a:endParaRPr>
                    </a:p>
                  </a:txBody>
                  <a:tcPr>
                    <a:solidFill>
                      <a:schemeClr val="tx2">
                        <a:lumMod val="20000"/>
                        <a:lumOff val="80000"/>
                      </a:schemeClr>
                    </a:solidFill>
                  </a:tcPr>
                </a:tc>
              </a:tr>
            </a:tbl>
          </a:graphicData>
        </a:graphic>
      </p:graphicFrame>
      <p:sp>
        <p:nvSpPr>
          <p:cNvPr id="30" name="矩形 29"/>
          <p:cNvSpPr/>
          <p:nvPr/>
        </p:nvSpPr>
        <p:spPr>
          <a:xfrm>
            <a:off x="35496" y="3140968"/>
            <a:ext cx="2267744" cy="3456384"/>
          </a:xfrm>
          <a:prstGeom prst="rect">
            <a:avLst/>
          </a:prstGeom>
          <a:gradFill flip="none" rotWithShape="1">
            <a:gsLst>
              <a:gs pos="0">
                <a:srgbClr val="A5D8F9"/>
              </a:gs>
              <a:gs pos="100000">
                <a:srgbClr val="0070C0"/>
              </a:gs>
            </a:gsLst>
            <a:lin ang="5400000" scaled="0"/>
            <a:tileRect/>
          </a:gradFill>
          <a:ln w="9525" cap="flat" cmpd="sng" algn="ctr">
            <a:solidFill>
              <a:schemeClr val="tx1"/>
            </a:solidFill>
            <a:prstDash val="solid"/>
            <a:round/>
            <a:headEnd type="none" w="med" len="med"/>
            <a:tailEnd type="none" w="med" len="med"/>
          </a:ln>
          <a:effectLst/>
          <a:scene3d>
            <a:camera prst="orthographicFront"/>
            <a:lightRig rig="threePt" dir="t"/>
          </a:scene3d>
          <a:sp3d extrusionH="1003300"/>
        </p:spPr>
        <p:txBody>
          <a:bodyPr lIns="82945" tIns="41473" rIns="82945" bIns="41473"/>
          <a:lstStyle/>
          <a:p>
            <a:pPr lvl="0">
              <a:defRPr/>
            </a:pPr>
            <a:r>
              <a:rPr lang="en-US" altLang="zh-TW" sz="1200" dirty="0" smtClean="0">
                <a:latin typeface="微軟正黑體" pitchFamily="34" charset="-120"/>
                <a:ea typeface="微軟正黑體" pitchFamily="34" charset="-120"/>
              </a:rPr>
              <a:t>S1. 2006</a:t>
            </a:r>
            <a:r>
              <a:rPr lang="zh-TW" altLang="zh-TW" sz="1200" dirty="0" smtClean="0">
                <a:latin typeface="微軟正黑體" pitchFamily="34" charset="-120"/>
                <a:ea typeface="微軟正黑體" pitchFamily="34" charset="-120"/>
              </a:rPr>
              <a:t>年</a:t>
            </a:r>
            <a:r>
              <a:rPr lang="en-US" altLang="zh-TW" sz="1200" dirty="0" smtClean="0">
                <a:latin typeface="微軟正黑體" pitchFamily="34" charset="-120"/>
                <a:ea typeface="微軟正黑體" pitchFamily="34" charset="-120"/>
              </a:rPr>
              <a:t>,</a:t>
            </a:r>
            <a:r>
              <a:rPr lang="zh-TW" altLang="zh-TW" sz="1200" dirty="0" smtClean="0">
                <a:latin typeface="微軟正黑體" pitchFamily="34" charset="-120"/>
                <a:ea typeface="微軟正黑體" pitchFamily="34" charset="-120"/>
              </a:rPr>
              <a:t>思科約有</a:t>
            </a:r>
            <a:r>
              <a:rPr lang="en-US" altLang="zh-TW" sz="1200" dirty="0" smtClean="0">
                <a:latin typeface="微軟正黑體" pitchFamily="34" charset="-120"/>
                <a:ea typeface="微軟正黑體" pitchFamily="34" charset="-120"/>
              </a:rPr>
              <a:t>21Billion</a:t>
            </a:r>
          </a:p>
          <a:p>
            <a:pPr lvl="0">
              <a:defRPr/>
            </a:pPr>
            <a:r>
              <a:rPr lang="en-US" altLang="zh-TW" sz="1200" dirty="0" smtClean="0">
                <a:latin typeface="微軟正黑體" pitchFamily="34" charset="-120"/>
                <a:ea typeface="微軟正黑體" pitchFamily="34" charset="-120"/>
              </a:rPr>
              <a:t>      </a:t>
            </a:r>
            <a:r>
              <a:rPr lang="zh-TW" altLang="zh-TW" sz="1200" dirty="0" smtClean="0">
                <a:latin typeface="微軟正黑體" pitchFamily="34" charset="-120"/>
                <a:ea typeface="微軟正黑體" pitchFamily="34" charset="-120"/>
              </a:rPr>
              <a:t>現金存在銀行</a:t>
            </a:r>
            <a:r>
              <a:rPr lang="en-US" altLang="zh-TW" sz="1200" dirty="0" smtClean="0">
                <a:latin typeface="微軟正黑體" pitchFamily="34" charset="-120"/>
                <a:ea typeface="微軟正黑體" pitchFamily="34" charset="-120"/>
              </a:rPr>
              <a:t>, </a:t>
            </a:r>
            <a:r>
              <a:rPr lang="zh-TW" altLang="zh-TW" sz="1200" dirty="0" smtClean="0">
                <a:latin typeface="微軟正黑體" pitchFamily="34" charset="-120"/>
                <a:ea typeface="微軟正黑體" pitchFamily="34" charset="-120"/>
              </a:rPr>
              <a:t>每年約可產</a:t>
            </a:r>
            <a:endParaRPr lang="en-US" altLang="zh-TW" sz="1200" dirty="0" smtClean="0">
              <a:latin typeface="微軟正黑體" pitchFamily="34" charset="-120"/>
              <a:ea typeface="微軟正黑體" pitchFamily="34" charset="-120"/>
            </a:endParaRPr>
          </a:p>
          <a:p>
            <a:pPr lvl="0">
              <a:defRPr/>
            </a:pPr>
            <a:r>
              <a:rPr lang="en-US" altLang="zh-TW" sz="1200" dirty="0" smtClean="0">
                <a:latin typeface="微軟正黑體" pitchFamily="34" charset="-120"/>
                <a:ea typeface="微軟正黑體" pitchFamily="34" charset="-120"/>
              </a:rPr>
              <a:t>      </a:t>
            </a:r>
            <a:r>
              <a:rPr lang="zh-TW" altLang="zh-TW" sz="1200" dirty="0" smtClean="0">
                <a:latin typeface="微軟正黑體" pitchFamily="34" charset="-120"/>
                <a:ea typeface="微軟正黑體" pitchFamily="34" charset="-120"/>
              </a:rPr>
              <a:t>出</a:t>
            </a:r>
            <a:r>
              <a:rPr lang="en-US" altLang="zh-TW" sz="1200" dirty="0" smtClean="0">
                <a:latin typeface="微軟正黑體" pitchFamily="34" charset="-120"/>
                <a:ea typeface="微軟正黑體" pitchFamily="34" charset="-120"/>
              </a:rPr>
              <a:t>4Billion</a:t>
            </a:r>
            <a:r>
              <a:rPr lang="zh-TW" altLang="zh-TW" sz="1200" dirty="0" smtClean="0">
                <a:latin typeface="微軟正黑體" pitchFamily="34" charset="-120"/>
                <a:ea typeface="微軟正黑體" pitchFamily="34" charset="-120"/>
              </a:rPr>
              <a:t>的現金流量</a:t>
            </a:r>
          </a:p>
          <a:p>
            <a:pPr lvl="0">
              <a:defRPr/>
            </a:pPr>
            <a:r>
              <a:rPr lang="en-US" altLang="zh-TW" sz="1200" dirty="0" smtClean="0">
                <a:latin typeface="微軟正黑體" pitchFamily="34" charset="-120"/>
                <a:ea typeface="微軟正黑體" pitchFamily="34" charset="-120"/>
              </a:rPr>
              <a:t>S2. </a:t>
            </a:r>
            <a:r>
              <a:rPr lang="zh-TW" altLang="zh-TW" sz="1200" dirty="0" smtClean="0">
                <a:latin typeface="微軟正黑體" pitchFamily="34" charset="-120"/>
                <a:ea typeface="微軟正黑體" pitchFamily="34" charset="-120"/>
              </a:rPr>
              <a:t>擁有研發與市場行銷能力</a:t>
            </a:r>
            <a:r>
              <a:rPr lang="en-US" altLang="zh-TW" sz="1200" dirty="0" smtClean="0">
                <a:latin typeface="微軟正黑體" pitchFamily="34" charset="-120"/>
                <a:ea typeface="微軟正黑體" pitchFamily="34" charset="-120"/>
              </a:rPr>
              <a:t>,</a:t>
            </a:r>
          </a:p>
          <a:p>
            <a:pPr lvl="0">
              <a:defRPr/>
            </a:pPr>
            <a:r>
              <a:rPr lang="en-US" altLang="zh-TW" sz="1200" dirty="0" smtClean="0">
                <a:latin typeface="微軟正黑體" pitchFamily="34" charset="-120"/>
                <a:ea typeface="微軟正黑體" pitchFamily="34" charset="-120"/>
              </a:rPr>
              <a:t>      </a:t>
            </a:r>
            <a:r>
              <a:rPr lang="zh-TW" altLang="zh-TW" sz="1200" dirty="0" smtClean="0">
                <a:latin typeface="微軟正黑體" pitchFamily="34" charset="-120"/>
                <a:ea typeface="微軟正黑體" pitchFamily="34" charset="-120"/>
              </a:rPr>
              <a:t>並且不斷的購併擁有新技術</a:t>
            </a:r>
            <a:r>
              <a:rPr lang="en-US" altLang="zh-TW" sz="1200" dirty="0" smtClean="0">
                <a:latin typeface="微軟正黑體" pitchFamily="34" charset="-120"/>
                <a:ea typeface="微軟正黑體" pitchFamily="34" charset="-120"/>
              </a:rPr>
              <a:t>  </a:t>
            </a:r>
          </a:p>
          <a:p>
            <a:pPr lvl="0">
              <a:defRPr/>
            </a:pPr>
            <a:r>
              <a:rPr lang="en-US" altLang="zh-TW" sz="1200" dirty="0" smtClean="0">
                <a:latin typeface="微軟正黑體" pitchFamily="34" charset="-120"/>
                <a:ea typeface="微軟正黑體" pitchFamily="34" charset="-120"/>
              </a:rPr>
              <a:t>      </a:t>
            </a:r>
            <a:r>
              <a:rPr lang="zh-TW" altLang="zh-TW" sz="1200" dirty="0" smtClean="0">
                <a:latin typeface="微軟正黑體" pitchFamily="34" charset="-120"/>
                <a:ea typeface="微軟正黑體" pitchFamily="34" charset="-120"/>
              </a:rPr>
              <a:t>的公司</a:t>
            </a:r>
            <a:r>
              <a:rPr lang="en-US" altLang="zh-TW" sz="1200" dirty="0" smtClean="0">
                <a:latin typeface="微軟正黑體" pitchFamily="34" charset="-120"/>
                <a:ea typeface="微軟正黑體" pitchFamily="34" charset="-120"/>
              </a:rPr>
              <a:t>,</a:t>
            </a:r>
            <a:r>
              <a:rPr lang="zh-TW" altLang="zh-TW" sz="1200" dirty="0" smtClean="0">
                <a:latin typeface="微軟正黑體" pitchFamily="34" charset="-120"/>
                <a:ea typeface="微軟正黑體" pitchFamily="34" charset="-120"/>
              </a:rPr>
              <a:t>並將其技術納入核心</a:t>
            </a:r>
            <a:endParaRPr lang="en-US" altLang="zh-TW" sz="1200" dirty="0" smtClean="0">
              <a:latin typeface="微軟正黑體" pitchFamily="34" charset="-120"/>
              <a:ea typeface="微軟正黑體" pitchFamily="34" charset="-120"/>
            </a:endParaRPr>
          </a:p>
          <a:p>
            <a:pPr lvl="0">
              <a:defRPr/>
            </a:pPr>
            <a:r>
              <a:rPr lang="en-US" altLang="zh-TW" sz="1200" dirty="0" smtClean="0">
                <a:latin typeface="微軟正黑體" pitchFamily="34" charset="-120"/>
                <a:ea typeface="微軟正黑體" pitchFamily="34" charset="-120"/>
              </a:rPr>
              <a:t>      </a:t>
            </a:r>
            <a:r>
              <a:rPr lang="zh-TW" altLang="zh-TW" sz="1200" dirty="0" smtClean="0">
                <a:latin typeface="微軟正黑體" pitchFamily="34" charset="-120"/>
                <a:ea typeface="微軟正黑體" pitchFamily="34" charset="-120"/>
              </a:rPr>
              <a:t>能力中</a:t>
            </a:r>
          </a:p>
          <a:p>
            <a:pPr lvl="0">
              <a:defRPr/>
            </a:pPr>
            <a:r>
              <a:rPr lang="en-US" altLang="zh-TW" sz="1200" dirty="0" smtClean="0">
                <a:latin typeface="微軟正黑體" pitchFamily="34" charset="-120"/>
                <a:ea typeface="微軟正黑體" pitchFamily="34" charset="-120"/>
              </a:rPr>
              <a:t>S3. </a:t>
            </a:r>
            <a:r>
              <a:rPr lang="zh-TW" altLang="zh-TW" sz="1200" dirty="0" smtClean="0">
                <a:latin typeface="微軟正黑體" pitchFamily="34" charset="-120"/>
                <a:ea typeface="微軟正黑體" pitchFamily="34" charset="-120"/>
              </a:rPr>
              <a:t>擁有</a:t>
            </a:r>
            <a:r>
              <a:rPr lang="en-US" altLang="zh-TW" sz="1200" dirty="0" smtClean="0">
                <a:latin typeface="微軟正黑體" pitchFamily="34" charset="-120"/>
                <a:ea typeface="微軟正黑體" pitchFamily="34" charset="-120"/>
              </a:rPr>
              <a:t>TCP/IP</a:t>
            </a:r>
            <a:r>
              <a:rPr lang="zh-TW" altLang="zh-TW" sz="1200" dirty="0" smtClean="0">
                <a:latin typeface="微軟正黑體" pitchFamily="34" charset="-120"/>
                <a:ea typeface="微軟正黑體" pitchFamily="34" charset="-120"/>
              </a:rPr>
              <a:t>的核心技術能力</a:t>
            </a:r>
            <a:r>
              <a:rPr lang="en-US" altLang="zh-TW" sz="1200" dirty="0" smtClean="0">
                <a:latin typeface="微軟正黑體" pitchFamily="34" charset="-120"/>
                <a:ea typeface="微軟正黑體" pitchFamily="34" charset="-120"/>
              </a:rPr>
              <a:t>,</a:t>
            </a:r>
          </a:p>
          <a:p>
            <a:pPr lvl="0">
              <a:defRPr/>
            </a:pPr>
            <a:r>
              <a:rPr lang="en-US" altLang="zh-TW" sz="1200" dirty="0" smtClean="0">
                <a:latin typeface="微軟正黑體" pitchFamily="34" charset="-120"/>
                <a:ea typeface="微軟正黑體" pitchFamily="34" charset="-120"/>
              </a:rPr>
              <a:t>      </a:t>
            </a:r>
            <a:r>
              <a:rPr lang="zh-TW" altLang="zh-TW" sz="1200" dirty="0" smtClean="0">
                <a:latin typeface="微軟正黑體" pitchFamily="34" charset="-120"/>
                <a:ea typeface="微軟正黑體" pitchFamily="34" charset="-120"/>
              </a:rPr>
              <a:t>運用到各種新的協定上</a:t>
            </a:r>
            <a:r>
              <a:rPr lang="en-US" altLang="zh-TW" sz="1200" dirty="0" smtClean="0">
                <a:latin typeface="微軟正黑體" pitchFamily="34" charset="-120"/>
                <a:ea typeface="微軟正黑體" pitchFamily="34" charset="-120"/>
              </a:rPr>
              <a:t>,</a:t>
            </a:r>
            <a:r>
              <a:rPr lang="zh-TW" altLang="en-US" sz="1200" dirty="0" smtClean="0">
                <a:latin typeface="微軟正黑體" pitchFamily="34" charset="-120"/>
                <a:ea typeface="微軟正黑體" pitchFamily="34" charset="-120"/>
              </a:rPr>
              <a:t>建立</a:t>
            </a:r>
            <a:endParaRPr lang="en-US" altLang="zh-TW" sz="1200" dirty="0" smtClean="0">
              <a:latin typeface="微軟正黑體" pitchFamily="34" charset="-120"/>
              <a:ea typeface="微軟正黑體" pitchFamily="34" charset="-120"/>
            </a:endParaRPr>
          </a:p>
          <a:p>
            <a:pPr lvl="0">
              <a:defRPr/>
            </a:pPr>
            <a:r>
              <a:rPr lang="en-US" altLang="zh-TW" sz="1200" dirty="0" smtClean="0">
                <a:latin typeface="微軟正黑體" pitchFamily="34" charset="-120"/>
                <a:ea typeface="微軟正黑體" pitchFamily="34" charset="-120"/>
              </a:rPr>
              <a:t>      </a:t>
            </a:r>
            <a:r>
              <a:rPr lang="zh-TW" altLang="en-US" sz="1200" dirty="0" smtClean="0">
                <a:latin typeface="微軟正黑體" pitchFamily="34" charset="-120"/>
                <a:ea typeface="微軟正黑體" pitchFamily="34" charset="-120"/>
              </a:rPr>
              <a:t>新的產業標準</a:t>
            </a:r>
            <a:r>
              <a:rPr lang="en-US" altLang="zh-TW" sz="1200" dirty="0" smtClean="0">
                <a:latin typeface="微軟正黑體" pitchFamily="34" charset="-120"/>
                <a:ea typeface="微軟正黑體" pitchFamily="34" charset="-120"/>
              </a:rPr>
              <a:t>,</a:t>
            </a:r>
            <a:r>
              <a:rPr lang="zh-TW" altLang="en-US" sz="1200" dirty="0" smtClean="0">
                <a:latin typeface="微軟正黑體" pitchFamily="34" charset="-120"/>
                <a:ea typeface="微軟正黑體" pitchFamily="34" charset="-120"/>
              </a:rPr>
              <a:t>如 </a:t>
            </a:r>
            <a:endParaRPr lang="en-US" altLang="zh-TW" sz="1200" dirty="0" smtClean="0">
              <a:latin typeface="微軟正黑體" pitchFamily="34" charset="-120"/>
              <a:ea typeface="微軟正黑體" pitchFamily="34" charset="-120"/>
            </a:endParaRPr>
          </a:p>
          <a:p>
            <a:pPr lvl="0">
              <a:defRPr/>
            </a:pPr>
            <a:r>
              <a:rPr lang="en-US" altLang="zh-TW" sz="1200" dirty="0" smtClean="0">
                <a:latin typeface="微軟正黑體" pitchFamily="34" charset="-120"/>
                <a:ea typeface="微軟正黑體" pitchFamily="34" charset="-120"/>
              </a:rPr>
              <a:t>      </a:t>
            </a:r>
            <a:r>
              <a:rPr lang="en-US" altLang="zh-TW" sz="1200" dirty="0" err="1" smtClean="0">
                <a:latin typeface="微軟正黑體" pitchFamily="34" charset="-120"/>
                <a:ea typeface="微軟正黑體" pitchFamily="34" charset="-120"/>
              </a:rPr>
              <a:t>OSPF,MPLS,FCoE</a:t>
            </a:r>
            <a:endParaRPr lang="zh-TW" altLang="zh-TW" sz="1200" dirty="0" smtClean="0">
              <a:latin typeface="微軟正黑體" pitchFamily="34" charset="-120"/>
              <a:ea typeface="微軟正黑體" pitchFamily="34" charset="-120"/>
            </a:endParaRPr>
          </a:p>
          <a:p>
            <a:pPr lvl="0">
              <a:defRPr/>
            </a:pPr>
            <a:r>
              <a:rPr lang="en-US" altLang="zh-TW" sz="1200" dirty="0" smtClean="0">
                <a:latin typeface="微軟正黑體" pitchFamily="34" charset="-120"/>
                <a:ea typeface="微軟正黑體" pitchFamily="34" charset="-120"/>
              </a:rPr>
              <a:t>S4. </a:t>
            </a:r>
            <a:r>
              <a:rPr lang="zh-TW" altLang="zh-TW" sz="1200" dirty="0" smtClean="0">
                <a:latin typeface="微軟正黑體" pitchFamily="34" charset="-120"/>
                <a:ea typeface="微軟正黑體" pitchFamily="34" charset="-120"/>
              </a:rPr>
              <a:t>完善的策略資訊系統</a:t>
            </a:r>
            <a:r>
              <a:rPr lang="en-US" altLang="zh-TW" sz="1200" dirty="0" smtClean="0">
                <a:latin typeface="微軟正黑體" pitchFamily="34" charset="-120"/>
                <a:ea typeface="微軟正黑體" pitchFamily="34" charset="-120"/>
              </a:rPr>
              <a:t>,</a:t>
            </a:r>
            <a:r>
              <a:rPr lang="zh-TW" altLang="zh-TW" sz="1200" dirty="0" smtClean="0">
                <a:latin typeface="微軟正黑體" pitchFamily="34" charset="-120"/>
                <a:ea typeface="微軟正黑體" pitchFamily="34" charset="-120"/>
              </a:rPr>
              <a:t>大量</a:t>
            </a:r>
            <a:endParaRPr lang="en-US" altLang="zh-TW" sz="1200" dirty="0" smtClean="0">
              <a:latin typeface="微軟正黑體" pitchFamily="34" charset="-120"/>
              <a:ea typeface="微軟正黑體" pitchFamily="34" charset="-120"/>
            </a:endParaRPr>
          </a:p>
          <a:p>
            <a:pPr lvl="0">
              <a:defRPr/>
            </a:pPr>
            <a:r>
              <a:rPr lang="en-US" altLang="zh-TW" sz="1200" dirty="0" smtClean="0">
                <a:latin typeface="微軟正黑體" pitchFamily="34" charset="-120"/>
                <a:ea typeface="微軟正黑體" pitchFamily="34" charset="-120"/>
              </a:rPr>
              <a:t>       </a:t>
            </a:r>
            <a:r>
              <a:rPr lang="zh-TW" altLang="zh-TW" sz="1200" dirty="0" smtClean="0">
                <a:latin typeface="微軟正黑體" pitchFamily="34" charset="-120"/>
                <a:ea typeface="微軟正黑體" pitchFamily="34" charset="-120"/>
              </a:rPr>
              <a:t>的降低成本</a:t>
            </a:r>
            <a:r>
              <a:rPr lang="en-US" altLang="zh-TW" sz="1200" dirty="0" smtClean="0">
                <a:latin typeface="微軟正黑體" pitchFamily="34" charset="-120"/>
                <a:ea typeface="微軟正黑體" pitchFamily="34" charset="-120"/>
              </a:rPr>
              <a:t>,</a:t>
            </a:r>
            <a:r>
              <a:rPr lang="zh-TW" altLang="zh-TW" sz="1200" dirty="0" smtClean="0">
                <a:latin typeface="微軟正黑體" pitchFamily="34" charset="-120"/>
                <a:ea typeface="微軟正黑體" pitchFamily="34" charset="-120"/>
              </a:rPr>
              <a:t>並提高整體的</a:t>
            </a:r>
            <a:endParaRPr lang="en-US" altLang="zh-TW" sz="1200" dirty="0" smtClean="0">
              <a:latin typeface="微軟正黑體" pitchFamily="34" charset="-120"/>
              <a:ea typeface="微軟正黑體" pitchFamily="34" charset="-120"/>
            </a:endParaRPr>
          </a:p>
          <a:p>
            <a:pPr lvl="0">
              <a:defRPr/>
            </a:pPr>
            <a:r>
              <a:rPr lang="en-US" altLang="zh-TW" sz="1200" dirty="0" smtClean="0">
                <a:latin typeface="微軟正黑體" pitchFamily="34" charset="-120"/>
                <a:ea typeface="微軟正黑體" pitchFamily="34" charset="-120"/>
              </a:rPr>
              <a:t>       </a:t>
            </a:r>
            <a:r>
              <a:rPr lang="zh-TW" altLang="zh-TW" sz="1200" dirty="0" smtClean="0">
                <a:latin typeface="微軟正黑體" pitchFamily="34" charset="-120"/>
                <a:ea typeface="微軟正黑體" pitchFamily="34" charset="-120"/>
              </a:rPr>
              <a:t>生產能力</a:t>
            </a:r>
          </a:p>
          <a:p>
            <a:pPr>
              <a:defRPr/>
            </a:pPr>
            <a:r>
              <a:rPr lang="en-US" altLang="zh-TW" sz="1200" dirty="0" smtClean="0">
                <a:latin typeface="微軟正黑體" pitchFamily="34" charset="-120"/>
                <a:ea typeface="微軟正黑體" pitchFamily="34" charset="-120"/>
              </a:rPr>
              <a:t>S5. </a:t>
            </a:r>
            <a:r>
              <a:rPr lang="zh-TW" altLang="zh-TW" sz="1200" dirty="0" smtClean="0">
                <a:latin typeface="微軟正黑體" pitchFamily="34" charset="-120"/>
                <a:ea typeface="微軟正黑體" pitchFamily="34" charset="-120"/>
              </a:rPr>
              <a:t>成功的擴展亞洲市場</a:t>
            </a:r>
            <a:r>
              <a:rPr lang="en-US" altLang="zh-TW" sz="1200" dirty="0" smtClean="0">
                <a:latin typeface="微軟正黑體" pitchFamily="34" charset="-120"/>
                <a:ea typeface="微軟正黑體" pitchFamily="34" charset="-120"/>
              </a:rPr>
              <a:t>,</a:t>
            </a:r>
            <a:r>
              <a:rPr lang="zh-TW" altLang="zh-TW" sz="1200" dirty="0" smtClean="0">
                <a:latin typeface="微軟正黑體" pitchFamily="34" charset="-120"/>
                <a:ea typeface="微軟正黑體" pitchFamily="34" charset="-120"/>
              </a:rPr>
              <a:t>並收</a:t>
            </a:r>
            <a:endParaRPr lang="en-US" altLang="zh-TW" sz="1200" dirty="0" smtClean="0">
              <a:latin typeface="微軟正黑體" pitchFamily="34" charset="-120"/>
              <a:ea typeface="微軟正黑體" pitchFamily="34" charset="-120"/>
            </a:endParaRPr>
          </a:p>
          <a:p>
            <a:pPr>
              <a:defRPr/>
            </a:pPr>
            <a:r>
              <a:rPr lang="en-US" altLang="zh-TW" sz="1200" dirty="0" smtClean="0">
                <a:latin typeface="微軟正黑體" pitchFamily="34" charset="-120"/>
                <a:ea typeface="微軟正黑體" pitchFamily="34" charset="-120"/>
              </a:rPr>
              <a:t>       </a:t>
            </a:r>
            <a:r>
              <a:rPr lang="zh-TW" altLang="zh-TW" sz="1200" dirty="0" smtClean="0">
                <a:latin typeface="微軟正黑體" pitchFamily="34" charset="-120"/>
                <a:ea typeface="微軟正黑體" pitchFamily="34" charset="-120"/>
              </a:rPr>
              <a:t>購</a:t>
            </a:r>
            <a:r>
              <a:rPr lang="en-US" altLang="zh-TW" sz="1200" dirty="0" smtClean="0">
                <a:latin typeface="微軟正黑體" pitchFamily="34" charset="-120"/>
                <a:ea typeface="微軟正黑體" pitchFamily="34" charset="-120"/>
              </a:rPr>
              <a:t>Linksys</a:t>
            </a:r>
            <a:r>
              <a:rPr lang="zh-TW" altLang="zh-TW" sz="1200" dirty="0" smtClean="0">
                <a:latin typeface="微軟正黑體" pitchFamily="34" charset="-120"/>
                <a:ea typeface="微軟正黑體" pitchFamily="34" charset="-120"/>
              </a:rPr>
              <a:t>來滲透到中小型</a:t>
            </a:r>
            <a:endParaRPr lang="en-US" altLang="zh-TW" sz="1200" dirty="0" smtClean="0">
              <a:latin typeface="微軟正黑體" pitchFamily="34" charset="-120"/>
              <a:ea typeface="微軟正黑體" pitchFamily="34" charset="-120"/>
            </a:endParaRPr>
          </a:p>
          <a:p>
            <a:pPr>
              <a:defRPr/>
            </a:pPr>
            <a:r>
              <a:rPr lang="en-US" altLang="zh-TW" sz="1200" dirty="0" smtClean="0">
                <a:latin typeface="微軟正黑體" pitchFamily="34" charset="-120"/>
                <a:ea typeface="微軟正黑體" pitchFamily="34" charset="-120"/>
              </a:rPr>
              <a:t>       </a:t>
            </a:r>
            <a:r>
              <a:rPr lang="zh-TW" altLang="zh-TW" sz="1200" dirty="0" smtClean="0">
                <a:latin typeface="微軟正黑體" pitchFamily="34" charset="-120"/>
                <a:ea typeface="微軟正黑體" pitchFamily="34" charset="-120"/>
              </a:rPr>
              <a:t>企業的網路環境</a:t>
            </a:r>
            <a:endParaRPr lang="en-US" altLang="zh-TW" sz="1200" noProof="1">
              <a:latin typeface="微軟正黑體" pitchFamily="34" charset="-120"/>
              <a:ea typeface="微軟正黑體" pitchFamily="34" charset="-120"/>
            </a:endParaRPr>
          </a:p>
        </p:txBody>
      </p:sp>
      <p:sp>
        <p:nvSpPr>
          <p:cNvPr id="31" name="Rectangle 2"/>
          <p:cNvSpPr>
            <a:spLocks noChangeArrowheads="1"/>
          </p:cNvSpPr>
          <p:nvPr/>
        </p:nvSpPr>
        <p:spPr bwMode="auto">
          <a:xfrm>
            <a:off x="2339752" y="3140968"/>
            <a:ext cx="2448272" cy="3528392"/>
          </a:xfrm>
          <a:prstGeom prst="rect">
            <a:avLst/>
          </a:prstGeom>
          <a:gradFill flip="none" rotWithShape="1">
            <a:gsLst>
              <a:gs pos="0">
                <a:srgbClr val="AFE87E"/>
              </a:gs>
              <a:gs pos="100000">
                <a:srgbClr val="64D011"/>
              </a:gs>
            </a:gsLst>
            <a:lin ang="5400000" scaled="0"/>
            <a:tileRect/>
          </a:gradFill>
          <a:ln w="9525" cap="flat" cmpd="sng" algn="ctr">
            <a:solidFill>
              <a:schemeClr val="tx1"/>
            </a:solidFill>
            <a:prstDash val="solid"/>
            <a:round/>
            <a:headEnd type="none" w="med" len="med"/>
            <a:tailEnd type="none" w="med" len="med"/>
          </a:ln>
          <a:effectLst/>
          <a:scene3d>
            <a:camera prst="orthographicFront"/>
            <a:lightRig rig="threePt" dir="t"/>
          </a:scene3d>
          <a:sp3d extrusionH="1003300"/>
        </p:spPr>
        <p:txBody>
          <a:bodyPr lIns="82945" tIns="41473" rIns="82945" bIns="41473"/>
          <a:lstStyle/>
          <a:p>
            <a:pPr marR="0" lvl="0" indent="0" fontAlgn="base">
              <a:lnSpc>
                <a:spcPct val="100000"/>
              </a:lnSpc>
              <a:spcBef>
                <a:spcPct val="0"/>
              </a:spcBef>
              <a:spcAft>
                <a:spcPct val="0"/>
              </a:spcAft>
              <a:buClrTx/>
              <a:buSzTx/>
              <a:tabLst/>
              <a:defRPr/>
            </a:pPr>
            <a:r>
              <a:rPr lang="en-US" altLang="zh-TW" sz="1200" dirty="0" smtClean="0">
                <a:latin typeface="微軟正黑體" pitchFamily="34" charset="-120"/>
                <a:ea typeface="微軟正黑體" pitchFamily="34" charset="-120"/>
              </a:rPr>
              <a:t>O1. </a:t>
            </a:r>
            <a:r>
              <a:rPr lang="zh-TW" sz="1200" dirty="0" smtClean="0">
                <a:latin typeface="微軟正黑體" pitchFamily="34" charset="-120"/>
                <a:ea typeface="微軟正黑體" pitchFamily="34" charset="-120"/>
              </a:rPr>
              <a:t>公司位置是全面性的並佔有重</a:t>
            </a:r>
            <a:endParaRPr lang="en-US" altLang="zh-TW" sz="1200" dirty="0" smtClean="0">
              <a:latin typeface="微軟正黑體" pitchFamily="34" charset="-120"/>
              <a:ea typeface="微軟正黑體" pitchFamily="34" charset="-120"/>
            </a:endParaRPr>
          </a:p>
          <a:p>
            <a:pPr marR="0" lvl="0" indent="0" fontAlgn="base">
              <a:lnSpc>
                <a:spcPct val="100000"/>
              </a:lnSpc>
              <a:spcBef>
                <a:spcPct val="0"/>
              </a:spcBef>
              <a:spcAft>
                <a:spcPct val="0"/>
              </a:spcAft>
              <a:buClrTx/>
              <a:buSzTx/>
              <a:tabLst/>
              <a:defRPr/>
            </a:pPr>
            <a:r>
              <a:rPr lang="en-US" altLang="zh-TW" sz="1200" dirty="0" smtClean="0">
                <a:latin typeface="微軟正黑體" pitchFamily="34" charset="-120"/>
                <a:ea typeface="微軟正黑體" pitchFamily="34" charset="-120"/>
              </a:rPr>
              <a:t>        </a:t>
            </a:r>
            <a:r>
              <a:rPr lang="zh-TW" sz="1200" dirty="0" smtClean="0">
                <a:latin typeface="微軟正黑體" pitchFamily="34" charset="-120"/>
                <a:ea typeface="微軟正黑體" pitchFamily="34" charset="-120"/>
              </a:rPr>
              <a:t>要位置</a:t>
            </a:r>
            <a:r>
              <a:rPr lang="en-US" altLang="zh-TW" sz="1200" dirty="0" smtClean="0">
                <a:latin typeface="微軟正黑體" pitchFamily="34" charset="-120"/>
                <a:ea typeface="微軟正黑體" pitchFamily="34" charset="-120"/>
              </a:rPr>
              <a:t>,</a:t>
            </a:r>
            <a:r>
              <a:rPr lang="zh-TW" altLang="en-US" sz="1200" dirty="0" smtClean="0">
                <a:latin typeface="微軟正黑體" pitchFamily="34" charset="-120"/>
                <a:ea typeface="微軟正黑體" pitchFamily="34" charset="-120"/>
              </a:rPr>
              <a:t>從</a:t>
            </a:r>
            <a:r>
              <a:rPr lang="en-US" altLang="zh-TW" sz="1200" dirty="0" err="1" smtClean="0">
                <a:latin typeface="微軟正黑體" pitchFamily="34" charset="-120"/>
                <a:ea typeface="微軟正黑體" pitchFamily="34" charset="-120"/>
              </a:rPr>
              <a:t>ip</a:t>
            </a:r>
            <a:r>
              <a:rPr lang="zh-TW" altLang="en-US" sz="1200" dirty="0" smtClean="0">
                <a:latin typeface="微軟正黑體" pitchFamily="34" charset="-120"/>
                <a:ea typeface="微軟正黑體" pitchFamily="34" charset="-120"/>
              </a:rPr>
              <a:t>網路到網際網路</a:t>
            </a:r>
            <a:endParaRPr lang="en-US" altLang="zh-TW" sz="1200" dirty="0" smtClean="0">
              <a:latin typeface="微軟正黑體" pitchFamily="34" charset="-120"/>
              <a:ea typeface="微軟正黑體" pitchFamily="34" charset="-120"/>
            </a:endParaRPr>
          </a:p>
          <a:p>
            <a:pPr marR="0" lvl="0" indent="0" fontAlgn="base">
              <a:lnSpc>
                <a:spcPct val="100000"/>
              </a:lnSpc>
              <a:spcBef>
                <a:spcPct val="0"/>
              </a:spcBef>
              <a:spcAft>
                <a:spcPct val="0"/>
              </a:spcAft>
              <a:buClrTx/>
              <a:buSzTx/>
              <a:tabLst/>
              <a:defRPr/>
            </a:pPr>
            <a:r>
              <a:rPr lang="en-US" altLang="zh-TW" sz="1200" dirty="0" smtClean="0">
                <a:latin typeface="微軟正黑體" pitchFamily="34" charset="-120"/>
                <a:ea typeface="微軟正黑體" pitchFamily="34" charset="-120"/>
              </a:rPr>
              <a:t>        </a:t>
            </a:r>
            <a:r>
              <a:rPr lang="zh-TW" altLang="en-US" sz="1200" dirty="0" smtClean="0">
                <a:latin typeface="微軟正黑體" pitchFamily="34" charset="-120"/>
                <a:ea typeface="微軟正黑體" pitchFamily="34" charset="-120"/>
              </a:rPr>
              <a:t>骨幹</a:t>
            </a:r>
            <a:r>
              <a:rPr lang="en-US" altLang="zh-TW" sz="1200" dirty="0" smtClean="0">
                <a:latin typeface="微軟正黑體" pitchFamily="34" charset="-120"/>
                <a:ea typeface="微軟正黑體" pitchFamily="34" charset="-120"/>
              </a:rPr>
              <a:t>,</a:t>
            </a:r>
            <a:r>
              <a:rPr lang="zh-TW" altLang="en-US" sz="1200" dirty="0" smtClean="0">
                <a:latin typeface="微軟正黑體" pitchFamily="34" charset="-120"/>
                <a:ea typeface="微軟正黑體" pitchFamily="34" charset="-120"/>
              </a:rPr>
              <a:t>來驅動生產力</a:t>
            </a:r>
          </a:p>
          <a:p>
            <a:pPr marR="0" lvl="0" indent="0" fontAlgn="base">
              <a:lnSpc>
                <a:spcPct val="100000"/>
              </a:lnSpc>
              <a:spcBef>
                <a:spcPct val="0"/>
              </a:spcBef>
              <a:spcAft>
                <a:spcPct val="0"/>
              </a:spcAft>
              <a:buClrTx/>
              <a:buSzTx/>
              <a:tabLst/>
              <a:defRPr/>
            </a:pPr>
            <a:r>
              <a:rPr lang="en-US" altLang="zh-TW" sz="1200" dirty="0" smtClean="0">
                <a:latin typeface="微軟正黑體" pitchFamily="34" charset="-120"/>
                <a:ea typeface="微軟正黑體" pitchFamily="34" charset="-120"/>
              </a:rPr>
              <a:t>O2. </a:t>
            </a:r>
            <a:r>
              <a:rPr lang="zh-TW" altLang="en-US" sz="1200" dirty="0" smtClean="0">
                <a:latin typeface="微軟正黑體" pitchFamily="34" charset="-120"/>
                <a:ea typeface="微軟正黑體" pitchFamily="34" charset="-120"/>
              </a:rPr>
              <a:t>依據梅特考夫法則來看</a:t>
            </a:r>
            <a:r>
              <a:rPr lang="en-US" altLang="zh-TW" sz="1200" dirty="0" smtClean="0">
                <a:latin typeface="微軟正黑體" pitchFamily="34" charset="-120"/>
                <a:ea typeface="微軟正黑體" pitchFamily="34" charset="-120"/>
              </a:rPr>
              <a:t>,</a:t>
            </a:r>
            <a:r>
              <a:rPr lang="zh-TW" altLang="en-US" sz="1200" dirty="0" smtClean="0">
                <a:latin typeface="微軟正黑體" pitchFamily="34" charset="-120"/>
                <a:ea typeface="微軟正黑體" pitchFamily="34" charset="-120"/>
              </a:rPr>
              <a:t>網路</a:t>
            </a:r>
            <a:endParaRPr lang="en-US" altLang="zh-TW" sz="1200" dirty="0" smtClean="0">
              <a:latin typeface="微軟正黑體" pitchFamily="34" charset="-120"/>
              <a:ea typeface="微軟正黑體" pitchFamily="34" charset="-120"/>
            </a:endParaRPr>
          </a:p>
          <a:p>
            <a:pPr marR="0" lvl="0" indent="0" fontAlgn="base">
              <a:lnSpc>
                <a:spcPct val="100000"/>
              </a:lnSpc>
              <a:spcBef>
                <a:spcPct val="0"/>
              </a:spcBef>
              <a:spcAft>
                <a:spcPct val="0"/>
              </a:spcAft>
              <a:buClrTx/>
              <a:buSzTx/>
              <a:tabLst/>
              <a:defRPr/>
            </a:pPr>
            <a:r>
              <a:rPr lang="en-US" altLang="zh-TW" sz="1200" dirty="0" smtClean="0">
                <a:latin typeface="微軟正黑體" pitchFamily="34" charset="-120"/>
                <a:ea typeface="微軟正黑體" pitchFamily="34" charset="-120"/>
              </a:rPr>
              <a:t>       </a:t>
            </a:r>
            <a:r>
              <a:rPr lang="zh-TW" altLang="en-US" sz="1200" dirty="0" smtClean="0">
                <a:latin typeface="微軟正黑體" pitchFamily="34" charset="-120"/>
                <a:ea typeface="微軟正黑體" pitchFamily="34" charset="-120"/>
              </a:rPr>
              <a:t>價值將會是大則恆大</a:t>
            </a:r>
          </a:p>
          <a:p>
            <a:pPr marR="0" lvl="0" indent="0" fontAlgn="base">
              <a:lnSpc>
                <a:spcPct val="100000"/>
              </a:lnSpc>
              <a:spcBef>
                <a:spcPct val="0"/>
              </a:spcBef>
              <a:spcAft>
                <a:spcPct val="0"/>
              </a:spcAft>
              <a:buClrTx/>
              <a:buSzTx/>
              <a:tabLst/>
              <a:defRPr/>
            </a:pPr>
            <a:r>
              <a:rPr lang="en-US" altLang="zh-TW" sz="1200" dirty="0" smtClean="0">
                <a:latin typeface="微軟正黑體" pitchFamily="34" charset="-120"/>
                <a:ea typeface="微軟正黑體" pitchFamily="34" charset="-120"/>
              </a:rPr>
              <a:t>O3. </a:t>
            </a:r>
            <a:r>
              <a:rPr lang="zh-TW" altLang="en-US" sz="1200" dirty="0" smtClean="0">
                <a:latin typeface="微軟正黑體" pitchFamily="34" charset="-120"/>
                <a:ea typeface="微軟正黑體" pitchFamily="34" charset="-120"/>
              </a:rPr>
              <a:t>在韓國的營運</a:t>
            </a:r>
            <a:r>
              <a:rPr lang="en-US" altLang="zh-TW" sz="1200" dirty="0" smtClean="0">
                <a:latin typeface="微軟正黑體" pitchFamily="34" charset="-120"/>
                <a:ea typeface="微軟正黑體" pitchFamily="34" charset="-120"/>
              </a:rPr>
              <a:t>,</a:t>
            </a:r>
            <a:r>
              <a:rPr lang="zh-TW" altLang="en-US" sz="1200" dirty="0" smtClean="0">
                <a:latin typeface="微軟正黑體" pitchFamily="34" charset="-120"/>
                <a:ea typeface="微軟正黑體" pitchFamily="34" charset="-120"/>
              </a:rPr>
              <a:t>每</a:t>
            </a:r>
            <a:r>
              <a:rPr lang="en-US" altLang="zh-TW" sz="1200" dirty="0" smtClean="0">
                <a:latin typeface="微軟正黑體" pitchFamily="34" charset="-120"/>
                <a:ea typeface="微軟正黑體" pitchFamily="34" charset="-120"/>
              </a:rPr>
              <a:t>z</a:t>
            </a:r>
            <a:r>
              <a:rPr lang="zh-TW" altLang="en-US" sz="1200" dirty="0" smtClean="0">
                <a:latin typeface="微軟正黑體" pitchFamily="34" charset="-120"/>
                <a:ea typeface="微軟正黑體" pitchFamily="34" charset="-120"/>
              </a:rPr>
              <a:t>以</a:t>
            </a:r>
            <a:r>
              <a:rPr lang="en-US" altLang="zh-TW" sz="1200" dirty="0" smtClean="0">
                <a:latin typeface="微軟正黑體" pitchFamily="34" charset="-120"/>
                <a:ea typeface="微軟正黑體" pitchFamily="34" charset="-120"/>
              </a:rPr>
              <a:t>3%</a:t>
            </a:r>
            <a:r>
              <a:rPr lang="zh-TW" altLang="en-US" sz="1200" dirty="0" smtClean="0">
                <a:latin typeface="微軟正黑體" pitchFamily="34" charset="-120"/>
                <a:ea typeface="微軟正黑體" pitchFamily="34" charset="-120"/>
              </a:rPr>
              <a:t>的速</a:t>
            </a:r>
            <a:endParaRPr lang="en-US" altLang="zh-TW" sz="1200" dirty="0" smtClean="0">
              <a:latin typeface="微軟正黑體" pitchFamily="34" charset="-120"/>
              <a:ea typeface="微軟正黑體" pitchFamily="34" charset="-120"/>
            </a:endParaRPr>
          </a:p>
          <a:p>
            <a:pPr marR="0" lvl="0" indent="0" fontAlgn="base">
              <a:lnSpc>
                <a:spcPct val="100000"/>
              </a:lnSpc>
              <a:spcBef>
                <a:spcPct val="0"/>
              </a:spcBef>
              <a:spcAft>
                <a:spcPct val="0"/>
              </a:spcAft>
              <a:buClrTx/>
              <a:buSzTx/>
              <a:tabLst/>
              <a:defRPr/>
            </a:pPr>
            <a:r>
              <a:rPr lang="en-US" altLang="zh-TW" sz="1200" dirty="0" smtClean="0">
                <a:latin typeface="微軟正黑體" pitchFamily="34" charset="-120"/>
                <a:ea typeface="微軟正黑體" pitchFamily="34" charset="-120"/>
              </a:rPr>
              <a:t>        </a:t>
            </a:r>
            <a:r>
              <a:rPr lang="zh-TW" altLang="en-US" sz="1200" dirty="0" smtClean="0">
                <a:latin typeface="微軟正黑體" pitchFamily="34" charset="-120"/>
                <a:ea typeface="微軟正黑體" pitchFamily="34" charset="-120"/>
              </a:rPr>
              <a:t>度持續成長</a:t>
            </a:r>
            <a:endParaRPr lang="en-US" altLang="zh-TW" sz="1200" dirty="0" smtClean="0">
              <a:latin typeface="微軟正黑體" pitchFamily="34" charset="-120"/>
              <a:ea typeface="微軟正黑體" pitchFamily="34" charset="-120"/>
            </a:endParaRPr>
          </a:p>
          <a:p>
            <a:pPr marR="0" lvl="0" indent="0" fontAlgn="base">
              <a:lnSpc>
                <a:spcPct val="100000"/>
              </a:lnSpc>
              <a:spcBef>
                <a:spcPct val="0"/>
              </a:spcBef>
              <a:spcAft>
                <a:spcPct val="0"/>
              </a:spcAft>
              <a:buClrTx/>
              <a:buSzTx/>
              <a:tabLst/>
              <a:defRPr/>
            </a:pPr>
            <a:r>
              <a:rPr lang="en-US" altLang="zh-TW" sz="1200" dirty="0" smtClean="0">
                <a:latin typeface="微軟正黑體" pitchFamily="34" charset="-120"/>
                <a:ea typeface="微軟正黑體" pitchFamily="34" charset="-120"/>
              </a:rPr>
              <a:t>O4. </a:t>
            </a:r>
            <a:r>
              <a:rPr lang="zh-TW" altLang="en-US" sz="1200" dirty="0" smtClean="0">
                <a:latin typeface="微軟正黑體" pitchFamily="34" charset="-120"/>
                <a:ea typeface="微軟正黑體" pitchFamily="34" charset="-120"/>
              </a:rPr>
              <a:t>根據</a:t>
            </a:r>
            <a:r>
              <a:rPr lang="en-US" altLang="zh-TW" sz="1200" dirty="0" err="1" smtClean="0">
                <a:latin typeface="微軟正黑體" pitchFamily="34" charset="-120"/>
                <a:ea typeface="微軟正黑體" pitchFamily="34" charset="-120"/>
              </a:rPr>
              <a:t>iQ</a:t>
            </a:r>
            <a:r>
              <a:rPr lang="en-US" altLang="zh-TW" sz="1200" dirty="0" smtClean="0">
                <a:latin typeface="微軟正黑體" pitchFamily="34" charset="-120"/>
                <a:ea typeface="微軟正黑體" pitchFamily="34" charset="-120"/>
              </a:rPr>
              <a:t> Magazine</a:t>
            </a:r>
            <a:r>
              <a:rPr lang="zh-TW" altLang="en-US" sz="1200" dirty="0" smtClean="0">
                <a:latin typeface="微軟正黑體" pitchFamily="34" charset="-120"/>
                <a:ea typeface="微軟正黑體" pitchFamily="34" charset="-120"/>
              </a:rPr>
              <a:t>統計</a:t>
            </a:r>
            <a:r>
              <a:rPr lang="en-US" altLang="zh-TW" sz="1200" dirty="0" smtClean="0">
                <a:latin typeface="微軟正黑體" pitchFamily="34" charset="-120"/>
                <a:ea typeface="微軟正黑體" pitchFamily="34" charset="-120"/>
              </a:rPr>
              <a:t>,2005</a:t>
            </a:r>
          </a:p>
          <a:p>
            <a:pPr marR="0" lvl="0" indent="0" fontAlgn="base">
              <a:lnSpc>
                <a:spcPct val="100000"/>
              </a:lnSpc>
              <a:spcBef>
                <a:spcPct val="0"/>
              </a:spcBef>
              <a:spcAft>
                <a:spcPct val="0"/>
              </a:spcAft>
              <a:buClrTx/>
              <a:buSzTx/>
              <a:tabLst/>
              <a:defRPr/>
            </a:pPr>
            <a:r>
              <a:rPr lang="en-US" altLang="zh-TW" sz="1200" dirty="0" smtClean="0">
                <a:latin typeface="微軟正黑體" pitchFamily="34" charset="-120"/>
                <a:ea typeface="微軟正黑體" pitchFamily="34" charset="-120"/>
              </a:rPr>
              <a:t>        </a:t>
            </a:r>
            <a:r>
              <a:rPr lang="zh-TW" altLang="en-US" sz="1200" dirty="0" smtClean="0">
                <a:latin typeface="微軟正黑體" pitchFamily="34" charset="-120"/>
                <a:ea typeface="微軟正黑體" pitchFamily="34" charset="-120"/>
              </a:rPr>
              <a:t>年在印度的公司</a:t>
            </a:r>
            <a:r>
              <a:rPr lang="en-US" altLang="zh-TW" sz="1200" dirty="0" smtClean="0">
                <a:latin typeface="微軟正黑體" pitchFamily="34" charset="-120"/>
                <a:ea typeface="微軟正黑體" pitchFamily="34" charset="-120"/>
              </a:rPr>
              <a:t>,</a:t>
            </a:r>
            <a:r>
              <a:rPr lang="zh-TW" altLang="en-US" sz="1200" dirty="0" smtClean="0">
                <a:latin typeface="微軟正黑體" pitchFamily="34" charset="-120"/>
                <a:ea typeface="微軟正黑體" pitchFamily="34" charset="-120"/>
              </a:rPr>
              <a:t>總計花費在</a:t>
            </a:r>
            <a:endParaRPr lang="en-US" altLang="zh-TW" sz="1200" dirty="0" smtClean="0">
              <a:latin typeface="微軟正黑體" pitchFamily="34" charset="-120"/>
              <a:ea typeface="微軟正黑體" pitchFamily="34" charset="-120"/>
            </a:endParaRPr>
          </a:p>
          <a:p>
            <a:pPr marR="0" lvl="0" indent="0" fontAlgn="base">
              <a:lnSpc>
                <a:spcPct val="100000"/>
              </a:lnSpc>
              <a:spcBef>
                <a:spcPct val="0"/>
              </a:spcBef>
              <a:spcAft>
                <a:spcPct val="0"/>
              </a:spcAft>
              <a:buClrTx/>
              <a:buSzTx/>
              <a:tabLst/>
              <a:defRPr/>
            </a:pPr>
            <a:r>
              <a:rPr lang="en-US" altLang="zh-TW" sz="1200" dirty="0" smtClean="0">
                <a:latin typeface="微軟正黑體" pitchFamily="34" charset="-120"/>
                <a:ea typeface="微軟正黑體" pitchFamily="34" charset="-120"/>
              </a:rPr>
              <a:t>        </a:t>
            </a:r>
            <a:r>
              <a:rPr lang="zh-TW" altLang="en-US" sz="1200" dirty="0" smtClean="0">
                <a:latin typeface="微軟正黑體" pitchFamily="34" charset="-120"/>
                <a:ea typeface="微軟正黑體" pitchFamily="34" charset="-120"/>
              </a:rPr>
              <a:t>資訊科技的費用約</a:t>
            </a:r>
            <a:r>
              <a:rPr lang="en-US" altLang="zh-TW" sz="1200" dirty="0" smtClean="0">
                <a:latin typeface="微軟正黑體" pitchFamily="34" charset="-120"/>
                <a:ea typeface="微軟正黑體" pitchFamily="34" charset="-120"/>
              </a:rPr>
              <a:t>2.9Billion</a:t>
            </a:r>
          </a:p>
          <a:p>
            <a:pPr marR="0" lvl="0" indent="0" fontAlgn="base">
              <a:lnSpc>
                <a:spcPct val="100000"/>
              </a:lnSpc>
              <a:spcBef>
                <a:spcPct val="0"/>
              </a:spcBef>
              <a:spcAft>
                <a:spcPct val="0"/>
              </a:spcAft>
              <a:buClrTx/>
              <a:buSzTx/>
              <a:tabLst/>
              <a:defRPr/>
            </a:pPr>
            <a:r>
              <a:rPr lang="en-US" altLang="zh-TW" sz="1200" dirty="0" smtClean="0">
                <a:latin typeface="微軟正黑體" pitchFamily="34" charset="-120"/>
                <a:ea typeface="微軟正黑體" pitchFamily="34" charset="-120"/>
              </a:rPr>
              <a:t>O5. </a:t>
            </a:r>
            <a:r>
              <a:rPr lang="zh-TW" altLang="en-US" sz="1200" dirty="0" smtClean="0">
                <a:latin typeface="微軟正黑體" pitchFamily="34" charset="-120"/>
                <a:ea typeface="微軟正黑體" pitchFamily="34" charset="-120"/>
              </a:rPr>
              <a:t>在大陸</a:t>
            </a:r>
            <a:r>
              <a:rPr lang="en-US" altLang="zh-TW" sz="1200" dirty="0" smtClean="0">
                <a:latin typeface="微軟正黑體" pitchFamily="34" charset="-120"/>
                <a:ea typeface="微軟正黑體" pitchFamily="34" charset="-120"/>
              </a:rPr>
              <a:t>,</a:t>
            </a:r>
            <a:r>
              <a:rPr lang="zh-TW" altLang="en-US" sz="1200" dirty="0" smtClean="0">
                <a:latin typeface="微軟正黑體" pitchFamily="34" charset="-120"/>
                <a:ea typeface="微軟正黑體" pitchFamily="34" charset="-120"/>
              </a:rPr>
              <a:t>像</a:t>
            </a:r>
            <a:r>
              <a:rPr lang="en-US" altLang="zh-TW" sz="1200" dirty="0" err="1" smtClean="0">
                <a:latin typeface="微軟正黑體" pitchFamily="34" charset="-120"/>
                <a:ea typeface="微軟正黑體" pitchFamily="34" charset="-120"/>
              </a:rPr>
              <a:t>GE,Ford,BMW,EMC</a:t>
            </a:r>
            <a:endParaRPr lang="en-US" altLang="zh-TW" sz="1200" dirty="0" smtClean="0">
              <a:latin typeface="微軟正黑體" pitchFamily="34" charset="-120"/>
              <a:ea typeface="微軟正黑體" pitchFamily="34" charset="-120"/>
            </a:endParaRPr>
          </a:p>
          <a:p>
            <a:pPr marR="0" lvl="0" indent="0" fontAlgn="base">
              <a:lnSpc>
                <a:spcPct val="100000"/>
              </a:lnSpc>
              <a:spcBef>
                <a:spcPct val="0"/>
              </a:spcBef>
              <a:spcAft>
                <a:spcPct val="0"/>
              </a:spcAft>
              <a:buClrTx/>
              <a:buSzTx/>
              <a:tabLst/>
              <a:defRPr/>
            </a:pPr>
            <a:r>
              <a:rPr lang="en-US" altLang="zh-TW" sz="1200" dirty="0" smtClean="0">
                <a:latin typeface="微軟正黑體" pitchFamily="34" charset="-120"/>
                <a:ea typeface="微軟正黑體" pitchFamily="34" charset="-120"/>
              </a:rPr>
              <a:t>        </a:t>
            </a:r>
            <a:r>
              <a:rPr lang="zh-TW" altLang="en-US" sz="1200" dirty="0" smtClean="0">
                <a:latin typeface="微軟正黑體" pitchFamily="34" charset="-120"/>
                <a:ea typeface="微軟正黑體" pitchFamily="34" charset="-120"/>
              </a:rPr>
              <a:t>公司</a:t>
            </a:r>
            <a:r>
              <a:rPr lang="en-US" altLang="zh-TW" sz="1200" dirty="0" smtClean="0">
                <a:latin typeface="微軟正黑體" pitchFamily="34" charset="-120"/>
                <a:ea typeface="微軟正黑體" pitchFamily="34" charset="-120"/>
              </a:rPr>
              <a:t>,</a:t>
            </a:r>
            <a:r>
              <a:rPr lang="zh-TW" altLang="en-US" sz="1200" dirty="0" smtClean="0">
                <a:latin typeface="微軟正黑體" pitchFamily="34" charset="-120"/>
                <a:ea typeface="微軟正黑體" pitchFamily="34" charset="-120"/>
              </a:rPr>
              <a:t>每年平均</a:t>
            </a:r>
            <a:r>
              <a:rPr lang="en-US" altLang="zh-TW" sz="1200" dirty="0" smtClean="0">
                <a:latin typeface="微軟正黑體" pitchFamily="34" charset="-120"/>
                <a:ea typeface="微軟正黑體" pitchFamily="34" charset="-120"/>
              </a:rPr>
              <a:t>FDI</a:t>
            </a:r>
            <a:r>
              <a:rPr lang="zh-TW" altLang="en-US" sz="1200" dirty="0" smtClean="0">
                <a:latin typeface="微軟正黑體" pitchFamily="34" charset="-120"/>
                <a:ea typeface="微軟正黑體" pitchFamily="34" charset="-120"/>
              </a:rPr>
              <a:t>約</a:t>
            </a:r>
            <a:r>
              <a:rPr lang="en-US" altLang="zh-TW" sz="1200" dirty="0" smtClean="0">
                <a:latin typeface="微軟正黑體" pitchFamily="34" charset="-120"/>
                <a:ea typeface="微軟正黑體" pitchFamily="34" charset="-120"/>
              </a:rPr>
              <a:t>51Billion,</a:t>
            </a:r>
          </a:p>
          <a:p>
            <a:pPr marR="0" lvl="0" indent="0" fontAlgn="base">
              <a:lnSpc>
                <a:spcPct val="100000"/>
              </a:lnSpc>
              <a:spcBef>
                <a:spcPct val="0"/>
              </a:spcBef>
              <a:spcAft>
                <a:spcPct val="0"/>
              </a:spcAft>
              <a:buClrTx/>
              <a:buSzTx/>
              <a:tabLst/>
              <a:defRPr/>
            </a:pPr>
            <a:r>
              <a:rPr lang="en-US" altLang="zh-TW" sz="1200" dirty="0" smtClean="0">
                <a:latin typeface="微軟正黑體" pitchFamily="34" charset="-120"/>
                <a:ea typeface="微軟正黑體" pitchFamily="34" charset="-120"/>
              </a:rPr>
              <a:t>        </a:t>
            </a:r>
            <a:r>
              <a:rPr lang="zh-TW" altLang="en-US" sz="1200" dirty="0" smtClean="0">
                <a:latin typeface="微軟正黑體" pitchFamily="34" charset="-120"/>
                <a:ea typeface="微軟正黑體" pitchFamily="34" charset="-120"/>
              </a:rPr>
              <a:t>思科正可提供合適的產品與</a:t>
            </a:r>
            <a:endParaRPr lang="en-US" altLang="zh-TW" sz="1200" dirty="0" smtClean="0">
              <a:latin typeface="微軟正黑體" pitchFamily="34" charset="-120"/>
              <a:ea typeface="微軟正黑體" pitchFamily="34" charset="-120"/>
            </a:endParaRPr>
          </a:p>
          <a:p>
            <a:pPr marR="0" lvl="0" indent="0" fontAlgn="base">
              <a:lnSpc>
                <a:spcPct val="100000"/>
              </a:lnSpc>
              <a:spcBef>
                <a:spcPct val="0"/>
              </a:spcBef>
              <a:spcAft>
                <a:spcPct val="0"/>
              </a:spcAft>
              <a:buClrTx/>
              <a:buSzTx/>
              <a:tabLst/>
              <a:defRPr/>
            </a:pPr>
            <a:r>
              <a:rPr lang="en-US" altLang="zh-TW" sz="1200" dirty="0" smtClean="0">
                <a:latin typeface="微軟正黑體" pitchFamily="34" charset="-120"/>
                <a:ea typeface="微軟正黑體" pitchFamily="34" charset="-120"/>
              </a:rPr>
              <a:t>        </a:t>
            </a:r>
            <a:r>
              <a:rPr lang="zh-TW" altLang="en-US" sz="1200" dirty="0" smtClean="0">
                <a:latin typeface="微軟正黑體" pitchFamily="34" charset="-120"/>
                <a:ea typeface="微軟正黑體" pitchFamily="34" charset="-120"/>
              </a:rPr>
              <a:t>服務來滿足其有效溝通的網</a:t>
            </a:r>
            <a:endParaRPr lang="en-US" altLang="zh-TW" sz="1200" dirty="0" smtClean="0">
              <a:latin typeface="微軟正黑體" pitchFamily="34" charset="-120"/>
              <a:ea typeface="微軟正黑體" pitchFamily="34" charset="-120"/>
            </a:endParaRPr>
          </a:p>
          <a:p>
            <a:pPr marR="0" lvl="0" indent="0" fontAlgn="base">
              <a:lnSpc>
                <a:spcPct val="100000"/>
              </a:lnSpc>
              <a:spcBef>
                <a:spcPct val="0"/>
              </a:spcBef>
              <a:spcAft>
                <a:spcPct val="0"/>
              </a:spcAft>
              <a:buClrTx/>
              <a:buSzTx/>
              <a:tabLst/>
              <a:defRPr/>
            </a:pPr>
            <a:r>
              <a:rPr lang="en-US" altLang="zh-TW" sz="1200" dirty="0" smtClean="0">
                <a:latin typeface="微軟正黑體" pitchFamily="34" charset="-120"/>
                <a:ea typeface="微軟正黑體" pitchFamily="34" charset="-120"/>
              </a:rPr>
              <a:t>        </a:t>
            </a:r>
            <a:r>
              <a:rPr lang="zh-TW" altLang="en-US" sz="1200" dirty="0" smtClean="0">
                <a:latin typeface="微軟正黑體" pitchFamily="34" charset="-120"/>
                <a:ea typeface="微軟正黑體" pitchFamily="34" charset="-120"/>
              </a:rPr>
              <a:t>路解決方案</a:t>
            </a:r>
          </a:p>
          <a:p>
            <a:pPr marR="0" lvl="0" indent="0" fontAlgn="base">
              <a:lnSpc>
                <a:spcPct val="100000"/>
              </a:lnSpc>
              <a:spcBef>
                <a:spcPct val="0"/>
              </a:spcBef>
              <a:spcAft>
                <a:spcPct val="0"/>
              </a:spcAft>
              <a:buClrTx/>
              <a:buSzTx/>
              <a:tabLst/>
              <a:defRPr/>
            </a:pPr>
            <a:r>
              <a:rPr lang="en-US" altLang="zh-TW" sz="1200" dirty="0" smtClean="0">
                <a:latin typeface="微軟正黑體" pitchFamily="34" charset="-120"/>
                <a:ea typeface="微軟正黑體" pitchFamily="34" charset="-120"/>
              </a:rPr>
              <a:t>O6. </a:t>
            </a:r>
            <a:r>
              <a:rPr lang="zh-TW" altLang="en-US" sz="1200" dirty="0" smtClean="0">
                <a:latin typeface="微軟正黑體" pitchFamily="34" charset="-120"/>
                <a:ea typeface="微軟正黑體" pitchFamily="34" charset="-120"/>
              </a:rPr>
              <a:t>思科不斷的以策略聯盟方式來</a:t>
            </a:r>
            <a:endParaRPr lang="en-US" altLang="zh-TW" sz="1200" dirty="0" smtClean="0">
              <a:latin typeface="微軟正黑體" pitchFamily="34" charset="-120"/>
              <a:ea typeface="微軟正黑體" pitchFamily="34" charset="-120"/>
            </a:endParaRPr>
          </a:p>
          <a:p>
            <a:pPr marR="0" lvl="0" indent="0" fontAlgn="base">
              <a:lnSpc>
                <a:spcPct val="100000"/>
              </a:lnSpc>
              <a:spcBef>
                <a:spcPct val="0"/>
              </a:spcBef>
              <a:spcAft>
                <a:spcPct val="0"/>
              </a:spcAft>
              <a:buClrTx/>
              <a:buSzTx/>
              <a:tabLst/>
              <a:defRPr/>
            </a:pPr>
            <a:r>
              <a:rPr lang="en-US" altLang="zh-TW" sz="1200" dirty="0" smtClean="0">
                <a:latin typeface="微軟正黑體" pitchFamily="34" charset="-120"/>
                <a:ea typeface="微軟正黑體" pitchFamily="34" charset="-120"/>
              </a:rPr>
              <a:t>        </a:t>
            </a:r>
            <a:r>
              <a:rPr lang="zh-TW" altLang="en-US" sz="1200" dirty="0" smtClean="0">
                <a:latin typeface="微軟正黑體" pitchFamily="34" charset="-120"/>
                <a:ea typeface="微軟正黑體" pitchFamily="34" charset="-120"/>
              </a:rPr>
              <a:t>發展亞洲市場</a:t>
            </a:r>
            <a:r>
              <a:rPr lang="en-US" altLang="zh-TW" sz="1200" dirty="0" smtClean="0">
                <a:latin typeface="微軟正黑體" pitchFamily="34" charset="-120"/>
                <a:ea typeface="微軟正黑體" pitchFamily="34" charset="-120"/>
              </a:rPr>
              <a:t>,</a:t>
            </a:r>
            <a:r>
              <a:rPr lang="zh-TW" altLang="en-US" sz="1200" dirty="0" smtClean="0">
                <a:latin typeface="微軟正黑體" pitchFamily="34" charset="-120"/>
                <a:ea typeface="微軟正黑體" pitchFamily="34" charset="-120"/>
              </a:rPr>
              <a:t>並且提昇顧客</a:t>
            </a:r>
            <a:endParaRPr lang="en-US" altLang="zh-TW" sz="1200" dirty="0" smtClean="0">
              <a:latin typeface="微軟正黑體" pitchFamily="34" charset="-120"/>
              <a:ea typeface="微軟正黑體" pitchFamily="34" charset="-120"/>
            </a:endParaRPr>
          </a:p>
          <a:p>
            <a:pPr marR="0" lvl="0" indent="0" fontAlgn="base">
              <a:lnSpc>
                <a:spcPct val="100000"/>
              </a:lnSpc>
              <a:spcBef>
                <a:spcPct val="0"/>
              </a:spcBef>
              <a:spcAft>
                <a:spcPct val="0"/>
              </a:spcAft>
              <a:buClrTx/>
              <a:buSzTx/>
              <a:tabLst/>
              <a:defRPr/>
            </a:pPr>
            <a:r>
              <a:rPr lang="en-US" altLang="zh-TW" sz="1200" dirty="0" smtClean="0">
                <a:latin typeface="微軟正黑體" pitchFamily="34" charset="-120"/>
                <a:ea typeface="微軟正黑體" pitchFamily="34" charset="-120"/>
              </a:rPr>
              <a:t>        </a:t>
            </a:r>
            <a:r>
              <a:rPr lang="zh-TW" altLang="en-US" sz="1200" dirty="0" smtClean="0">
                <a:latin typeface="微軟正黑體" pitchFamily="34" charset="-120"/>
                <a:ea typeface="微軟正黑體" pitchFamily="34" charset="-120"/>
              </a:rPr>
              <a:t>的滿意度與品牌忠誠度</a:t>
            </a:r>
          </a:p>
        </p:txBody>
      </p:sp>
      <p:sp>
        <p:nvSpPr>
          <p:cNvPr id="32" name="Rectangle 1"/>
          <p:cNvSpPr>
            <a:spLocks noChangeArrowheads="1"/>
          </p:cNvSpPr>
          <p:nvPr/>
        </p:nvSpPr>
        <p:spPr bwMode="auto">
          <a:xfrm>
            <a:off x="4860032" y="3140968"/>
            <a:ext cx="2016224" cy="2508091"/>
          </a:xfrm>
          <a:prstGeom prst="rect">
            <a:avLst/>
          </a:prstGeom>
          <a:gradFill flip="none" rotWithShape="1">
            <a:gsLst>
              <a:gs pos="0">
                <a:schemeClr val="bg1">
                  <a:lumMod val="85000"/>
                </a:schemeClr>
              </a:gs>
              <a:gs pos="100000">
                <a:schemeClr val="bg1">
                  <a:lumMod val="50000"/>
                </a:schemeClr>
              </a:gs>
            </a:gsLst>
            <a:lin ang="5400000" scaled="0"/>
            <a:tileRect/>
          </a:gradFill>
          <a:ln w="9525" cap="flat" cmpd="sng" algn="ctr">
            <a:solidFill>
              <a:schemeClr val="tx1"/>
            </a:solidFill>
            <a:prstDash val="solid"/>
            <a:round/>
            <a:headEnd type="none" w="med" len="med"/>
            <a:tailEnd type="none" w="med" len="med"/>
          </a:ln>
          <a:effectLst/>
          <a:scene3d>
            <a:camera prst="orthographicFront"/>
            <a:lightRig rig="threePt" dir="t"/>
          </a:scene3d>
          <a:sp3d extrusionH="1003300"/>
        </p:spPr>
        <p:txBody>
          <a:bodyPr lIns="82945" tIns="41473" rIns="82945" bIns="41473"/>
          <a:lstStyle/>
          <a:p>
            <a:pPr marR="0" lvl="0" indent="0" fontAlgn="base">
              <a:lnSpc>
                <a:spcPct val="100000"/>
              </a:lnSpc>
              <a:spcBef>
                <a:spcPct val="0"/>
              </a:spcBef>
              <a:spcAft>
                <a:spcPct val="0"/>
              </a:spcAft>
              <a:buClrTx/>
              <a:buSzTx/>
              <a:tabLst/>
              <a:defRPr/>
            </a:pPr>
            <a:r>
              <a:rPr lang="en-US" altLang="zh-TW" sz="1200" dirty="0" smtClean="0">
                <a:latin typeface="微軟正黑體" pitchFamily="34" charset="-120"/>
                <a:ea typeface="微軟正黑體" pitchFamily="34" charset="-120"/>
              </a:rPr>
              <a:t>W1. </a:t>
            </a:r>
            <a:r>
              <a:rPr lang="zh-TW" sz="1200" dirty="0" smtClean="0">
                <a:latin typeface="微軟正黑體" pitchFamily="34" charset="-120"/>
                <a:ea typeface="微軟正黑體" pitchFamily="34" charset="-120"/>
              </a:rPr>
              <a:t>若不能有效管理</a:t>
            </a:r>
            <a:r>
              <a:rPr lang="en-US" altLang="zh-TW" sz="1200" dirty="0" smtClean="0">
                <a:latin typeface="微軟正黑體" pitchFamily="34" charset="-120"/>
                <a:ea typeface="微軟正黑體" pitchFamily="34" charset="-120"/>
              </a:rPr>
              <a:t>,</a:t>
            </a:r>
            <a:r>
              <a:rPr lang="zh-TW" altLang="en-US" sz="1200" dirty="0" smtClean="0">
                <a:latin typeface="微軟正黑體" pitchFamily="34" charset="-120"/>
                <a:ea typeface="微軟正黑體" pitchFamily="34" charset="-120"/>
              </a:rPr>
              <a:t>則高</a:t>
            </a:r>
            <a:endParaRPr lang="en-US" altLang="zh-TW" sz="1200" dirty="0" smtClean="0">
              <a:latin typeface="微軟正黑體" pitchFamily="34" charset="-120"/>
              <a:ea typeface="微軟正黑體" pitchFamily="34" charset="-120"/>
            </a:endParaRPr>
          </a:p>
          <a:p>
            <a:pPr marR="0" lvl="0" indent="0" fontAlgn="base">
              <a:lnSpc>
                <a:spcPct val="100000"/>
              </a:lnSpc>
              <a:spcBef>
                <a:spcPct val="0"/>
              </a:spcBef>
              <a:spcAft>
                <a:spcPct val="0"/>
              </a:spcAft>
              <a:buClrTx/>
              <a:buSzTx/>
              <a:tabLst/>
              <a:defRPr/>
            </a:pPr>
            <a:r>
              <a:rPr lang="en-US" altLang="zh-TW" sz="1200" dirty="0" smtClean="0">
                <a:latin typeface="微軟正黑體" pitchFamily="34" charset="-120"/>
                <a:ea typeface="微軟正黑體" pitchFamily="34" charset="-120"/>
              </a:rPr>
              <a:t>        </a:t>
            </a:r>
            <a:r>
              <a:rPr lang="zh-TW" altLang="en-US" sz="1200" dirty="0" smtClean="0">
                <a:latin typeface="微軟正黑體" pitchFamily="34" charset="-120"/>
                <a:ea typeface="微軟正黑體" pitchFamily="34" charset="-120"/>
              </a:rPr>
              <a:t>成長的的利潤</a:t>
            </a:r>
            <a:r>
              <a:rPr lang="en-US" altLang="zh-TW" sz="1200" dirty="0" smtClean="0">
                <a:latin typeface="微軟正黑體" pitchFamily="34" charset="-120"/>
                <a:ea typeface="微軟正黑體" pitchFamily="34" charset="-120"/>
              </a:rPr>
              <a:t>,</a:t>
            </a:r>
            <a:r>
              <a:rPr lang="zh-TW" altLang="en-US" sz="1200" dirty="0" smtClean="0">
                <a:latin typeface="微軟正黑體" pitchFamily="34" charset="-120"/>
                <a:ea typeface="微軟正黑體" pitchFamily="34" charset="-120"/>
              </a:rPr>
              <a:t>通常伴</a:t>
            </a:r>
            <a:endParaRPr lang="en-US" altLang="zh-TW" sz="1200" dirty="0" smtClean="0">
              <a:latin typeface="微軟正黑體" pitchFamily="34" charset="-120"/>
              <a:ea typeface="微軟正黑體" pitchFamily="34" charset="-120"/>
            </a:endParaRPr>
          </a:p>
          <a:p>
            <a:pPr marR="0" lvl="0" indent="0" fontAlgn="base">
              <a:lnSpc>
                <a:spcPct val="100000"/>
              </a:lnSpc>
              <a:spcBef>
                <a:spcPct val="0"/>
              </a:spcBef>
              <a:spcAft>
                <a:spcPct val="0"/>
              </a:spcAft>
              <a:buClrTx/>
              <a:buSzTx/>
              <a:tabLst/>
              <a:defRPr/>
            </a:pPr>
            <a:r>
              <a:rPr lang="en-US" altLang="zh-TW" sz="1200" dirty="0" smtClean="0">
                <a:latin typeface="微軟正黑體" pitchFamily="34" charset="-120"/>
                <a:ea typeface="微軟正黑體" pitchFamily="34" charset="-120"/>
              </a:rPr>
              <a:t>        </a:t>
            </a:r>
            <a:r>
              <a:rPr lang="zh-TW" altLang="en-US" sz="1200" dirty="0" smtClean="0">
                <a:latin typeface="微軟正黑體" pitchFamily="34" charset="-120"/>
                <a:ea typeface="微軟正黑體" pitchFamily="34" charset="-120"/>
              </a:rPr>
              <a:t>隨著潛在的劣勢</a:t>
            </a:r>
          </a:p>
          <a:p>
            <a:pPr marR="0" lvl="0" indent="0" fontAlgn="base">
              <a:lnSpc>
                <a:spcPct val="100000"/>
              </a:lnSpc>
              <a:spcBef>
                <a:spcPct val="0"/>
              </a:spcBef>
              <a:spcAft>
                <a:spcPct val="0"/>
              </a:spcAft>
              <a:buClrTx/>
              <a:buSzTx/>
              <a:tabLst/>
              <a:defRPr/>
            </a:pPr>
            <a:r>
              <a:rPr lang="en-US" altLang="zh-TW" sz="1200" dirty="0" smtClean="0">
                <a:latin typeface="微軟正黑體" pitchFamily="34" charset="-120"/>
                <a:ea typeface="微軟正黑體" pitchFamily="34" charset="-120"/>
              </a:rPr>
              <a:t>W2. </a:t>
            </a:r>
            <a:r>
              <a:rPr lang="zh-TW" altLang="en-US" sz="1200" dirty="0" smtClean="0">
                <a:latin typeface="微軟正黑體" pitchFamily="34" charset="-120"/>
                <a:ea typeface="微軟正黑體" pitchFamily="34" charset="-120"/>
              </a:rPr>
              <a:t>有分析指出</a:t>
            </a:r>
            <a:r>
              <a:rPr lang="en-US" altLang="zh-TW" sz="1200" dirty="0" smtClean="0">
                <a:latin typeface="微軟正黑體" pitchFamily="34" charset="-120"/>
                <a:ea typeface="微軟正黑體" pitchFamily="34" charset="-120"/>
              </a:rPr>
              <a:t>,Dell</a:t>
            </a:r>
            <a:r>
              <a:rPr lang="zh-TW" altLang="en-US" sz="1200" dirty="0" smtClean="0">
                <a:latin typeface="微軟正黑體" pitchFamily="34" charset="-120"/>
                <a:ea typeface="微軟正黑體" pitchFamily="34" charset="-120"/>
              </a:rPr>
              <a:t>將以低</a:t>
            </a:r>
            <a:endParaRPr lang="en-US" altLang="zh-TW" sz="1200" dirty="0" smtClean="0">
              <a:latin typeface="微軟正黑體" pitchFamily="34" charset="-120"/>
              <a:ea typeface="微軟正黑體" pitchFamily="34" charset="-120"/>
            </a:endParaRPr>
          </a:p>
          <a:p>
            <a:pPr marR="0" lvl="0" indent="0" fontAlgn="base">
              <a:lnSpc>
                <a:spcPct val="100000"/>
              </a:lnSpc>
              <a:spcBef>
                <a:spcPct val="0"/>
              </a:spcBef>
              <a:spcAft>
                <a:spcPct val="0"/>
              </a:spcAft>
              <a:buClrTx/>
              <a:buSzTx/>
              <a:tabLst/>
              <a:defRPr/>
            </a:pPr>
            <a:r>
              <a:rPr lang="en-US" altLang="zh-TW" sz="1200" dirty="0" smtClean="0">
                <a:latin typeface="微軟正黑體" pitchFamily="34" charset="-120"/>
                <a:ea typeface="微軟正黑體" pitchFamily="34" charset="-120"/>
              </a:rPr>
              <a:t>        </a:t>
            </a:r>
            <a:r>
              <a:rPr lang="zh-TW" altLang="en-US" sz="1200" dirty="0" smtClean="0">
                <a:latin typeface="微軟正黑體" pitchFamily="34" charset="-120"/>
                <a:ea typeface="微軟正黑體" pitchFamily="34" charset="-120"/>
              </a:rPr>
              <a:t>價策略進入該產業</a:t>
            </a:r>
          </a:p>
          <a:p>
            <a:pPr marR="0" lvl="0" indent="0" fontAlgn="base">
              <a:lnSpc>
                <a:spcPct val="100000"/>
              </a:lnSpc>
              <a:spcBef>
                <a:spcPct val="0"/>
              </a:spcBef>
              <a:spcAft>
                <a:spcPct val="0"/>
              </a:spcAft>
              <a:buClrTx/>
              <a:buSzTx/>
              <a:tabLst/>
              <a:defRPr/>
            </a:pPr>
            <a:r>
              <a:rPr lang="en-US" altLang="zh-TW" sz="1200" dirty="0" smtClean="0">
                <a:latin typeface="微軟正黑體" pitchFamily="34" charset="-120"/>
                <a:ea typeface="微軟正黑體" pitchFamily="34" charset="-120"/>
              </a:rPr>
              <a:t>W3. </a:t>
            </a:r>
            <a:r>
              <a:rPr lang="zh-TW" altLang="en-US" sz="1200" dirty="0" smtClean="0">
                <a:latin typeface="微軟正黑體" pitchFamily="34" charset="-120"/>
                <a:ea typeface="微軟正黑體" pitchFamily="34" charset="-120"/>
              </a:rPr>
              <a:t>短期來看</a:t>
            </a:r>
            <a:r>
              <a:rPr lang="en-US" altLang="zh-TW" sz="1200" dirty="0" smtClean="0">
                <a:latin typeface="微軟正黑體" pitchFamily="34" charset="-120"/>
                <a:ea typeface="微軟正黑體" pitchFamily="34" charset="-120"/>
              </a:rPr>
              <a:t>,IT</a:t>
            </a:r>
            <a:r>
              <a:rPr lang="zh-TW" altLang="en-US" sz="1200" dirty="0" smtClean="0">
                <a:latin typeface="微軟正黑體" pitchFamily="34" charset="-120"/>
                <a:ea typeface="微軟正黑體" pitchFamily="34" charset="-120"/>
              </a:rPr>
              <a:t>基礎建設的</a:t>
            </a:r>
            <a:endParaRPr lang="en-US" altLang="zh-TW" sz="1200" dirty="0" smtClean="0">
              <a:latin typeface="微軟正黑體" pitchFamily="34" charset="-120"/>
              <a:ea typeface="微軟正黑體" pitchFamily="34" charset="-120"/>
            </a:endParaRPr>
          </a:p>
          <a:p>
            <a:pPr marR="0" lvl="0" indent="0" fontAlgn="base">
              <a:lnSpc>
                <a:spcPct val="100000"/>
              </a:lnSpc>
              <a:spcBef>
                <a:spcPct val="0"/>
              </a:spcBef>
              <a:spcAft>
                <a:spcPct val="0"/>
              </a:spcAft>
              <a:buClrTx/>
              <a:buSzTx/>
              <a:tabLst/>
              <a:defRPr/>
            </a:pPr>
            <a:r>
              <a:rPr lang="en-US" altLang="zh-TW" sz="1200" dirty="0" smtClean="0">
                <a:latin typeface="微軟正黑體" pitchFamily="34" charset="-120"/>
                <a:ea typeface="微軟正黑體" pitchFamily="34" charset="-120"/>
              </a:rPr>
              <a:t>        </a:t>
            </a:r>
            <a:r>
              <a:rPr lang="zh-TW" altLang="en-US" sz="1200" dirty="0" smtClean="0">
                <a:latin typeface="微軟正黑體" pitchFamily="34" charset="-120"/>
                <a:ea typeface="微軟正黑體" pitchFamily="34" charset="-120"/>
              </a:rPr>
              <a:t>費用似乎有因飽和而逐</a:t>
            </a:r>
            <a:endParaRPr lang="en-US" altLang="zh-TW" sz="1200" dirty="0" smtClean="0">
              <a:latin typeface="微軟正黑體" pitchFamily="34" charset="-120"/>
              <a:ea typeface="微軟正黑體" pitchFamily="34" charset="-120"/>
            </a:endParaRPr>
          </a:p>
          <a:p>
            <a:pPr marR="0" lvl="0" indent="0" fontAlgn="base">
              <a:lnSpc>
                <a:spcPct val="100000"/>
              </a:lnSpc>
              <a:spcBef>
                <a:spcPct val="0"/>
              </a:spcBef>
              <a:spcAft>
                <a:spcPct val="0"/>
              </a:spcAft>
              <a:buClrTx/>
              <a:buSzTx/>
              <a:tabLst/>
              <a:defRPr/>
            </a:pPr>
            <a:r>
              <a:rPr lang="en-US" altLang="zh-TW" sz="1200" dirty="0" smtClean="0">
                <a:latin typeface="微軟正黑體" pitchFamily="34" charset="-120"/>
                <a:ea typeface="微軟正黑體" pitchFamily="34" charset="-120"/>
              </a:rPr>
              <a:t>        </a:t>
            </a:r>
            <a:r>
              <a:rPr lang="zh-TW" altLang="en-US" sz="1200" dirty="0" smtClean="0">
                <a:latin typeface="微軟正黑體" pitchFamily="34" charset="-120"/>
                <a:ea typeface="微軟正黑體" pitchFamily="34" charset="-120"/>
              </a:rPr>
              <a:t>步減緩</a:t>
            </a:r>
          </a:p>
          <a:p>
            <a:pPr fontAlgn="base">
              <a:spcBef>
                <a:spcPct val="0"/>
              </a:spcBef>
              <a:spcAft>
                <a:spcPct val="0"/>
              </a:spcAft>
              <a:defRPr/>
            </a:pPr>
            <a:r>
              <a:rPr lang="en-US" altLang="zh-TW" sz="1200" dirty="0" smtClean="0">
                <a:latin typeface="微軟正黑體" pitchFamily="34" charset="-120"/>
                <a:ea typeface="微軟正黑體" pitchFamily="34" charset="-120"/>
              </a:rPr>
              <a:t>W4. </a:t>
            </a:r>
            <a:r>
              <a:rPr lang="zh-TW" altLang="en-US" sz="1200" dirty="0" smtClean="0">
                <a:latin typeface="微軟正黑體" pitchFamily="34" charset="-120"/>
                <a:ea typeface="微軟正黑體" pitchFamily="34" charset="-120"/>
              </a:rPr>
              <a:t>思科在</a:t>
            </a:r>
            <a:r>
              <a:rPr lang="en-US" altLang="zh-TW" sz="1200" dirty="0" smtClean="0">
                <a:latin typeface="微軟正黑體" pitchFamily="34" charset="-120"/>
                <a:ea typeface="微軟正黑體" pitchFamily="34" charset="-120"/>
              </a:rPr>
              <a:t>2000</a:t>
            </a:r>
            <a:r>
              <a:rPr lang="zh-TW" altLang="en-US" sz="1200" dirty="0" smtClean="0">
                <a:latin typeface="微軟正黑體" pitchFamily="34" charset="-120"/>
                <a:ea typeface="微軟正黑體" pitchFamily="34" charset="-120"/>
              </a:rPr>
              <a:t>併購的</a:t>
            </a:r>
            <a:endParaRPr lang="en-US" altLang="zh-TW" sz="1200" dirty="0" smtClean="0">
              <a:latin typeface="微軟正黑體" pitchFamily="34" charset="-120"/>
              <a:ea typeface="微軟正黑體" pitchFamily="34" charset="-120"/>
            </a:endParaRPr>
          </a:p>
          <a:p>
            <a:pPr fontAlgn="base">
              <a:spcBef>
                <a:spcPct val="0"/>
              </a:spcBef>
              <a:spcAft>
                <a:spcPct val="0"/>
              </a:spcAft>
              <a:defRPr/>
            </a:pPr>
            <a:r>
              <a:rPr lang="en-US" altLang="zh-TW" sz="1200" dirty="0" smtClean="0">
                <a:latin typeface="微軟正黑體" pitchFamily="34" charset="-120"/>
                <a:ea typeface="微軟正黑體" pitchFamily="34" charset="-120"/>
              </a:rPr>
              <a:t>        Seagull</a:t>
            </a:r>
            <a:r>
              <a:rPr lang="zh-TW" altLang="en-US" sz="1200" dirty="0" smtClean="0">
                <a:latin typeface="微軟正黑體" pitchFamily="34" charset="-120"/>
                <a:ea typeface="微軟正黑體" pitchFamily="34" charset="-120"/>
              </a:rPr>
              <a:t>半導體公司</a:t>
            </a:r>
            <a:r>
              <a:rPr lang="en-US" altLang="zh-TW" sz="1200" dirty="0" smtClean="0">
                <a:latin typeface="微軟正黑體" pitchFamily="34" charset="-120"/>
                <a:ea typeface="微軟正黑體" pitchFamily="34" charset="-120"/>
              </a:rPr>
              <a:t>,</a:t>
            </a:r>
            <a:r>
              <a:rPr lang="zh-TW" altLang="en-US" sz="1200" dirty="0" smtClean="0">
                <a:latin typeface="微軟正黑體" pitchFamily="34" charset="-120"/>
                <a:ea typeface="微軟正黑體" pitchFamily="34" charset="-120"/>
              </a:rPr>
              <a:t>並</a:t>
            </a:r>
            <a:endParaRPr lang="en-US" altLang="zh-TW" sz="1200" dirty="0" smtClean="0">
              <a:latin typeface="微軟正黑體" pitchFamily="34" charset="-120"/>
              <a:ea typeface="微軟正黑體" pitchFamily="34" charset="-120"/>
            </a:endParaRPr>
          </a:p>
          <a:p>
            <a:pPr fontAlgn="base">
              <a:spcBef>
                <a:spcPct val="0"/>
              </a:spcBef>
              <a:spcAft>
                <a:spcPct val="0"/>
              </a:spcAft>
              <a:defRPr/>
            </a:pPr>
            <a:r>
              <a:rPr lang="en-US" altLang="zh-TW" sz="1200" dirty="0" smtClean="0">
                <a:latin typeface="微軟正黑體" pitchFamily="34" charset="-120"/>
                <a:ea typeface="微軟正黑體" pitchFamily="34" charset="-120"/>
              </a:rPr>
              <a:t>        </a:t>
            </a:r>
            <a:r>
              <a:rPr lang="zh-TW" altLang="en-US" sz="1200" dirty="0" smtClean="0">
                <a:latin typeface="微軟正黑體" pitchFamily="34" charset="-120"/>
                <a:ea typeface="微軟正黑體" pitchFamily="34" charset="-120"/>
              </a:rPr>
              <a:t>沒有為該公司帶來合理</a:t>
            </a:r>
            <a:endParaRPr lang="en-US" altLang="zh-TW" sz="1200" dirty="0" smtClean="0">
              <a:latin typeface="微軟正黑體" pitchFamily="34" charset="-120"/>
              <a:ea typeface="微軟正黑體" pitchFamily="34" charset="-120"/>
            </a:endParaRPr>
          </a:p>
          <a:p>
            <a:pPr fontAlgn="base">
              <a:spcBef>
                <a:spcPct val="0"/>
              </a:spcBef>
              <a:spcAft>
                <a:spcPct val="0"/>
              </a:spcAft>
              <a:defRPr/>
            </a:pPr>
            <a:r>
              <a:rPr lang="en-US" altLang="zh-TW" sz="1200" dirty="0" smtClean="0">
                <a:latin typeface="微軟正黑體" pitchFamily="34" charset="-120"/>
                <a:ea typeface="微軟正黑體" pitchFamily="34" charset="-120"/>
              </a:rPr>
              <a:t>        </a:t>
            </a:r>
            <a:r>
              <a:rPr lang="zh-TW" altLang="en-US" sz="1200" dirty="0" smtClean="0">
                <a:latin typeface="微軟正黑體" pitchFamily="34" charset="-120"/>
                <a:ea typeface="微軟正黑體" pitchFamily="34" charset="-120"/>
              </a:rPr>
              <a:t>的報酬 </a:t>
            </a:r>
          </a:p>
        </p:txBody>
      </p:sp>
      <p:sp>
        <p:nvSpPr>
          <p:cNvPr id="33" name="Rectangle 3"/>
          <p:cNvSpPr>
            <a:spLocks noChangeArrowheads="1"/>
          </p:cNvSpPr>
          <p:nvPr/>
        </p:nvSpPr>
        <p:spPr bwMode="auto">
          <a:xfrm>
            <a:off x="6948264" y="3151700"/>
            <a:ext cx="2160240" cy="3229628"/>
          </a:xfrm>
          <a:prstGeom prst="rect">
            <a:avLst/>
          </a:prstGeom>
          <a:gradFill flip="none" rotWithShape="1">
            <a:gsLst>
              <a:gs pos="0">
                <a:schemeClr val="bg1">
                  <a:lumMod val="95000"/>
                </a:schemeClr>
              </a:gs>
              <a:gs pos="100000">
                <a:schemeClr val="bg1">
                  <a:lumMod val="75000"/>
                </a:schemeClr>
              </a:gs>
            </a:gsLst>
            <a:lin ang="5400000" scaled="0"/>
            <a:tileRect/>
          </a:gradFill>
          <a:ln w="9525" cap="flat" cmpd="sng" algn="ctr">
            <a:solidFill>
              <a:schemeClr val="tx1"/>
            </a:solidFill>
            <a:prstDash val="solid"/>
            <a:round/>
            <a:headEnd type="none" w="med" len="med"/>
            <a:tailEnd type="none" w="med" len="med"/>
          </a:ln>
          <a:effectLst/>
          <a:scene3d>
            <a:camera prst="orthographicFront"/>
            <a:lightRig rig="threePt" dir="t"/>
          </a:scene3d>
          <a:sp3d extrusionH="1003300"/>
        </p:spPr>
        <p:txBody>
          <a:bodyPr lIns="82945" tIns="41473" rIns="82945" bIns="41473"/>
          <a:lstStyle/>
          <a:p>
            <a:pPr marR="0" lvl="0" indent="0" fontAlgn="base">
              <a:lnSpc>
                <a:spcPct val="100000"/>
              </a:lnSpc>
              <a:spcBef>
                <a:spcPct val="0"/>
              </a:spcBef>
              <a:spcAft>
                <a:spcPct val="0"/>
              </a:spcAft>
              <a:buClrTx/>
              <a:buSzTx/>
              <a:tabLst/>
              <a:defRPr/>
            </a:pPr>
            <a:r>
              <a:rPr lang="en-US" altLang="zh-TW" sz="1200" dirty="0" smtClean="0">
                <a:latin typeface="微軟正黑體" pitchFamily="34" charset="-120"/>
                <a:ea typeface="微軟正黑體" pitchFamily="34" charset="-120"/>
              </a:rPr>
              <a:t>T1. </a:t>
            </a:r>
            <a:r>
              <a:rPr lang="zh-TW" sz="1200" dirty="0" smtClean="0">
                <a:latin typeface="微軟正黑體" pitchFamily="34" charset="-120"/>
                <a:ea typeface="微軟正黑體" pitchFamily="34" charset="-120"/>
              </a:rPr>
              <a:t>在大陸面臨無法專利權保</a:t>
            </a:r>
            <a:endParaRPr lang="en-US" altLang="zh-TW" sz="1200" dirty="0" smtClean="0">
              <a:latin typeface="微軟正黑體" pitchFamily="34" charset="-120"/>
              <a:ea typeface="微軟正黑體" pitchFamily="34" charset="-120"/>
            </a:endParaRPr>
          </a:p>
          <a:p>
            <a:pPr marR="0" lvl="0" indent="0" fontAlgn="base">
              <a:lnSpc>
                <a:spcPct val="100000"/>
              </a:lnSpc>
              <a:spcBef>
                <a:spcPct val="0"/>
              </a:spcBef>
              <a:spcAft>
                <a:spcPct val="0"/>
              </a:spcAft>
              <a:buClrTx/>
              <a:buSzTx/>
              <a:tabLst/>
              <a:defRPr/>
            </a:pPr>
            <a:r>
              <a:rPr lang="en-US" altLang="zh-TW" sz="1200" dirty="0" smtClean="0">
                <a:latin typeface="微軟正黑體" pitchFamily="34" charset="-120"/>
                <a:ea typeface="微軟正黑體" pitchFamily="34" charset="-120"/>
              </a:rPr>
              <a:t>       </a:t>
            </a:r>
            <a:r>
              <a:rPr lang="zh-TW" sz="1200" dirty="0" smtClean="0">
                <a:latin typeface="微軟正黑體" pitchFamily="34" charset="-120"/>
                <a:ea typeface="微軟正黑體" pitchFamily="34" charset="-120"/>
              </a:rPr>
              <a:t>護問題</a:t>
            </a:r>
          </a:p>
          <a:p>
            <a:pPr marR="0" lvl="0" indent="0" fontAlgn="base">
              <a:lnSpc>
                <a:spcPct val="100000"/>
              </a:lnSpc>
              <a:spcBef>
                <a:spcPct val="0"/>
              </a:spcBef>
              <a:spcAft>
                <a:spcPct val="0"/>
              </a:spcAft>
              <a:buClrTx/>
              <a:buSzTx/>
              <a:tabLst/>
              <a:defRPr/>
            </a:pPr>
            <a:r>
              <a:rPr lang="en-US" altLang="zh-TW" sz="1200" dirty="0" smtClean="0">
                <a:latin typeface="微軟正黑體" pitchFamily="34" charset="-120"/>
                <a:ea typeface="微軟正黑體" pitchFamily="34" charset="-120"/>
              </a:rPr>
              <a:t>T2. </a:t>
            </a:r>
            <a:r>
              <a:rPr lang="zh-TW" sz="1200" dirty="0" smtClean="0">
                <a:latin typeface="微軟正黑體" pitchFamily="34" charset="-120"/>
                <a:ea typeface="微軟正黑體" pitchFamily="34" charset="-120"/>
              </a:rPr>
              <a:t>大陸的華為侵犯思科的專</a:t>
            </a:r>
            <a:endParaRPr lang="en-US" altLang="zh-TW" sz="1200" dirty="0" smtClean="0">
              <a:latin typeface="微軟正黑體" pitchFamily="34" charset="-120"/>
              <a:ea typeface="微軟正黑體" pitchFamily="34" charset="-120"/>
            </a:endParaRPr>
          </a:p>
          <a:p>
            <a:pPr marR="0" lvl="0" indent="0" fontAlgn="base">
              <a:lnSpc>
                <a:spcPct val="100000"/>
              </a:lnSpc>
              <a:spcBef>
                <a:spcPct val="0"/>
              </a:spcBef>
              <a:spcAft>
                <a:spcPct val="0"/>
              </a:spcAft>
              <a:buClrTx/>
              <a:buSzTx/>
              <a:tabLst/>
              <a:defRPr/>
            </a:pPr>
            <a:r>
              <a:rPr lang="en-US" altLang="zh-TW" sz="1200" dirty="0" smtClean="0">
                <a:latin typeface="微軟正黑體" pitchFamily="34" charset="-120"/>
                <a:ea typeface="微軟正黑體" pitchFamily="34" charset="-120"/>
              </a:rPr>
              <a:t>       </a:t>
            </a:r>
            <a:r>
              <a:rPr lang="zh-TW" sz="1200" dirty="0" smtClean="0">
                <a:latin typeface="微軟正黑體" pitchFamily="34" charset="-120"/>
                <a:ea typeface="微軟正黑體" pitchFamily="34" charset="-120"/>
              </a:rPr>
              <a:t>利權</a:t>
            </a:r>
            <a:r>
              <a:rPr lang="en-US" altLang="zh-TW" sz="1200" dirty="0" smtClean="0">
                <a:latin typeface="微軟正黑體" pitchFamily="34" charset="-120"/>
                <a:ea typeface="微軟正黑體" pitchFamily="34" charset="-120"/>
              </a:rPr>
              <a:t>,</a:t>
            </a:r>
            <a:r>
              <a:rPr lang="zh-TW" altLang="en-US" sz="1200" dirty="0" smtClean="0">
                <a:latin typeface="微軟正黑體" pitchFamily="34" charset="-120"/>
                <a:ea typeface="微軟正黑體" pitchFamily="34" charset="-120"/>
              </a:rPr>
              <a:t>並仿效思科的產品並</a:t>
            </a:r>
            <a:endParaRPr lang="en-US" altLang="zh-TW" sz="1200" dirty="0" smtClean="0">
              <a:latin typeface="微軟正黑體" pitchFamily="34" charset="-120"/>
              <a:ea typeface="微軟正黑體" pitchFamily="34" charset="-120"/>
            </a:endParaRPr>
          </a:p>
          <a:p>
            <a:pPr marR="0" lvl="0" indent="0" fontAlgn="base">
              <a:lnSpc>
                <a:spcPct val="100000"/>
              </a:lnSpc>
              <a:spcBef>
                <a:spcPct val="0"/>
              </a:spcBef>
              <a:spcAft>
                <a:spcPct val="0"/>
              </a:spcAft>
              <a:buClrTx/>
              <a:buSzTx/>
              <a:tabLst/>
              <a:defRPr/>
            </a:pPr>
            <a:r>
              <a:rPr lang="en-US" altLang="zh-TW" sz="1200" dirty="0" smtClean="0">
                <a:latin typeface="微軟正黑體" pitchFamily="34" charset="-120"/>
                <a:ea typeface="微軟正黑體" pitchFamily="34" charset="-120"/>
              </a:rPr>
              <a:t>       </a:t>
            </a:r>
            <a:r>
              <a:rPr lang="zh-TW" altLang="en-US" sz="1200" dirty="0" smtClean="0">
                <a:latin typeface="微軟正黑體" pitchFamily="34" charset="-120"/>
                <a:ea typeface="微軟正黑體" pitchFamily="34" charset="-120"/>
              </a:rPr>
              <a:t>在大陸佔有很大的市場</a:t>
            </a:r>
          </a:p>
          <a:p>
            <a:pPr marR="0" lvl="0" indent="0" fontAlgn="base">
              <a:lnSpc>
                <a:spcPct val="100000"/>
              </a:lnSpc>
              <a:spcBef>
                <a:spcPct val="0"/>
              </a:spcBef>
              <a:spcAft>
                <a:spcPct val="0"/>
              </a:spcAft>
              <a:buClrTx/>
              <a:buSzTx/>
              <a:tabLst/>
              <a:defRPr/>
            </a:pPr>
            <a:r>
              <a:rPr lang="en-US" altLang="zh-TW" sz="1200" dirty="0" smtClean="0">
                <a:latin typeface="微軟正黑體" pitchFamily="34" charset="-120"/>
                <a:ea typeface="微軟正黑體" pitchFamily="34" charset="-120"/>
              </a:rPr>
              <a:t>T3. </a:t>
            </a:r>
            <a:r>
              <a:rPr lang="zh-TW" altLang="en-US" sz="1200" dirty="0" smtClean="0">
                <a:latin typeface="微軟正黑體" pitchFamily="34" charset="-120"/>
                <a:ea typeface="微軟正黑體" pitchFamily="34" charset="-120"/>
              </a:rPr>
              <a:t>全球不確定的經濟狀況</a:t>
            </a:r>
            <a:r>
              <a:rPr lang="en-US" altLang="zh-TW" sz="1200" dirty="0" smtClean="0">
                <a:latin typeface="微軟正黑體" pitchFamily="34" charset="-120"/>
                <a:ea typeface="微軟正黑體" pitchFamily="34" charset="-120"/>
              </a:rPr>
              <a:t>,</a:t>
            </a:r>
            <a:r>
              <a:rPr lang="zh-TW" altLang="en-US" sz="1200" dirty="0" smtClean="0">
                <a:latin typeface="微軟正黑體" pitchFamily="34" charset="-120"/>
                <a:ea typeface="微軟正黑體" pitchFamily="34" charset="-120"/>
              </a:rPr>
              <a:t>可</a:t>
            </a:r>
            <a:endParaRPr lang="en-US" altLang="zh-TW" sz="1200" dirty="0" smtClean="0">
              <a:latin typeface="微軟正黑體" pitchFamily="34" charset="-120"/>
              <a:ea typeface="微軟正黑體" pitchFamily="34" charset="-120"/>
            </a:endParaRPr>
          </a:p>
          <a:p>
            <a:pPr marR="0" lvl="0" indent="0" fontAlgn="base">
              <a:lnSpc>
                <a:spcPct val="100000"/>
              </a:lnSpc>
              <a:spcBef>
                <a:spcPct val="0"/>
              </a:spcBef>
              <a:spcAft>
                <a:spcPct val="0"/>
              </a:spcAft>
              <a:buClrTx/>
              <a:buSzTx/>
              <a:tabLst/>
              <a:defRPr/>
            </a:pPr>
            <a:r>
              <a:rPr lang="en-US" altLang="zh-TW" sz="1200" dirty="0" smtClean="0">
                <a:latin typeface="微軟正黑體" pitchFamily="34" charset="-120"/>
                <a:ea typeface="微軟正黑體" pitchFamily="34" charset="-120"/>
              </a:rPr>
              <a:t>       </a:t>
            </a:r>
            <a:r>
              <a:rPr lang="zh-TW" altLang="en-US" sz="1200" dirty="0" smtClean="0">
                <a:latin typeface="微軟正黑體" pitchFamily="34" charset="-120"/>
                <a:ea typeface="微軟正黑體" pitchFamily="34" charset="-120"/>
              </a:rPr>
              <a:t>能影響其獲利</a:t>
            </a:r>
          </a:p>
          <a:p>
            <a:pPr marR="0" lvl="0" indent="0" fontAlgn="base">
              <a:lnSpc>
                <a:spcPct val="100000"/>
              </a:lnSpc>
              <a:spcBef>
                <a:spcPct val="0"/>
              </a:spcBef>
              <a:spcAft>
                <a:spcPct val="0"/>
              </a:spcAft>
              <a:buClrTx/>
              <a:buSzTx/>
              <a:tabLst/>
              <a:defRPr/>
            </a:pPr>
            <a:r>
              <a:rPr lang="en-US" altLang="zh-TW" sz="1200" dirty="0" smtClean="0">
                <a:latin typeface="微軟正黑體" pitchFamily="34" charset="-120"/>
                <a:ea typeface="微軟正黑體" pitchFamily="34" charset="-120"/>
              </a:rPr>
              <a:t>T4. </a:t>
            </a:r>
            <a:r>
              <a:rPr lang="zh-TW" altLang="en-US" sz="1200" dirty="0" smtClean="0">
                <a:latin typeface="微軟正黑體" pitchFamily="34" charset="-120"/>
                <a:ea typeface="微軟正黑體" pitchFamily="34" charset="-120"/>
              </a:rPr>
              <a:t>市場競爭可能削減</a:t>
            </a:r>
            <a:r>
              <a:rPr lang="en-US" altLang="zh-TW" sz="1200" dirty="0" smtClean="0">
                <a:latin typeface="微軟正黑體" pitchFamily="34" charset="-120"/>
                <a:ea typeface="微軟正黑體" pitchFamily="34" charset="-120"/>
              </a:rPr>
              <a:t>ISP</a:t>
            </a:r>
            <a:r>
              <a:rPr lang="zh-TW" altLang="en-US" sz="1200" dirty="0" smtClean="0">
                <a:latin typeface="微軟正黑體" pitchFamily="34" charset="-120"/>
                <a:ea typeface="微軟正黑體" pitchFamily="34" charset="-120"/>
              </a:rPr>
              <a:t>資本</a:t>
            </a:r>
            <a:endParaRPr lang="en-US" altLang="zh-TW" sz="1200" dirty="0" smtClean="0">
              <a:latin typeface="微軟正黑體" pitchFamily="34" charset="-120"/>
              <a:ea typeface="微軟正黑體" pitchFamily="34" charset="-120"/>
            </a:endParaRPr>
          </a:p>
          <a:p>
            <a:pPr marR="0" lvl="0" indent="0" fontAlgn="base">
              <a:lnSpc>
                <a:spcPct val="100000"/>
              </a:lnSpc>
              <a:spcBef>
                <a:spcPct val="0"/>
              </a:spcBef>
              <a:spcAft>
                <a:spcPct val="0"/>
              </a:spcAft>
              <a:buClrTx/>
              <a:buSzTx/>
              <a:tabLst/>
              <a:defRPr/>
            </a:pPr>
            <a:r>
              <a:rPr lang="en-US" altLang="zh-TW" sz="1200" dirty="0" smtClean="0">
                <a:latin typeface="微軟正黑體" pitchFamily="34" charset="-120"/>
                <a:ea typeface="微軟正黑體" pitchFamily="34" charset="-120"/>
              </a:rPr>
              <a:t>       </a:t>
            </a:r>
            <a:r>
              <a:rPr lang="zh-TW" altLang="en-US" sz="1200" dirty="0" smtClean="0">
                <a:latin typeface="微軟正黑體" pitchFamily="34" charset="-120"/>
                <a:ea typeface="微軟正黑體" pitchFamily="34" charset="-120"/>
              </a:rPr>
              <a:t>設備支出的能力</a:t>
            </a:r>
            <a:r>
              <a:rPr lang="en-US" altLang="zh-TW" sz="1200" dirty="0" smtClean="0">
                <a:latin typeface="微軟正黑體" pitchFamily="34" charset="-120"/>
                <a:ea typeface="微軟正黑體" pitchFamily="34" charset="-120"/>
              </a:rPr>
              <a:t>,</a:t>
            </a:r>
            <a:r>
              <a:rPr lang="zh-TW" altLang="en-US" sz="1200" dirty="0" smtClean="0">
                <a:latin typeface="微軟正黑體" pitchFamily="34" charset="-120"/>
                <a:ea typeface="微軟正黑體" pitchFamily="34" charset="-120"/>
              </a:rPr>
              <a:t>使得思科</a:t>
            </a:r>
            <a:endParaRPr lang="en-US" altLang="zh-TW" sz="1200" dirty="0" smtClean="0">
              <a:latin typeface="微軟正黑體" pitchFamily="34" charset="-120"/>
              <a:ea typeface="微軟正黑體" pitchFamily="34" charset="-120"/>
            </a:endParaRPr>
          </a:p>
          <a:p>
            <a:pPr marR="0" lvl="0" indent="0" fontAlgn="base">
              <a:lnSpc>
                <a:spcPct val="100000"/>
              </a:lnSpc>
              <a:spcBef>
                <a:spcPct val="0"/>
              </a:spcBef>
              <a:spcAft>
                <a:spcPct val="0"/>
              </a:spcAft>
              <a:buClrTx/>
              <a:buSzTx/>
              <a:tabLst/>
              <a:defRPr/>
            </a:pPr>
            <a:r>
              <a:rPr lang="en-US" altLang="zh-TW" sz="1200" dirty="0" smtClean="0">
                <a:latin typeface="微軟正黑體" pitchFamily="34" charset="-120"/>
                <a:ea typeface="微軟正黑體" pitchFamily="34" charset="-120"/>
              </a:rPr>
              <a:t>       </a:t>
            </a:r>
            <a:r>
              <a:rPr lang="zh-TW" altLang="en-US" sz="1200" dirty="0" smtClean="0">
                <a:latin typeface="微軟正黑體" pitchFamily="34" charset="-120"/>
                <a:ea typeface="微軟正黑體" pitchFamily="34" charset="-120"/>
              </a:rPr>
              <a:t>的產品毛利率可能無法持</a:t>
            </a:r>
            <a:endParaRPr lang="en-US" altLang="zh-TW" sz="1200" dirty="0" smtClean="0">
              <a:latin typeface="微軟正黑體" pitchFamily="34" charset="-120"/>
              <a:ea typeface="微軟正黑體" pitchFamily="34" charset="-120"/>
            </a:endParaRPr>
          </a:p>
          <a:p>
            <a:pPr marR="0" lvl="0" indent="0" fontAlgn="base">
              <a:lnSpc>
                <a:spcPct val="100000"/>
              </a:lnSpc>
              <a:spcBef>
                <a:spcPct val="0"/>
              </a:spcBef>
              <a:spcAft>
                <a:spcPct val="0"/>
              </a:spcAft>
              <a:buClrTx/>
              <a:buSzTx/>
              <a:tabLst/>
              <a:defRPr/>
            </a:pPr>
            <a:r>
              <a:rPr lang="en-US" altLang="zh-TW" sz="1200" dirty="0" smtClean="0">
                <a:latin typeface="微軟正黑體" pitchFamily="34" charset="-120"/>
                <a:ea typeface="微軟正黑體" pitchFamily="34" charset="-120"/>
              </a:rPr>
              <a:t>       </a:t>
            </a:r>
            <a:r>
              <a:rPr lang="zh-TW" altLang="en-US" sz="1200" dirty="0" smtClean="0">
                <a:latin typeface="微軟正黑體" pitchFamily="34" charset="-120"/>
                <a:ea typeface="微軟正黑體" pitchFamily="34" charset="-120"/>
              </a:rPr>
              <a:t>續大幅獲利</a:t>
            </a:r>
          </a:p>
          <a:p>
            <a:pPr marR="0" lvl="0" indent="0" fontAlgn="base">
              <a:lnSpc>
                <a:spcPct val="100000"/>
              </a:lnSpc>
              <a:spcBef>
                <a:spcPct val="0"/>
              </a:spcBef>
              <a:spcAft>
                <a:spcPct val="0"/>
              </a:spcAft>
              <a:buClrTx/>
              <a:buSzTx/>
              <a:tabLst/>
              <a:defRPr/>
            </a:pPr>
            <a:r>
              <a:rPr lang="en-US" altLang="zh-TW" sz="1200" dirty="0" smtClean="0">
                <a:latin typeface="微軟正黑體" pitchFamily="34" charset="-120"/>
                <a:ea typeface="微軟正黑體" pitchFamily="34" charset="-120"/>
              </a:rPr>
              <a:t>T5. Juniper</a:t>
            </a:r>
            <a:r>
              <a:rPr lang="zh-TW" altLang="en-US" sz="1200" dirty="0" smtClean="0">
                <a:latin typeface="微軟正黑體" pitchFamily="34" charset="-120"/>
                <a:ea typeface="微軟正黑體" pitchFamily="34" charset="-120"/>
              </a:rPr>
              <a:t>與</a:t>
            </a:r>
            <a:r>
              <a:rPr lang="en-US" altLang="zh-TW" sz="1200" dirty="0" smtClean="0">
                <a:latin typeface="微軟正黑體" pitchFamily="34" charset="-120"/>
                <a:ea typeface="微軟正黑體" pitchFamily="34" charset="-120"/>
              </a:rPr>
              <a:t>IBM</a:t>
            </a:r>
            <a:r>
              <a:rPr lang="zh-TW" altLang="en-US" sz="1200" dirty="0" smtClean="0">
                <a:latin typeface="微軟正黑體" pitchFamily="34" charset="-120"/>
                <a:ea typeface="微軟正黑體" pitchFamily="34" charset="-120"/>
              </a:rPr>
              <a:t>的策略聯盟</a:t>
            </a:r>
            <a:r>
              <a:rPr lang="en-US" altLang="zh-TW" sz="1200" dirty="0" smtClean="0">
                <a:latin typeface="微軟正黑體" pitchFamily="34" charset="-120"/>
                <a:ea typeface="微軟正黑體" pitchFamily="34" charset="-120"/>
              </a:rPr>
              <a:t>,</a:t>
            </a:r>
          </a:p>
          <a:p>
            <a:pPr marR="0" lvl="0" indent="0" fontAlgn="base">
              <a:lnSpc>
                <a:spcPct val="100000"/>
              </a:lnSpc>
              <a:spcBef>
                <a:spcPct val="0"/>
              </a:spcBef>
              <a:spcAft>
                <a:spcPct val="0"/>
              </a:spcAft>
              <a:buClrTx/>
              <a:buSzTx/>
              <a:tabLst/>
              <a:defRPr/>
            </a:pPr>
            <a:r>
              <a:rPr lang="en-US" altLang="zh-TW" sz="1200" dirty="0" smtClean="0">
                <a:latin typeface="微軟正黑體" pitchFamily="34" charset="-120"/>
                <a:ea typeface="微軟正黑體" pitchFamily="34" charset="-120"/>
              </a:rPr>
              <a:t>       </a:t>
            </a:r>
            <a:r>
              <a:rPr lang="zh-TW" altLang="en-US" sz="1200" dirty="0" smtClean="0">
                <a:latin typeface="微軟正黑體" pitchFamily="34" charset="-120"/>
                <a:ea typeface="微軟正黑體" pitchFamily="34" charset="-120"/>
              </a:rPr>
              <a:t>採用低價策略</a:t>
            </a:r>
            <a:r>
              <a:rPr lang="en-US" altLang="zh-TW" sz="1200" dirty="0" smtClean="0">
                <a:latin typeface="微軟正黑體" pitchFamily="34" charset="-120"/>
                <a:ea typeface="微軟正黑體" pitchFamily="34" charset="-120"/>
              </a:rPr>
              <a:t>,</a:t>
            </a:r>
            <a:r>
              <a:rPr lang="zh-TW" altLang="en-US" sz="1200" dirty="0" smtClean="0">
                <a:latin typeface="微軟正黑體" pitchFamily="34" charset="-120"/>
                <a:ea typeface="微軟正黑體" pitchFamily="34" charset="-120"/>
              </a:rPr>
              <a:t>對思科具有</a:t>
            </a:r>
            <a:endParaRPr lang="en-US" altLang="zh-TW" sz="1200" dirty="0" smtClean="0">
              <a:latin typeface="微軟正黑體" pitchFamily="34" charset="-120"/>
              <a:ea typeface="微軟正黑體" pitchFamily="34" charset="-120"/>
            </a:endParaRPr>
          </a:p>
          <a:p>
            <a:pPr marR="0" lvl="0" indent="0" fontAlgn="base">
              <a:lnSpc>
                <a:spcPct val="100000"/>
              </a:lnSpc>
              <a:spcBef>
                <a:spcPct val="0"/>
              </a:spcBef>
              <a:spcAft>
                <a:spcPct val="0"/>
              </a:spcAft>
              <a:buClrTx/>
              <a:buSzTx/>
              <a:tabLst/>
              <a:defRPr/>
            </a:pPr>
            <a:r>
              <a:rPr lang="en-US" altLang="zh-TW" sz="1200" dirty="0" smtClean="0">
                <a:latin typeface="微軟正黑體" pitchFamily="34" charset="-120"/>
                <a:ea typeface="微軟正黑體" pitchFamily="34" charset="-120"/>
              </a:rPr>
              <a:t>       </a:t>
            </a:r>
            <a:r>
              <a:rPr lang="zh-TW" altLang="en-US" sz="1200" dirty="0" smtClean="0">
                <a:latin typeface="微軟正黑體" pitchFamily="34" charset="-120"/>
                <a:ea typeface="微軟正黑體" pitchFamily="34" charset="-120"/>
              </a:rPr>
              <a:t>很明顯的威脅</a:t>
            </a:r>
          </a:p>
          <a:p>
            <a:pPr marR="0" lvl="0" indent="0" fontAlgn="base">
              <a:lnSpc>
                <a:spcPct val="100000"/>
              </a:lnSpc>
              <a:spcBef>
                <a:spcPct val="0"/>
              </a:spcBef>
              <a:spcAft>
                <a:spcPct val="0"/>
              </a:spcAft>
              <a:buClrTx/>
              <a:buSzTx/>
              <a:tabLst/>
              <a:defRPr/>
            </a:pPr>
            <a:r>
              <a:rPr lang="en-US" altLang="zh-TW" sz="1200" dirty="0" smtClean="0">
                <a:latin typeface="微軟正黑體" pitchFamily="34" charset="-120"/>
                <a:ea typeface="微軟正黑體" pitchFamily="34" charset="-120"/>
              </a:rPr>
              <a:t>T6. VoIP</a:t>
            </a:r>
            <a:r>
              <a:rPr lang="zh-TW" altLang="en-US" sz="1200" dirty="0" smtClean="0">
                <a:latin typeface="微軟正黑體" pitchFamily="34" charset="-120"/>
                <a:ea typeface="微軟正黑體" pitchFamily="34" charset="-120"/>
              </a:rPr>
              <a:t>的市場</a:t>
            </a:r>
            <a:r>
              <a:rPr lang="en-US" altLang="zh-TW" sz="1200" dirty="0" smtClean="0">
                <a:latin typeface="微軟正黑體" pitchFamily="34" charset="-120"/>
                <a:ea typeface="微軟正黑體" pitchFamily="34" charset="-120"/>
              </a:rPr>
              <a:t>,</a:t>
            </a:r>
            <a:r>
              <a:rPr lang="zh-TW" altLang="en-US" sz="1200" dirty="0" smtClean="0">
                <a:latin typeface="微軟正黑體" pitchFamily="34" charset="-120"/>
                <a:ea typeface="微軟正黑體" pitchFamily="34" charset="-120"/>
              </a:rPr>
              <a:t>遲遲不如預期</a:t>
            </a:r>
            <a:r>
              <a:rPr lang="en-US" altLang="zh-TW" sz="1200" dirty="0" smtClean="0">
                <a:latin typeface="微軟正黑體" pitchFamily="34" charset="-120"/>
                <a:ea typeface="微軟正黑體" pitchFamily="34" charset="-120"/>
              </a:rPr>
              <a:t>,</a:t>
            </a:r>
          </a:p>
          <a:p>
            <a:pPr marR="0" lvl="0" indent="0" fontAlgn="base">
              <a:lnSpc>
                <a:spcPct val="100000"/>
              </a:lnSpc>
              <a:spcBef>
                <a:spcPct val="0"/>
              </a:spcBef>
              <a:spcAft>
                <a:spcPct val="0"/>
              </a:spcAft>
              <a:buClrTx/>
              <a:buSzTx/>
              <a:tabLst/>
              <a:defRPr/>
            </a:pPr>
            <a:r>
              <a:rPr lang="en-US" altLang="zh-TW" sz="1200" dirty="0" smtClean="0">
                <a:latin typeface="微軟正黑體" pitchFamily="34" charset="-120"/>
                <a:ea typeface="微軟正黑體" pitchFamily="34" charset="-120"/>
              </a:rPr>
              <a:t>       </a:t>
            </a:r>
            <a:r>
              <a:rPr lang="zh-TW" altLang="en-US" sz="1200" dirty="0" smtClean="0">
                <a:latin typeface="微軟正黑體" pitchFamily="34" charset="-120"/>
                <a:ea typeface="微軟正黑體" pitchFamily="34" charset="-120"/>
              </a:rPr>
              <a:t>且由於執行</a:t>
            </a:r>
            <a:r>
              <a:rPr lang="en-US" altLang="zh-TW" sz="1200" dirty="0" smtClean="0">
                <a:latin typeface="微軟正黑體" pitchFamily="34" charset="-120"/>
                <a:ea typeface="微軟正黑體" pitchFamily="34" charset="-120"/>
              </a:rPr>
              <a:t>,</a:t>
            </a:r>
            <a:r>
              <a:rPr lang="zh-TW" altLang="en-US" sz="1200" dirty="0" smtClean="0">
                <a:latin typeface="微軟正黑體" pitchFamily="34" charset="-120"/>
                <a:ea typeface="微軟正黑體" pitchFamily="34" charset="-120"/>
              </a:rPr>
              <a:t>產品和後勤問</a:t>
            </a:r>
            <a:endParaRPr lang="en-US" altLang="zh-TW" sz="1200" dirty="0" smtClean="0">
              <a:latin typeface="微軟正黑體" pitchFamily="34" charset="-120"/>
              <a:ea typeface="微軟正黑體" pitchFamily="34" charset="-120"/>
            </a:endParaRPr>
          </a:p>
          <a:p>
            <a:pPr marR="0" lvl="0" indent="0" fontAlgn="base">
              <a:lnSpc>
                <a:spcPct val="100000"/>
              </a:lnSpc>
              <a:spcBef>
                <a:spcPct val="0"/>
              </a:spcBef>
              <a:spcAft>
                <a:spcPct val="0"/>
              </a:spcAft>
              <a:buClrTx/>
              <a:buSzTx/>
              <a:tabLst/>
              <a:defRPr/>
            </a:pPr>
            <a:r>
              <a:rPr lang="en-US" altLang="zh-TW" sz="1200" dirty="0" smtClean="0">
                <a:latin typeface="微軟正黑體" pitchFamily="34" charset="-120"/>
                <a:ea typeface="微軟正黑體" pitchFamily="34" charset="-120"/>
              </a:rPr>
              <a:t>       </a:t>
            </a:r>
            <a:r>
              <a:rPr lang="zh-TW" altLang="en-US" sz="1200" dirty="0" smtClean="0">
                <a:latin typeface="微軟正黑體" pitchFamily="34" charset="-120"/>
                <a:ea typeface="微軟正黑體" pitchFamily="34" charset="-120"/>
              </a:rPr>
              <a:t>題的延誤而耽擱 </a:t>
            </a:r>
          </a:p>
        </p:txBody>
      </p:sp>
      <p:pic>
        <p:nvPicPr>
          <p:cNvPr id="10" name="圖片 5" descr="Image2.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172400" y="74118"/>
            <a:ext cx="874549" cy="474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190572161"/>
      </p:ext>
    </p:extLst>
  </p:cSld>
  <p:clrMapOvr>
    <a:masterClrMapping/>
  </p:clrMapOvr>
  <p:transition>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889967" y="188640"/>
            <a:ext cx="7210425" cy="850900"/>
          </a:xfrm>
          <a:prstGeom prst="rect">
            <a:avLst/>
          </a:prstGeom>
        </p:spPr>
        <p:txBody>
          <a:bodyPr>
            <a:normAutofit/>
          </a:bodyPr>
          <a:lstStyle/>
          <a:p>
            <a:pPr>
              <a:defRPr/>
            </a:pPr>
            <a:r>
              <a:rPr kumimoji="1" lang="zh-TW" altLang="en-US" sz="4000" b="1" dirty="0" smtClean="0">
                <a:solidFill>
                  <a:schemeClr val="bg1"/>
                </a:solidFill>
                <a:effectLst>
                  <a:outerShdw blurRad="38100" dist="38100" dir="2700000" algn="tl">
                    <a:srgbClr val="000000">
                      <a:alpha val="43137"/>
                    </a:srgbClr>
                  </a:outerShdw>
                </a:effectLst>
                <a:latin typeface="Arial Unicode MS" pitchFamily="34" charset="-120"/>
                <a:ea typeface="標楷體" pitchFamily="65" charset="-120"/>
              </a:rPr>
              <a:t>思科的價值鏈模式</a:t>
            </a:r>
          </a:p>
        </p:txBody>
      </p:sp>
      <p:graphicFrame>
        <p:nvGraphicFramePr>
          <p:cNvPr id="7" name="表格 6"/>
          <p:cNvGraphicFramePr>
            <a:graphicFrameLocks noGrp="1"/>
          </p:cNvGraphicFramePr>
          <p:nvPr>
            <p:extLst>
              <p:ext uri="{D42A27DB-BD31-4B8C-83A1-F6EECF244321}">
                <p14:modId xmlns="" xmlns:p14="http://schemas.microsoft.com/office/powerpoint/2010/main" val="1423249363"/>
              </p:ext>
            </p:extLst>
          </p:nvPr>
        </p:nvGraphicFramePr>
        <p:xfrm>
          <a:off x="585148" y="1840831"/>
          <a:ext cx="7072363" cy="4123010"/>
        </p:xfrm>
        <a:graphic>
          <a:graphicData uri="http://schemas.openxmlformats.org/drawingml/2006/table">
            <a:tbl>
              <a:tblPr firstRow="1" bandRow="1">
                <a:tableStyleId>{93296810-A885-4BE3-A3E7-6D5BEEA58F35}</a:tableStyleId>
              </a:tblPr>
              <a:tblGrid>
                <a:gridCol w="409599"/>
                <a:gridCol w="1561029"/>
                <a:gridCol w="1512168"/>
                <a:gridCol w="1800200"/>
                <a:gridCol w="1789367"/>
              </a:tblGrid>
              <a:tr h="425890">
                <a:tc rowSpan="5">
                  <a:txBody>
                    <a:bodyPr/>
                    <a:lstStyle/>
                    <a:p>
                      <a:pPr algn="ctr"/>
                      <a:r>
                        <a:rPr lang="zh-TW" altLang="en-US" sz="1400" b="1" dirty="0" smtClean="0">
                          <a:solidFill>
                            <a:schemeClr val="bg1"/>
                          </a:solidFill>
                          <a:latin typeface="微軟正黑體" pitchFamily="34" charset="-120"/>
                          <a:ea typeface="微軟正黑體" pitchFamily="34" charset="-120"/>
                        </a:rPr>
                        <a:t>支援活動</a:t>
                      </a:r>
                      <a:endParaRPr lang="zh-TW" altLang="en-US" sz="1400" b="1" dirty="0">
                        <a:solidFill>
                          <a:schemeClr val="bg1"/>
                        </a:solidFill>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gridSpan="4">
                  <a:txBody>
                    <a:bodyPr/>
                    <a:lstStyle/>
                    <a:p>
                      <a:r>
                        <a:rPr lang="zh-TW" altLang="en-US" b="0" dirty="0" smtClean="0">
                          <a:solidFill>
                            <a:schemeClr val="bg1"/>
                          </a:solidFill>
                          <a:latin typeface="標楷體" pitchFamily="65" charset="-120"/>
                          <a:ea typeface="標楷體" pitchFamily="65" charset="-120"/>
                        </a:rPr>
                        <a:t>財務管理 </a:t>
                      </a:r>
                      <a:r>
                        <a:rPr lang="en-US" altLang="zh-TW" b="0" dirty="0" smtClean="0">
                          <a:solidFill>
                            <a:schemeClr val="bg1"/>
                          </a:solidFill>
                          <a:latin typeface="標楷體" pitchFamily="65" charset="-120"/>
                          <a:ea typeface="標楷體" pitchFamily="65" charset="-120"/>
                        </a:rPr>
                        <a:t>– </a:t>
                      </a:r>
                      <a:r>
                        <a:rPr lang="zh-TW" altLang="en-US" b="0" dirty="0" smtClean="0">
                          <a:solidFill>
                            <a:schemeClr val="bg1"/>
                          </a:solidFill>
                          <a:latin typeface="標楷體" pitchFamily="65" charset="-120"/>
                          <a:ea typeface="標楷體" pitchFamily="65" charset="-120"/>
                        </a:rPr>
                        <a:t>降低人工作業的費時與錯誤</a:t>
                      </a:r>
                      <a:endParaRPr lang="zh-TW" altLang="en-US" b="0" dirty="0">
                        <a:solidFill>
                          <a:schemeClr val="bg1"/>
                        </a:solidFill>
                        <a:latin typeface="標楷體" pitchFamily="65" charset="-12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r>
              <a:tr h="425890">
                <a:tc vMerge="1">
                  <a:txBody>
                    <a:bodyPr/>
                    <a:lstStyle/>
                    <a:p>
                      <a:endParaRPr lang="zh-TW" altLang="en-US" dirty="0"/>
                    </a:p>
                  </a:txBody>
                  <a:tcPr/>
                </a:tc>
                <a:tc gridSpan="4">
                  <a:txBody>
                    <a:bodyPr/>
                    <a:lstStyle/>
                    <a:p>
                      <a:r>
                        <a:rPr lang="zh-TW" altLang="en-US" b="0" dirty="0" smtClean="0">
                          <a:solidFill>
                            <a:schemeClr val="bg1"/>
                          </a:solidFill>
                          <a:latin typeface="標楷體" pitchFamily="65" charset="-120"/>
                          <a:ea typeface="標楷體" pitchFamily="65" charset="-120"/>
                        </a:rPr>
                        <a:t>人力資源 </a:t>
                      </a:r>
                      <a:r>
                        <a:rPr lang="en-US" altLang="zh-TW" b="0" dirty="0" smtClean="0">
                          <a:solidFill>
                            <a:schemeClr val="bg1"/>
                          </a:solidFill>
                          <a:latin typeface="標楷體" pitchFamily="65" charset="-120"/>
                          <a:ea typeface="標楷體" pitchFamily="65" charset="-120"/>
                        </a:rPr>
                        <a:t>–</a:t>
                      </a:r>
                      <a:r>
                        <a:rPr lang="zh-TW" altLang="en-US" b="0" dirty="0" smtClean="0">
                          <a:solidFill>
                            <a:schemeClr val="bg1"/>
                          </a:solidFill>
                          <a:latin typeface="標楷體" pitchFamily="65" charset="-120"/>
                          <a:ea typeface="標楷體" pitchFamily="65" charset="-120"/>
                        </a:rPr>
                        <a:t> 提升人力配置、訓練與知識經驗傳承</a:t>
                      </a:r>
                      <a:endParaRPr lang="zh-TW" altLang="en-US" b="0" dirty="0">
                        <a:solidFill>
                          <a:schemeClr val="bg1"/>
                        </a:solidFill>
                        <a:latin typeface="標楷體" pitchFamily="65" charset="-12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r>
              <a:tr h="425890">
                <a:tc vMerge="1">
                  <a:txBody>
                    <a:bodyPr/>
                    <a:lstStyle/>
                    <a:p>
                      <a:endParaRPr lang="zh-TW" altLang="en-US" dirty="0"/>
                    </a:p>
                  </a:txBody>
                  <a:tcPr/>
                </a:tc>
                <a:tc gridSpan="4">
                  <a:txBody>
                    <a:bodyPr/>
                    <a:lstStyle/>
                    <a:p>
                      <a:r>
                        <a:rPr lang="zh-TW" altLang="en-US" b="0" dirty="0" smtClean="0">
                          <a:solidFill>
                            <a:schemeClr val="bg1"/>
                          </a:solidFill>
                          <a:latin typeface="標楷體" pitchFamily="65" charset="-120"/>
                          <a:ea typeface="標楷體" pitchFamily="65" charset="-120"/>
                        </a:rPr>
                        <a:t>技術發展</a:t>
                      </a:r>
                      <a:r>
                        <a:rPr lang="en-US" altLang="zh-TW" b="0" dirty="0" smtClean="0">
                          <a:solidFill>
                            <a:schemeClr val="bg1"/>
                          </a:solidFill>
                          <a:latin typeface="標楷體" pitchFamily="65" charset="-120"/>
                          <a:ea typeface="標楷體" pitchFamily="65" charset="-120"/>
                        </a:rPr>
                        <a:t> – </a:t>
                      </a:r>
                      <a:r>
                        <a:rPr lang="zh-TW" altLang="en-US" b="0" dirty="0" smtClean="0">
                          <a:solidFill>
                            <a:schemeClr val="bg1"/>
                          </a:solidFill>
                          <a:latin typeface="標楷體" pitchFamily="65" charset="-120"/>
                          <a:ea typeface="標楷體" pitchFamily="65" charset="-120"/>
                        </a:rPr>
                        <a:t>強化企業競爭優勢</a:t>
                      </a:r>
                      <a:endParaRPr lang="zh-TW" altLang="en-US" b="0" dirty="0">
                        <a:solidFill>
                          <a:schemeClr val="bg1"/>
                        </a:solidFill>
                        <a:latin typeface="標楷體" pitchFamily="65" charset="-12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tc>
              </a:tr>
              <a:tr h="425890">
                <a:tc vMerge="1">
                  <a:txBody>
                    <a:bodyPr/>
                    <a:lstStyle/>
                    <a:p>
                      <a:endParaRPr lang="zh-TW" altLang="en-US" dirty="0"/>
                    </a:p>
                  </a:txBody>
                  <a:tcPr/>
                </a:tc>
                <a:tc gridSpan="4">
                  <a:txBody>
                    <a:bodyPr/>
                    <a:lstStyle/>
                    <a:p>
                      <a:r>
                        <a:rPr lang="zh-TW" altLang="en-US" b="0" dirty="0" smtClean="0">
                          <a:solidFill>
                            <a:schemeClr val="bg1"/>
                          </a:solidFill>
                          <a:latin typeface="標楷體" pitchFamily="65" charset="-120"/>
                          <a:ea typeface="標楷體" pitchFamily="65" charset="-120"/>
                        </a:rPr>
                        <a:t>企業基礎建設 </a:t>
                      </a:r>
                      <a:r>
                        <a:rPr lang="en-US" altLang="zh-TW" b="0" dirty="0" smtClean="0">
                          <a:solidFill>
                            <a:schemeClr val="bg1"/>
                          </a:solidFill>
                          <a:latin typeface="標楷體" pitchFamily="65" charset="-120"/>
                          <a:ea typeface="標楷體" pitchFamily="65" charset="-120"/>
                        </a:rPr>
                        <a:t>– </a:t>
                      </a:r>
                      <a:r>
                        <a:rPr lang="zh-TW" altLang="en-US" b="0" dirty="0" smtClean="0">
                          <a:solidFill>
                            <a:schemeClr val="bg1"/>
                          </a:solidFill>
                          <a:latin typeface="標楷體" pitchFamily="65" charset="-120"/>
                          <a:ea typeface="標楷體" pitchFamily="65" charset="-120"/>
                        </a:rPr>
                        <a:t>提高營運效能</a:t>
                      </a:r>
                      <a:endParaRPr lang="zh-TW" altLang="en-US" b="0" dirty="0">
                        <a:solidFill>
                          <a:schemeClr val="bg1"/>
                        </a:solidFill>
                        <a:latin typeface="標楷體" pitchFamily="65" charset="-12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r>
              <a:tr h="425890">
                <a:tc vMerge="1">
                  <a:txBody>
                    <a:bodyPr/>
                    <a:lstStyle/>
                    <a:p>
                      <a:endParaRPr lang="zh-TW" altLang="en-US" dirty="0"/>
                    </a:p>
                  </a:txBody>
                  <a:tcPr/>
                </a:tc>
                <a:tc gridSpan="4">
                  <a:txBody>
                    <a:bodyPr/>
                    <a:lstStyle/>
                    <a:p>
                      <a:r>
                        <a:rPr lang="zh-TW" altLang="en-US" b="0" dirty="0" smtClean="0">
                          <a:solidFill>
                            <a:schemeClr val="bg1"/>
                          </a:solidFill>
                          <a:latin typeface="標楷體" pitchFamily="65" charset="-120"/>
                          <a:ea typeface="標楷體" pitchFamily="65" charset="-120"/>
                        </a:rPr>
                        <a:t>新產品開發</a:t>
                      </a:r>
                      <a:r>
                        <a:rPr lang="en-US" altLang="zh-TW" b="0" dirty="0" smtClean="0">
                          <a:solidFill>
                            <a:schemeClr val="bg1"/>
                          </a:solidFill>
                          <a:latin typeface="標楷體" pitchFamily="65" charset="-120"/>
                          <a:ea typeface="標楷體" pitchFamily="65" charset="-120"/>
                        </a:rPr>
                        <a:t> – </a:t>
                      </a:r>
                      <a:r>
                        <a:rPr lang="zh-TW" altLang="en-US" b="0" dirty="0" smtClean="0">
                          <a:solidFill>
                            <a:schemeClr val="bg1"/>
                          </a:solidFill>
                          <a:latin typeface="標楷體" pitchFamily="65" charset="-120"/>
                          <a:ea typeface="標楷體" pitchFamily="65" charset="-120"/>
                        </a:rPr>
                        <a:t>購併、積極開發商品，拉開與競爭者間的距離</a:t>
                      </a:r>
                      <a:endParaRPr lang="zh-TW" altLang="en-US" b="0" dirty="0">
                        <a:solidFill>
                          <a:schemeClr val="bg1"/>
                        </a:solidFill>
                        <a:latin typeface="標楷體" pitchFamily="65" charset="-12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r>
              <a:tr h="1445188">
                <a:tc>
                  <a:txBody>
                    <a:bodyPr/>
                    <a:lstStyle/>
                    <a:p>
                      <a:pPr algn="ctr"/>
                      <a:r>
                        <a:rPr lang="zh-TW" altLang="en-US" sz="1400" b="1" dirty="0" smtClean="0">
                          <a:solidFill>
                            <a:schemeClr val="bg1"/>
                          </a:solidFill>
                          <a:latin typeface="微軟正黑體" pitchFamily="34" charset="-120"/>
                          <a:ea typeface="微軟正黑體" pitchFamily="34" charset="-120"/>
                        </a:rPr>
                        <a:t>主要活動</a:t>
                      </a:r>
                      <a:endParaRPr lang="zh-TW" altLang="en-US" sz="1400" b="1" dirty="0">
                        <a:solidFill>
                          <a:schemeClr val="bg1"/>
                        </a:solidFill>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l"/>
                      <a:r>
                        <a:rPr lang="zh-TW" altLang="en-US" sz="2000" b="1" u="sng" dirty="0" smtClean="0">
                          <a:solidFill>
                            <a:schemeClr val="bg1"/>
                          </a:solidFill>
                          <a:latin typeface="標楷體" pitchFamily="65" charset="-120"/>
                          <a:ea typeface="標楷體" pitchFamily="65" charset="-120"/>
                        </a:rPr>
                        <a:t>採購</a:t>
                      </a:r>
                      <a:endParaRPr lang="en-US" altLang="zh-TW" sz="2000" b="1" u="sng" dirty="0" smtClean="0">
                        <a:solidFill>
                          <a:schemeClr val="bg1"/>
                        </a:solidFill>
                        <a:latin typeface="標楷體" pitchFamily="65" charset="-120"/>
                        <a:ea typeface="標楷體" pitchFamily="65" charset="-120"/>
                      </a:endParaRPr>
                    </a:p>
                    <a:p>
                      <a:pPr marL="92075" indent="-92075" algn="l">
                        <a:buFont typeface="Arial" pitchFamily="34" charset="0"/>
                        <a:buChar char="•"/>
                      </a:pPr>
                      <a:r>
                        <a:rPr lang="en-US" altLang="zh-TW" sz="1600" b="0" dirty="0" smtClean="0">
                          <a:solidFill>
                            <a:schemeClr val="bg1"/>
                          </a:solidFill>
                          <a:latin typeface="標楷體" pitchFamily="65" charset="-120"/>
                          <a:ea typeface="標楷體" pitchFamily="65" charset="-120"/>
                        </a:rPr>
                        <a:t>B2B</a:t>
                      </a:r>
                      <a:r>
                        <a:rPr lang="zh-TW" altLang="en-US" sz="1600" b="0" dirty="0" smtClean="0">
                          <a:solidFill>
                            <a:schemeClr val="bg1"/>
                          </a:solidFill>
                          <a:latin typeface="標楷體" pitchFamily="65" charset="-120"/>
                          <a:ea typeface="標楷體" pitchFamily="65" charset="-120"/>
                        </a:rPr>
                        <a:t>商業模式</a:t>
                      </a:r>
                      <a:endParaRPr lang="en-US" altLang="zh-TW" sz="1600" b="0" dirty="0" smtClean="0">
                        <a:solidFill>
                          <a:schemeClr val="bg1"/>
                        </a:solidFill>
                        <a:latin typeface="標楷體" pitchFamily="65" charset="-120"/>
                        <a:ea typeface="標楷體" pitchFamily="65" charset="-120"/>
                      </a:endParaRPr>
                    </a:p>
                    <a:p>
                      <a:pPr marL="92075" indent="-92075" algn="l">
                        <a:buFont typeface="Arial" pitchFamily="34" charset="0"/>
                        <a:buChar char="•"/>
                      </a:pPr>
                      <a:r>
                        <a:rPr lang="zh-TW" altLang="en-US" sz="1600" b="0" dirty="0" smtClean="0">
                          <a:solidFill>
                            <a:schemeClr val="bg1"/>
                          </a:solidFill>
                          <a:latin typeface="標楷體" pitchFamily="65" charset="-120"/>
                          <a:ea typeface="標楷體" pitchFamily="65" charset="-120"/>
                        </a:rPr>
                        <a:t>供銷與策略聯盟體系</a:t>
                      </a:r>
                      <a:endParaRPr lang="zh-TW" altLang="en-US" sz="1600" b="0" dirty="0">
                        <a:solidFill>
                          <a:schemeClr val="bg1"/>
                        </a:solidFill>
                        <a:latin typeface="標楷體" pitchFamily="65" charset="-120"/>
                        <a:ea typeface="標楷體" pitchFamily="65" charset="-120"/>
                      </a:endParaRPr>
                    </a:p>
                  </a:txBody>
                  <a:tcPr marT="18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l"/>
                      <a:r>
                        <a:rPr lang="zh-TW" altLang="en-US" sz="2000" b="1" u="sng" dirty="0" smtClean="0">
                          <a:solidFill>
                            <a:schemeClr val="bg1"/>
                          </a:solidFill>
                          <a:latin typeface="標楷體" pitchFamily="65" charset="-120"/>
                          <a:ea typeface="標楷體" pitchFamily="65" charset="-120"/>
                        </a:rPr>
                        <a:t>生產</a:t>
                      </a:r>
                      <a:endParaRPr lang="en-US" altLang="zh-TW" sz="2000" b="1" u="sng" dirty="0" smtClean="0">
                        <a:solidFill>
                          <a:schemeClr val="bg1"/>
                        </a:solidFill>
                        <a:latin typeface="標楷體" pitchFamily="65" charset="-120"/>
                        <a:ea typeface="標楷體" pitchFamily="65" charset="-120"/>
                      </a:endParaRPr>
                    </a:p>
                    <a:p>
                      <a:pPr marL="173038" marR="0" indent="-173038"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sz="1600" b="0" kern="1200" dirty="0" smtClean="0">
                          <a:solidFill>
                            <a:schemeClr val="bg1"/>
                          </a:solidFill>
                          <a:latin typeface="標楷體" pitchFamily="65" charset="-120"/>
                          <a:ea typeface="標楷體" pitchFamily="65" charset="-120"/>
                          <a:cs typeface="+mn-cs"/>
                        </a:rPr>
                        <a:t>e-Product Development</a:t>
                      </a:r>
                    </a:p>
                    <a:p>
                      <a:pPr marL="173038" indent="-173038" algn="l">
                        <a:buFont typeface="Arial" pitchFamily="34" charset="0"/>
                        <a:buChar char="•"/>
                      </a:pPr>
                      <a:r>
                        <a:rPr lang="zh-TW" altLang="en-US" sz="1600" b="0" dirty="0" smtClean="0">
                          <a:solidFill>
                            <a:schemeClr val="bg1"/>
                          </a:solidFill>
                          <a:latin typeface="標楷體" pitchFamily="65" charset="-120"/>
                          <a:ea typeface="標楷體" pitchFamily="65" charset="-120"/>
                        </a:rPr>
                        <a:t>製程管理</a:t>
                      </a:r>
                      <a:endParaRPr lang="en-US" altLang="zh-TW" sz="1600" b="0" dirty="0" smtClean="0">
                        <a:solidFill>
                          <a:schemeClr val="bg1"/>
                        </a:solidFill>
                        <a:latin typeface="標楷體" pitchFamily="65" charset="-120"/>
                        <a:ea typeface="標楷體" pitchFamily="65" charset="-120"/>
                      </a:endParaRPr>
                    </a:p>
                    <a:p>
                      <a:pPr marL="173038" indent="-173038" algn="l">
                        <a:buFont typeface="Arial" pitchFamily="34" charset="0"/>
                        <a:buChar char="•"/>
                      </a:pPr>
                      <a:r>
                        <a:rPr lang="zh-TW" altLang="en-US" sz="1600" b="0" dirty="0" smtClean="0">
                          <a:solidFill>
                            <a:schemeClr val="bg1"/>
                          </a:solidFill>
                          <a:latin typeface="標楷體" pitchFamily="65" charset="-120"/>
                          <a:ea typeface="標楷體" pitchFamily="65" charset="-120"/>
                        </a:rPr>
                        <a:t>品質</a:t>
                      </a:r>
                      <a:endParaRPr lang="en-US" altLang="zh-TW" sz="1600" b="0" dirty="0" smtClean="0">
                        <a:solidFill>
                          <a:schemeClr val="bg1"/>
                        </a:solidFill>
                        <a:latin typeface="標楷體" pitchFamily="65" charset="-120"/>
                        <a:ea typeface="標楷體" pitchFamily="65" charset="-120"/>
                      </a:endParaRPr>
                    </a:p>
                    <a:p>
                      <a:pPr marL="173038" indent="-173038" algn="l">
                        <a:buFont typeface="Arial" pitchFamily="34" charset="0"/>
                        <a:buChar char="•"/>
                      </a:pPr>
                      <a:r>
                        <a:rPr lang="zh-TW" altLang="en-US" sz="1600" b="0" dirty="0" smtClean="0">
                          <a:solidFill>
                            <a:schemeClr val="bg1"/>
                          </a:solidFill>
                          <a:latin typeface="標楷體" pitchFamily="65" charset="-120"/>
                          <a:ea typeface="標楷體" pitchFamily="65" charset="-120"/>
                        </a:rPr>
                        <a:t>庫存管理等</a:t>
                      </a:r>
                      <a:endParaRPr lang="zh-TW" altLang="en-US" sz="1600" b="0" dirty="0">
                        <a:solidFill>
                          <a:schemeClr val="bg1"/>
                        </a:solidFill>
                        <a:latin typeface="標楷體" pitchFamily="65" charset="-120"/>
                        <a:ea typeface="標楷體" pitchFamily="65" charset="-120"/>
                      </a:endParaRPr>
                    </a:p>
                  </a:txBody>
                  <a:tcPr marT="18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l"/>
                      <a:r>
                        <a:rPr lang="zh-TW" altLang="en-US" sz="2000" b="1" u="sng" dirty="0" smtClean="0">
                          <a:solidFill>
                            <a:schemeClr val="bg1"/>
                          </a:solidFill>
                          <a:latin typeface="標楷體" pitchFamily="65" charset="-120"/>
                          <a:ea typeface="標楷體" pitchFamily="65" charset="-120"/>
                        </a:rPr>
                        <a:t>營運管理</a:t>
                      </a:r>
                      <a:endParaRPr lang="en-US" altLang="zh-TW" sz="2000" b="1" u="sng" dirty="0" smtClean="0">
                        <a:solidFill>
                          <a:schemeClr val="bg1"/>
                        </a:solidFill>
                        <a:latin typeface="標楷體" pitchFamily="65" charset="-120"/>
                        <a:ea typeface="標楷體" pitchFamily="65" charset="-120"/>
                      </a:endParaRPr>
                    </a:p>
                    <a:p>
                      <a:pPr marL="92075" indent="-92075" algn="l">
                        <a:buFont typeface="Arial" pitchFamily="34" charset="0"/>
                        <a:buChar char="•"/>
                      </a:pPr>
                      <a:r>
                        <a:rPr lang="en-US" altLang="zh-TW" sz="1600" b="0" dirty="0" smtClean="0">
                          <a:solidFill>
                            <a:schemeClr val="bg1"/>
                          </a:solidFill>
                          <a:latin typeface="標楷體" pitchFamily="65" charset="-120"/>
                          <a:ea typeface="標楷體" pitchFamily="65" charset="-120"/>
                        </a:rPr>
                        <a:t>ERP</a:t>
                      </a:r>
                    </a:p>
                    <a:p>
                      <a:pPr marL="92075" indent="-92075" algn="l">
                        <a:buFont typeface="Arial" pitchFamily="34" charset="0"/>
                        <a:buChar char="•"/>
                      </a:pPr>
                      <a:r>
                        <a:rPr lang="zh-TW" altLang="en-US" sz="1600" b="0" dirty="0" smtClean="0">
                          <a:solidFill>
                            <a:schemeClr val="bg1"/>
                          </a:solidFill>
                          <a:latin typeface="標楷體" pitchFamily="65" charset="-120"/>
                          <a:ea typeface="標楷體" pitchFamily="65" charset="-120"/>
                        </a:rPr>
                        <a:t>電子化供銷系統</a:t>
                      </a:r>
                      <a:endParaRPr lang="en-US" altLang="zh-TW" sz="1600" b="0" dirty="0" smtClean="0">
                        <a:solidFill>
                          <a:schemeClr val="bg1"/>
                        </a:solidFill>
                        <a:latin typeface="標楷體" pitchFamily="65" charset="-120"/>
                        <a:ea typeface="標楷體" pitchFamily="65" charset="-120"/>
                      </a:endParaRPr>
                    </a:p>
                    <a:p>
                      <a:pPr marL="92075" indent="-92075" algn="l">
                        <a:buFont typeface="Arial" pitchFamily="34" charset="0"/>
                        <a:buChar char="•"/>
                      </a:pPr>
                      <a:r>
                        <a:rPr lang="zh-TW" altLang="en-US" sz="1600" b="0" dirty="0" smtClean="0">
                          <a:solidFill>
                            <a:schemeClr val="bg1"/>
                          </a:solidFill>
                          <a:latin typeface="標楷體" pitchFamily="65" charset="-120"/>
                          <a:ea typeface="標楷體" pitchFamily="65" charset="-120"/>
                        </a:rPr>
                        <a:t>知識管理等</a:t>
                      </a:r>
                      <a:endParaRPr lang="zh-TW" altLang="en-US" sz="1600" b="0" dirty="0">
                        <a:solidFill>
                          <a:schemeClr val="bg1"/>
                        </a:solidFill>
                        <a:latin typeface="標楷體" pitchFamily="65" charset="-120"/>
                        <a:ea typeface="標楷體" pitchFamily="65" charset="-120"/>
                      </a:endParaRPr>
                    </a:p>
                  </a:txBody>
                  <a:tcPr marT="18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marL="0" algn="l" defTabSz="914400" rtl="0" eaLnBrk="1" latinLnBrk="0" hangingPunct="1"/>
                      <a:r>
                        <a:rPr lang="zh-TW" altLang="en-US" sz="2000" b="1" u="sng" kern="1200" dirty="0" smtClean="0">
                          <a:solidFill>
                            <a:schemeClr val="bg1"/>
                          </a:solidFill>
                          <a:latin typeface="標楷體" pitchFamily="65" charset="-120"/>
                          <a:ea typeface="標楷體" pitchFamily="65" charset="-120"/>
                          <a:cs typeface="+mn-cs"/>
                        </a:rPr>
                        <a:t>行銷與服務</a:t>
                      </a:r>
                      <a:endParaRPr lang="en-US" altLang="zh-TW" sz="2000" b="1" u="sng" kern="1200" dirty="0" smtClean="0">
                        <a:solidFill>
                          <a:schemeClr val="bg1"/>
                        </a:solidFill>
                        <a:latin typeface="標楷體" pitchFamily="65" charset="-120"/>
                        <a:ea typeface="標楷體" pitchFamily="65" charset="-120"/>
                        <a:cs typeface="+mn-cs"/>
                      </a:endParaRPr>
                    </a:p>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sz="1600" b="0" kern="1200" dirty="0" smtClean="0">
                          <a:solidFill>
                            <a:schemeClr val="bg1"/>
                          </a:solidFill>
                          <a:latin typeface="標楷體" pitchFamily="65" charset="-120"/>
                          <a:ea typeface="標楷體" pitchFamily="65" charset="-120"/>
                          <a:cs typeface="+mn-cs"/>
                        </a:rPr>
                        <a:t>e-Sales</a:t>
                      </a:r>
                    </a:p>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1600" b="0" kern="1200" dirty="0" smtClean="0">
                          <a:solidFill>
                            <a:schemeClr val="bg1"/>
                          </a:solidFill>
                          <a:latin typeface="標楷體" pitchFamily="65" charset="-120"/>
                          <a:ea typeface="標楷體" pitchFamily="65" charset="-120"/>
                          <a:cs typeface="+mn-cs"/>
                        </a:rPr>
                        <a:t>網路行銷體系</a:t>
                      </a:r>
                      <a:endParaRPr lang="en-US" altLang="zh-TW" sz="1600" b="0" kern="1200" dirty="0" smtClean="0">
                        <a:solidFill>
                          <a:schemeClr val="bg1"/>
                        </a:solidFill>
                        <a:latin typeface="標楷體" pitchFamily="65" charset="-120"/>
                        <a:ea typeface="標楷體" pitchFamily="65" charset="-120"/>
                        <a:cs typeface="+mn-cs"/>
                      </a:endParaRPr>
                    </a:p>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sz="1600" b="0" kern="1200" dirty="0" smtClean="0">
                          <a:solidFill>
                            <a:schemeClr val="bg1"/>
                          </a:solidFill>
                          <a:latin typeface="標楷體" pitchFamily="65" charset="-120"/>
                          <a:ea typeface="標楷體" pitchFamily="65" charset="-120"/>
                          <a:cs typeface="+mn-cs"/>
                        </a:rPr>
                        <a:t>e-Logistic</a:t>
                      </a:r>
                    </a:p>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1600" b="0" kern="1200" dirty="0" smtClean="0">
                          <a:solidFill>
                            <a:schemeClr val="bg1"/>
                          </a:solidFill>
                          <a:latin typeface="標楷體" pitchFamily="65" charset="-120"/>
                          <a:ea typeface="標楷體" pitchFamily="65" charset="-120"/>
                          <a:cs typeface="+mn-cs"/>
                        </a:rPr>
                        <a:t>策略聯盟</a:t>
                      </a:r>
                      <a:endParaRPr lang="en-US" altLang="zh-TW" sz="1600" b="0" kern="1200" dirty="0" smtClean="0">
                        <a:solidFill>
                          <a:schemeClr val="bg1"/>
                        </a:solidFill>
                        <a:latin typeface="標楷體" pitchFamily="65" charset="-120"/>
                        <a:ea typeface="標楷體" pitchFamily="65" charset="-120"/>
                        <a:cs typeface="+mn-cs"/>
                      </a:endParaRPr>
                    </a:p>
                    <a:p>
                      <a:pPr marL="92075" marR="0" indent="-92075"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sz="1600" b="0" kern="1200" dirty="0" smtClean="0">
                          <a:solidFill>
                            <a:schemeClr val="bg1"/>
                          </a:solidFill>
                          <a:latin typeface="標楷體" pitchFamily="65" charset="-120"/>
                          <a:ea typeface="標楷體" pitchFamily="65" charset="-120"/>
                          <a:cs typeface="+mn-cs"/>
                        </a:rPr>
                        <a:t>E-Service</a:t>
                      </a:r>
                      <a:r>
                        <a:rPr lang="zh-TW" altLang="en-US" sz="1600" b="0" kern="1200" dirty="0" smtClean="0">
                          <a:solidFill>
                            <a:schemeClr val="bg1"/>
                          </a:solidFill>
                          <a:latin typeface="標楷體" pitchFamily="65" charset="-120"/>
                          <a:ea typeface="標楷體" pitchFamily="65" charset="-120"/>
                          <a:cs typeface="+mn-cs"/>
                        </a:rPr>
                        <a:t>售後服務</a:t>
                      </a:r>
                      <a:endParaRPr lang="zh-TW" altLang="en-US" sz="1400" b="0" kern="1200" dirty="0">
                        <a:solidFill>
                          <a:schemeClr val="bg1"/>
                        </a:solidFill>
                        <a:latin typeface="標楷體" pitchFamily="65" charset="-120"/>
                        <a:ea typeface="標楷體" pitchFamily="65" charset="-120"/>
                        <a:cs typeface="+mn-cs"/>
                      </a:endParaRPr>
                    </a:p>
                  </a:txBody>
                  <a:tcPr marT="18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r>
            </a:tbl>
          </a:graphicData>
        </a:graphic>
      </p:graphicFrame>
      <p:sp>
        <p:nvSpPr>
          <p:cNvPr id="34845" name="向右箭號 9"/>
          <p:cNvSpPr>
            <a:spLocks noChangeArrowheads="1"/>
          </p:cNvSpPr>
          <p:nvPr/>
        </p:nvSpPr>
        <p:spPr bwMode="auto">
          <a:xfrm>
            <a:off x="7728898" y="1412776"/>
            <a:ext cx="857250" cy="4968552"/>
          </a:xfrm>
          <a:prstGeom prst="rightArrow">
            <a:avLst>
              <a:gd name="adj1" fmla="val 78565"/>
              <a:gd name="adj2" fmla="val 75333"/>
            </a:avLst>
          </a:prstGeom>
          <a:solidFill>
            <a:schemeClr val="accent1"/>
          </a:solidFill>
          <a:ln w="9525" algn="ctr">
            <a:solidFill>
              <a:schemeClr val="tx1"/>
            </a:solidFill>
            <a:round/>
            <a:headEnd/>
            <a:tailEnd/>
          </a:ln>
        </p:spPr>
        <p:txBody>
          <a:bodyPr anchor="ctr"/>
          <a:lstStyle/>
          <a:p>
            <a:pPr algn="r">
              <a:defRPr/>
            </a:pPr>
            <a:r>
              <a:rPr kumimoji="0" lang="zh-TW" altLang="en-US" sz="2400" b="1" dirty="0">
                <a:solidFill>
                  <a:schemeClr val="bg1"/>
                </a:solidFill>
                <a:latin typeface="標楷體" pitchFamily="65" charset="-120"/>
                <a:ea typeface="標楷體" pitchFamily="65" charset="-120"/>
              </a:rPr>
              <a:t>競爭優勢</a:t>
            </a:r>
          </a:p>
        </p:txBody>
      </p:sp>
      <p:sp>
        <p:nvSpPr>
          <p:cNvPr id="5" name="Rectangle 2"/>
          <p:cNvSpPr txBox="1">
            <a:spLocks noChangeArrowheads="1"/>
          </p:cNvSpPr>
          <p:nvPr/>
        </p:nvSpPr>
        <p:spPr>
          <a:xfrm>
            <a:off x="683568" y="5877272"/>
            <a:ext cx="7210425" cy="8509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3600" b="1" i="0" u="none" strike="noStrike" kern="1200" cap="none" spc="0" normalizeH="0" baseline="0" noProof="0" dirty="0" smtClean="0">
                <a:ln>
                  <a:noFill/>
                </a:ln>
                <a:effectLst/>
                <a:uLnTx/>
                <a:uFillTx/>
                <a:latin typeface="標楷體" pitchFamily="65" charset="-120"/>
                <a:ea typeface="標楷體" pitchFamily="65" charset="-120"/>
                <a:cs typeface="+mj-cs"/>
              </a:rPr>
              <a:t>降低總價值鏈成本</a:t>
            </a:r>
          </a:p>
        </p:txBody>
      </p:sp>
      <p:pic>
        <p:nvPicPr>
          <p:cNvPr id="8" name="圖片 5" descr="Image2.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172400" y="74118"/>
            <a:ext cx="874549" cy="474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90266587"/>
      </p:ext>
    </p:extLst>
  </p:cSld>
  <p:clrMapOvr>
    <a:masterClrMapping/>
  </p:clrMapOvr>
  <p:transition>
    <p:pull dir="l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標題 23"/>
          <p:cNvSpPr>
            <a:spLocks noGrp="1"/>
          </p:cNvSpPr>
          <p:nvPr>
            <p:ph type="title"/>
          </p:nvPr>
        </p:nvSpPr>
        <p:spPr>
          <a:xfrm>
            <a:off x="539552" y="116632"/>
            <a:ext cx="8229600" cy="1224136"/>
          </a:xfrm>
          <a:noFill/>
        </p:spPr>
        <p:txBody>
          <a:bodyPr rtlCol="0">
            <a:normAutofit/>
          </a:bodyPr>
          <a:lstStyle/>
          <a:p>
            <a:pPr eaLnBrk="1" fontAlgn="auto" hangingPunct="1">
              <a:spcAft>
                <a:spcPts val="0"/>
              </a:spcAft>
              <a:defRPr/>
            </a:pPr>
            <a:r>
              <a:rPr lang="en-US" altLang="zh-TW" dirty="0" smtClean="0">
                <a:latin typeface="Arial" pitchFamily="34" charset="0"/>
                <a:cs typeface="Arial" pitchFamily="34" charset="0"/>
              </a:rPr>
              <a:t>Agenda</a:t>
            </a:r>
            <a:endParaRPr lang="zh-TW" altLang="en-US" dirty="0">
              <a:latin typeface="Arial" pitchFamily="34" charset="0"/>
              <a:cs typeface="Arial" pitchFamily="34" charset="0"/>
            </a:endParaRPr>
          </a:p>
        </p:txBody>
      </p:sp>
      <p:pic>
        <p:nvPicPr>
          <p:cNvPr id="46084" name="Picture 63"/>
          <p:cNvPicPr>
            <a:picLocks noChangeAspect="1" noChangeArrowheads="1"/>
          </p:cNvPicPr>
          <p:nvPr/>
        </p:nvPicPr>
        <p:blipFill>
          <a:blip r:embed="rId3" cstate="print"/>
          <a:srcRect/>
          <a:stretch>
            <a:fillRect/>
          </a:stretch>
        </p:blipFill>
        <p:spPr bwMode="gray">
          <a:xfrm>
            <a:off x="928688" y="2349500"/>
            <a:ext cx="1914525" cy="3190875"/>
          </a:xfrm>
          <a:prstGeom prst="rect">
            <a:avLst/>
          </a:prstGeom>
          <a:noFill/>
          <a:ln w="9525">
            <a:noFill/>
            <a:miter lim="800000"/>
            <a:headEnd/>
            <a:tailEnd/>
          </a:ln>
        </p:spPr>
      </p:pic>
      <p:grpSp>
        <p:nvGrpSpPr>
          <p:cNvPr id="46085" name="群組 9"/>
          <p:cNvGrpSpPr>
            <a:grpSpLocks/>
          </p:cNvGrpSpPr>
          <p:nvPr/>
        </p:nvGrpSpPr>
        <p:grpSpPr bwMode="auto">
          <a:xfrm>
            <a:off x="3286125" y="2348880"/>
            <a:ext cx="4714875" cy="500062"/>
            <a:chOff x="3214678" y="1785926"/>
            <a:chExt cx="5500726" cy="500066"/>
          </a:xfrm>
        </p:grpSpPr>
        <p:sp>
          <p:nvSpPr>
            <p:cNvPr id="7" name="矩形 6"/>
            <p:cNvSpPr/>
            <p:nvPr/>
          </p:nvSpPr>
          <p:spPr>
            <a:xfrm>
              <a:off x="3286910" y="1857364"/>
              <a:ext cx="5428494" cy="428628"/>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kumimoji="0" lang="zh-TW" altLang="en-US" sz="2000" dirty="0">
                <a:solidFill>
                  <a:schemeClr val="tx1"/>
                </a:solidFill>
                <a:latin typeface="標楷體" pitchFamily="65" charset="-120"/>
                <a:ea typeface="標楷體" pitchFamily="65" charset="-120"/>
              </a:endParaRPr>
            </a:p>
          </p:txBody>
        </p:sp>
        <p:sp>
          <p:nvSpPr>
            <p:cNvPr id="8" name="矩形 7"/>
            <p:cNvSpPr/>
            <p:nvPr/>
          </p:nvSpPr>
          <p:spPr>
            <a:xfrm>
              <a:off x="3214678" y="1785926"/>
              <a:ext cx="5428495" cy="428628"/>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Tx/>
                <a:buBlip>
                  <a:blip r:embed="rId4"/>
                </a:buBlip>
                <a:defRPr/>
              </a:pPr>
              <a:r>
                <a:rPr kumimoji="0" lang="zh-TW" altLang="en-US" sz="2000" dirty="0">
                  <a:solidFill>
                    <a:schemeClr val="tx1"/>
                  </a:solidFill>
                  <a:latin typeface="標楷體" pitchFamily="65" charset="-120"/>
                  <a:ea typeface="標楷體" pitchFamily="65" charset="-120"/>
                </a:rPr>
                <a:t>思科公司簡介</a:t>
              </a:r>
            </a:p>
          </p:txBody>
        </p:sp>
      </p:grpSp>
      <p:grpSp>
        <p:nvGrpSpPr>
          <p:cNvPr id="46087" name="群組 9"/>
          <p:cNvGrpSpPr>
            <a:grpSpLocks/>
          </p:cNvGrpSpPr>
          <p:nvPr/>
        </p:nvGrpSpPr>
        <p:grpSpPr bwMode="auto">
          <a:xfrm>
            <a:off x="3286125" y="3021013"/>
            <a:ext cx="4714875" cy="500062"/>
            <a:chOff x="3214678" y="1785926"/>
            <a:chExt cx="5500726" cy="500066"/>
          </a:xfrm>
        </p:grpSpPr>
        <p:sp>
          <p:nvSpPr>
            <p:cNvPr id="13" name="矩形 12"/>
            <p:cNvSpPr/>
            <p:nvPr/>
          </p:nvSpPr>
          <p:spPr>
            <a:xfrm>
              <a:off x="3286910" y="1857364"/>
              <a:ext cx="5428494" cy="428628"/>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kumimoji="0" lang="zh-TW" altLang="en-US" sz="2000" dirty="0">
                <a:solidFill>
                  <a:schemeClr val="tx1"/>
                </a:solidFill>
                <a:latin typeface="標楷體" pitchFamily="65" charset="-120"/>
                <a:ea typeface="標楷體" pitchFamily="65" charset="-120"/>
              </a:endParaRPr>
            </a:p>
          </p:txBody>
        </p:sp>
        <p:sp>
          <p:nvSpPr>
            <p:cNvPr id="14" name="矩形 13"/>
            <p:cNvSpPr/>
            <p:nvPr/>
          </p:nvSpPr>
          <p:spPr>
            <a:xfrm>
              <a:off x="3214678" y="1785926"/>
              <a:ext cx="5428495" cy="428628"/>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Tx/>
                <a:buBlip>
                  <a:blip r:embed="rId4"/>
                </a:buBlip>
                <a:defRPr/>
              </a:pPr>
              <a:r>
                <a:rPr kumimoji="0" lang="zh-TW" altLang="en-US" sz="2000" dirty="0" smtClean="0">
                  <a:solidFill>
                    <a:schemeClr val="tx1"/>
                  </a:solidFill>
                  <a:latin typeface="標楷體" pitchFamily="65" charset="-120"/>
                  <a:ea typeface="標楷體" pitchFamily="65" charset="-120"/>
                </a:rPr>
                <a:t>資訊系統發展背景</a:t>
              </a:r>
              <a:endParaRPr kumimoji="0" lang="zh-TW" altLang="en-US" sz="2000" dirty="0">
                <a:solidFill>
                  <a:schemeClr val="tx1"/>
                </a:solidFill>
                <a:latin typeface="標楷體" pitchFamily="65" charset="-120"/>
                <a:ea typeface="標楷體" pitchFamily="65" charset="-120"/>
              </a:endParaRPr>
            </a:p>
          </p:txBody>
        </p:sp>
      </p:grpSp>
      <p:grpSp>
        <p:nvGrpSpPr>
          <p:cNvPr id="18" name="群組 9"/>
          <p:cNvGrpSpPr>
            <a:grpSpLocks/>
          </p:cNvGrpSpPr>
          <p:nvPr/>
        </p:nvGrpSpPr>
        <p:grpSpPr bwMode="auto">
          <a:xfrm>
            <a:off x="3286125" y="3663950"/>
            <a:ext cx="4714875" cy="500063"/>
            <a:chOff x="3214678" y="1785926"/>
            <a:chExt cx="5500726" cy="500066"/>
          </a:xfrm>
        </p:grpSpPr>
        <p:sp>
          <p:nvSpPr>
            <p:cNvPr id="21" name="矩形 20"/>
            <p:cNvSpPr/>
            <p:nvPr/>
          </p:nvSpPr>
          <p:spPr>
            <a:xfrm>
              <a:off x="3286910" y="1857364"/>
              <a:ext cx="5428494" cy="428628"/>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kumimoji="0" lang="zh-TW" altLang="en-US" sz="2000" dirty="0">
                <a:solidFill>
                  <a:schemeClr val="tx1"/>
                </a:solidFill>
                <a:latin typeface="標楷體" pitchFamily="65" charset="-120"/>
                <a:ea typeface="標楷體" pitchFamily="65" charset="-120"/>
              </a:endParaRPr>
            </a:p>
          </p:txBody>
        </p:sp>
        <p:sp>
          <p:nvSpPr>
            <p:cNvPr id="22" name="矩形 21"/>
            <p:cNvSpPr/>
            <p:nvPr/>
          </p:nvSpPr>
          <p:spPr>
            <a:xfrm>
              <a:off x="3214678" y="1785926"/>
              <a:ext cx="5428495" cy="428628"/>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Tx/>
                <a:buBlip>
                  <a:blip r:embed="rId4"/>
                </a:buBlip>
                <a:defRPr/>
              </a:pPr>
              <a:endParaRPr kumimoji="0" lang="zh-TW" altLang="en-US" sz="2000" dirty="0">
                <a:solidFill>
                  <a:schemeClr val="tx1"/>
                </a:solidFill>
                <a:latin typeface="標楷體" pitchFamily="65" charset="-120"/>
                <a:ea typeface="標楷體" pitchFamily="65" charset="-120"/>
              </a:endParaRPr>
            </a:p>
          </p:txBody>
        </p:sp>
      </p:grpSp>
      <p:grpSp>
        <p:nvGrpSpPr>
          <p:cNvPr id="23" name="群組 9"/>
          <p:cNvGrpSpPr>
            <a:grpSpLocks/>
          </p:cNvGrpSpPr>
          <p:nvPr/>
        </p:nvGrpSpPr>
        <p:grpSpPr bwMode="auto">
          <a:xfrm>
            <a:off x="3286125" y="4306888"/>
            <a:ext cx="4714875" cy="500062"/>
            <a:chOff x="3214678" y="1785926"/>
            <a:chExt cx="5500726" cy="500066"/>
          </a:xfrm>
        </p:grpSpPr>
        <p:sp>
          <p:nvSpPr>
            <p:cNvPr id="25" name="矩形 24"/>
            <p:cNvSpPr/>
            <p:nvPr/>
          </p:nvSpPr>
          <p:spPr>
            <a:xfrm>
              <a:off x="3286910" y="1857364"/>
              <a:ext cx="5428494" cy="428628"/>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kumimoji="0" lang="zh-TW" altLang="en-US" sz="2000" dirty="0">
                <a:solidFill>
                  <a:schemeClr val="tx1"/>
                </a:solidFill>
                <a:latin typeface="標楷體" pitchFamily="65" charset="-120"/>
                <a:ea typeface="標楷體" pitchFamily="65" charset="-120"/>
              </a:endParaRPr>
            </a:p>
          </p:txBody>
        </p:sp>
        <p:sp>
          <p:nvSpPr>
            <p:cNvPr id="26" name="矩形 25"/>
            <p:cNvSpPr/>
            <p:nvPr/>
          </p:nvSpPr>
          <p:spPr>
            <a:xfrm>
              <a:off x="3214678" y="1785926"/>
              <a:ext cx="5428495" cy="428628"/>
            </a:xfrm>
            <a:prstGeom prst="rect">
              <a:avLst/>
            </a:prstGeom>
            <a:solidFill>
              <a:schemeClr val="accent6">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Tx/>
                <a:buBlip>
                  <a:blip r:embed="rId4"/>
                </a:buBlip>
                <a:defRPr/>
              </a:pPr>
              <a:r>
                <a:rPr kumimoji="0" lang="zh-TW" altLang="en-US" sz="2000" dirty="0" smtClean="0">
                  <a:solidFill>
                    <a:schemeClr val="tx1"/>
                  </a:solidFill>
                  <a:latin typeface="標楷體" pitchFamily="65" charset="-120"/>
                  <a:ea typeface="標楷體" pitchFamily="65" charset="-120"/>
                </a:rPr>
                <a:t>嶄新的競爭策略</a:t>
              </a:r>
              <a:endParaRPr kumimoji="0" lang="zh-TW" altLang="en-US" sz="2000" dirty="0">
                <a:solidFill>
                  <a:schemeClr val="tx1"/>
                </a:solidFill>
                <a:latin typeface="標楷體" pitchFamily="65" charset="-120"/>
                <a:ea typeface="標楷體" pitchFamily="65" charset="-120"/>
              </a:endParaRPr>
            </a:p>
          </p:txBody>
        </p:sp>
      </p:grpSp>
      <p:grpSp>
        <p:nvGrpSpPr>
          <p:cNvPr id="27" name="群組 9"/>
          <p:cNvGrpSpPr>
            <a:grpSpLocks/>
          </p:cNvGrpSpPr>
          <p:nvPr/>
        </p:nvGrpSpPr>
        <p:grpSpPr bwMode="auto">
          <a:xfrm>
            <a:off x="3275856" y="4941168"/>
            <a:ext cx="4714875" cy="500062"/>
            <a:chOff x="3214678" y="1785926"/>
            <a:chExt cx="5500726" cy="500066"/>
          </a:xfrm>
        </p:grpSpPr>
        <p:sp>
          <p:nvSpPr>
            <p:cNvPr id="28" name="矩形 27"/>
            <p:cNvSpPr/>
            <p:nvPr/>
          </p:nvSpPr>
          <p:spPr>
            <a:xfrm>
              <a:off x="3286910" y="1857364"/>
              <a:ext cx="5428494" cy="428628"/>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kumimoji="0" lang="zh-TW" altLang="en-US" sz="2000" dirty="0">
                <a:solidFill>
                  <a:schemeClr val="tx1"/>
                </a:solidFill>
                <a:latin typeface="標楷體" pitchFamily="65" charset="-120"/>
                <a:ea typeface="標楷體" pitchFamily="65" charset="-120"/>
              </a:endParaRPr>
            </a:p>
          </p:txBody>
        </p:sp>
        <p:sp>
          <p:nvSpPr>
            <p:cNvPr id="29" name="矩形 28"/>
            <p:cNvSpPr/>
            <p:nvPr/>
          </p:nvSpPr>
          <p:spPr>
            <a:xfrm>
              <a:off x="3214678" y="1785926"/>
              <a:ext cx="5428495" cy="428628"/>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Tx/>
                <a:buBlip>
                  <a:blip r:embed="rId4"/>
                </a:buBlip>
                <a:defRPr/>
              </a:pPr>
              <a:r>
                <a:rPr kumimoji="0" lang="zh-TW" altLang="en-US" sz="2000" dirty="0" smtClean="0">
                  <a:solidFill>
                    <a:schemeClr val="tx1"/>
                  </a:solidFill>
                  <a:latin typeface="標楷體" pitchFamily="65" charset="-120"/>
                  <a:ea typeface="標楷體" pitchFamily="65" charset="-120"/>
                </a:rPr>
                <a:t>結語</a:t>
              </a:r>
              <a:endParaRPr kumimoji="0" lang="zh-TW" altLang="en-US" sz="2000" dirty="0">
                <a:solidFill>
                  <a:schemeClr val="tx1"/>
                </a:solidFill>
                <a:latin typeface="標楷體" pitchFamily="65" charset="-120"/>
                <a:ea typeface="標楷體" pitchFamily="65" charset="-120"/>
              </a:endParaRPr>
            </a:p>
          </p:txBody>
        </p:sp>
      </p:grpSp>
      <p:sp>
        <p:nvSpPr>
          <p:cNvPr id="30" name="矩形 29"/>
          <p:cNvSpPr/>
          <p:nvPr/>
        </p:nvSpPr>
        <p:spPr>
          <a:xfrm>
            <a:off x="3337798" y="3717032"/>
            <a:ext cx="1301895" cy="369332"/>
          </a:xfrm>
          <a:prstGeom prst="rect">
            <a:avLst/>
          </a:prstGeom>
        </p:spPr>
        <p:txBody>
          <a:bodyPr wrap="none">
            <a:spAutoFit/>
          </a:bodyPr>
          <a:lstStyle/>
          <a:p>
            <a:pPr fontAlgn="auto">
              <a:spcBef>
                <a:spcPts val="0"/>
              </a:spcBef>
              <a:spcAft>
                <a:spcPts val="0"/>
              </a:spcAft>
              <a:buFontTx/>
              <a:buBlip>
                <a:blip r:embed="rId4"/>
              </a:buBlip>
              <a:defRPr/>
            </a:pPr>
            <a:r>
              <a:rPr kumimoji="0" lang="zh-TW" altLang="en-US" dirty="0" smtClean="0">
                <a:latin typeface="標楷體" pitchFamily="65" charset="-120"/>
                <a:ea typeface="標楷體" pitchFamily="65" charset="-120"/>
              </a:rPr>
              <a:t>競爭分析</a:t>
            </a:r>
            <a:endParaRPr kumimoji="0" lang="zh-TW" altLang="en-US" dirty="0">
              <a:latin typeface="標楷體" pitchFamily="65" charset="-120"/>
              <a:ea typeface="標楷體" pitchFamily="65" charset="-120"/>
            </a:endParaRPr>
          </a:p>
        </p:txBody>
      </p:sp>
      <p:pic>
        <p:nvPicPr>
          <p:cNvPr id="31" name="圖片 5" descr="Image2.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172400" y="74118"/>
            <a:ext cx="874549" cy="474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67468604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boks 3"/>
          <p:cNvSpPr txBox="1">
            <a:spLocks noChangeArrowheads="1"/>
          </p:cNvSpPr>
          <p:nvPr/>
        </p:nvSpPr>
        <p:spPr bwMode="auto">
          <a:xfrm>
            <a:off x="1770496" y="260648"/>
            <a:ext cx="5314276" cy="707886"/>
          </a:xfrm>
          <a:prstGeom prst="rect">
            <a:avLst/>
          </a:prstGeom>
          <a:noFill/>
          <a:ln w="9525">
            <a:noFill/>
            <a:miter lim="800000"/>
            <a:headEnd/>
            <a:tailEnd/>
          </a:ln>
        </p:spPr>
        <p:txBody>
          <a:bodyPr wrap="none">
            <a:spAutoFit/>
          </a:bodyPr>
          <a:lstStyle/>
          <a:p>
            <a:pPr algn="ctr"/>
            <a:r>
              <a:rPr lang="zh-TW" altLang="en-US" sz="4000" b="1" dirty="0" smtClean="0">
                <a:solidFill>
                  <a:schemeClr val="bg1"/>
                </a:solidFill>
                <a:latin typeface="標楷體" pitchFamily="65" charset="-120"/>
                <a:ea typeface="標楷體" pitchFamily="65" charset="-120"/>
              </a:rPr>
              <a:t>強化</a:t>
            </a:r>
            <a:r>
              <a:rPr lang="en-US" altLang="zh-TW" sz="4000" b="1" dirty="0" smtClean="0">
                <a:solidFill>
                  <a:schemeClr val="bg1"/>
                </a:solidFill>
                <a:latin typeface="標楷體" pitchFamily="65" charset="-120"/>
                <a:ea typeface="標楷體" pitchFamily="65" charset="-120"/>
              </a:rPr>
              <a:t>IT</a:t>
            </a:r>
            <a:r>
              <a:rPr lang="zh-TW" altLang="en-US" sz="4000" b="1" dirty="0" smtClean="0">
                <a:solidFill>
                  <a:schemeClr val="bg1"/>
                </a:solidFill>
                <a:latin typeface="標楷體" pitchFamily="65" charset="-120"/>
                <a:ea typeface="標楷體" pitchFamily="65" charset="-120"/>
              </a:rPr>
              <a:t>來改善商業流程</a:t>
            </a:r>
          </a:p>
        </p:txBody>
      </p:sp>
      <p:grpSp>
        <p:nvGrpSpPr>
          <p:cNvPr id="3" name="群組 6"/>
          <p:cNvGrpSpPr/>
          <p:nvPr/>
        </p:nvGrpSpPr>
        <p:grpSpPr>
          <a:xfrm>
            <a:off x="251520" y="1052736"/>
            <a:ext cx="8640960" cy="1364156"/>
            <a:chOff x="2626851" y="2264"/>
            <a:chExt cx="2955208" cy="1089105"/>
          </a:xfrm>
        </p:grpSpPr>
        <p:sp>
          <p:nvSpPr>
            <p:cNvPr id="17" name="圓角矩形 16"/>
            <p:cNvSpPr/>
            <p:nvPr/>
          </p:nvSpPr>
          <p:spPr>
            <a:xfrm>
              <a:off x="2626851" y="2264"/>
              <a:ext cx="2955208" cy="1089105"/>
            </a:xfrm>
            <a:prstGeom prst="roundRect">
              <a:avLst/>
            </a:prstGeom>
          </p:spPr>
          <p:style>
            <a:lnRef idx="1">
              <a:schemeClr val="accent3"/>
            </a:lnRef>
            <a:fillRef idx="3">
              <a:schemeClr val="accent3"/>
            </a:fillRef>
            <a:effectRef idx="2">
              <a:schemeClr val="accent3"/>
            </a:effectRef>
            <a:fontRef idx="minor">
              <a:schemeClr val="lt1"/>
            </a:fontRef>
          </p:style>
        </p:sp>
        <p:sp>
          <p:nvSpPr>
            <p:cNvPr id="18" name="圓角矩形 4"/>
            <p:cNvSpPr/>
            <p:nvPr/>
          </p:nvSpPr>
          <p:spPr>
            <a:xfrm>
              <a:off x="2680017" y="55430"/>
              <a:ext cx="2848876" cy="9827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17145" rIns="34290" bIns="17145" numCol="1" spcCol="1270" anchor="ctr" anchorCtr="0">
              <a:noAutofit/>
            </a:bodyPr>
            <a:lstStyle/>
            <a:p>
              <a:pPr lvl="0" defTabSz="400050" rtl="0">
                <a:lnSpc>
                  <a:spcPct val="90000"/>
                </a:lnSpc>
                <a:spcBef>
                  <a:spcPct val="0"/>
                </a:spcBef>
                <a:spcAft>
                  <a:spcPct val="35000"/>
                </a:spcAft>
              </a:pPr>
              <a:r>
                <a:rPr lang="zh-TW" sz="2400" kern="1200" dirty="0" smtClean="0">
                  <a:latin typeface="Arial Unicode MS" pitchFamily="34" charset="-120"/>
                  <a:ea typeface="標楷體" pitchFamily="65" charset="-120"/>
                </a:rPr>
                <a:t>透過</a:t>
              </a:r>
              <a:r>
                <a:rPr lang="en-US" sz="2400" kern="1200" dirty="0" smtClean="0">
                  <a:latin typeface="Arial Unicode MS" pitchFamily="34" charset="-120"/>
                  <a:ea typeface="標楷體" pitchFamily="65" charset="-120"/>
                </a:rPr>
                <a:t>Internet</a:t>
              </a:r>
              <a:r>
                <a:rPr lang="zh-TW" sz="2400" kern="1200" dirty="0" smtClean="0">
                  <a:latin typeface="Arial Unicode MS" pitchFamily="34" charset="-120"/>
                  <a:ea typeface="標楷體" pitchFamily="65" charset="-120"/>
                </a:rPr>
                <a:t>與</a:t>
              </a:r>
              <a:r>
                <a:rPr lang="en-US" sz="2400" kern="1200" dirty="0" smtClean="0">
                  <a:latin typeface="Arial Unicode MS" pitchFamily="34" charset="-120"/>
                  <a:ea typeface="標楷體" pitchFamily="65" charset="-120"/>
                </a:rPr>
                <a:t>Intranet Application</a:t>
              </a:r>
              <a:r>
                <a:rPr lang="zh-TW" sz="2400" kern="1200" dirty="0" smtClean="0">
                  <a:latin typeface="Arial Unicode MS" pitchFamily="34" charset="-120"/>
                  <a:ea typeface="標楷體" pitchFamily="65" charset="-120"/>
                </a:rPr>
                <a:t>，</a:t>
              </a:r>
              <a:r>
                <a:rPr lang="zh-TW" altLang="en-US" sz="2400" kern="1200" dirty="0" smtClean="0">
                  <a:latin typeface="Arial Unicode MS" pitchFamily="34" charset="-120"/>
                  <a:ea typeface="標楷體" pitchFamily="65" charset="-120"/>
                </a:rPr>
                <a:t>使顧客、使用者、供應商可透過</a:t>
              </a:r>
              <a:r>
                <a:rPr lang="en-US" sz="2400" b="1" kern="1200" dirty="0" smtClean="0">
                  <a:solidFill>
                    <a:srgbClr val="FF0000"/>
                  </a:solidFill>
                  <a:latin typeface="Arial Unicode MS" pitchFamily="34" charset="-120"/>
                  <a:ea typeface="標楷體" pitchFamily="65" charset="-120"/>
                </a:rPr>
                <a:t>Cisco.com</a:t>
              </a:r>
              <a:r>
                <a:rPr lang="zh-TW" sz="2400" kern="1200" dirty="0" smtClean="0">
                  <a:latin typeface="Arial Unicode MS" pitchFamily="34" charset="-120"/>
                  <a:ea typeface="標楷體" pitchFamily="65" charset="-120"/>
                </a:rPr>
                <a:t>的單一窗口，滿足自己所需的各式各樣的資訊與服務</a:t>
              </a:r>
              <a:endParaRPr lang="zh-TW" sz="2400" kern="1200" dirty="0">
                <a:latin typeface="Arial Unicode MS" pitchFamily="34" charset="-120"/>
                <a:ea typeface="標楷體" pitchFamily="65" charset="-120"/>
              </a:endParaRPr>
            </a:p>
          </p:txBody>
        </p:sp>
      </p:grpSp>
      <p:grpSp>
        <p:nvGrpSpPr>
          <p:cNvPr id="4" name="群組 7"/>
          <p:cNvGrpSpPr/>
          <p:nvPr/>
        </p:nvGrpSpPr>
        <p:grpSpPr>
          <a:xfrm>
            <a:off x="251520" y="2485099"/>
            <a:ext cx="8640960" cy="1364156"/>
            <a:chOff x="2626851" y="1145824"/>
            <a:chExt cx="2955208" cy="1089105"/>
          </a:xfrm>
        </p:grpSpPr>
        <p:sp>
          <p:nvSpPr>
            <p:cNvPr id="15" name="圓角矩形 14"/>
            <p:cNvSpPr/>
            <p:nvPr/>
          </p:nvSpPr>
          <p:spPr>
            <a:xfrm>
              <a:off x="2626851" y="1145824"/>
              <a:ext cx="2955208" cy="1089105"/>
            </a:xfrm>
            <a:prstGeom prst="roundRect">
              <a:avLst/>
            </a:prstGeom>
          </p:spPr>
          <p:style>
            <a:lnRef idx="1">
              <a:schemeClr val="accent1"/>
            </a:lnRef>
            <a:fillRef idx="3">
              <a:schemeClr val="accent1"/>
            </a:fillRef>
            <a:effectRef idx="2">
              <a:schemeClr val="accent1"/>
            </a:effectRef>
            <a:fontRef idx="minor">
              <a:schemeClr val="lt1"/>
            </a:fontRef>
          </p:style>
        </p:sp>
        <p:sp>
          <p:nvSpPr>
            <p:cNvPr id="16" name="圓角矩形 6"/>
            <p:cNvSpPr/>
            <p:nvPr/>
          </p:nvSpPr>
          <p:spPr>
            <a:xfrm>
              <a:off x="2680017" y="1198990"/>
              <a:ext cx="2848876" cy="9827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17145" rIns="34290" bIns="17145" numCol="1" spcCol="1270" anchor="ctr" anchorCtr="0">
              <a:noAutofit/>
            </a:bodyPr>
            <a:lstStyle/>
            <a:p>
              <a:pPr lvl="0" defTabSz="400050" rtl="0">
                <a:lnSpc>
                  <a:spcPct val="90000"/>
                </a:lnSpc>
                <a:spcBef>
                  <a:spcPct val="0"/>
                </a:spcBef>
                <a:spcAft>
                  <a:spcPct val="35000"/>
                </a:spcAft>
              </a:pPr>
              <a:r>
                <a:rPr lang="zh-TW" sz="2400" kern="1200" dirty="0" smtClean="0">
                  <a:latin typeface="Arial Unicode MS" pitchFamily="34" charset="-120"/>
                  <a:ea typeface="標楷體" pitchFamily="65" charset="-120"/>
                </a:rPr>
                <a:t>藉由</a:t>
              </a:r>
              <a:r>
                <a:rPr lang="en-US" sz="2400" kern="1200" dirty="0" smtClean="0">
                  <a:latin typeface="Arial Unicode MS" pitchFamily="34" charset="-120"/>
                  <a:ea typeface="標楷體" pitchFamily="65" charset="-120"/>
                </a:rPr>
                <a:t>Cisco IT</a:t>
              </a:r>
              <a:r>
                <a:rPr lang="zh-TW" sz="2400" kern="1200" dirty="0" smtClean="0">
                  <a:latin typeface="Arial Unicode MS" pitchFamily="34" charset="-120"/>
                  <a:ea typeface="標楷體" pitchFamily="65" charset="-120"/>
                </a:rPr>
                <a:t>的開放平台，與集中</a:t>
              </a:r>
              <a:r>
                <a:rPr lang="en-US" sz="2400" kern="1200" dirty="0" smtClean="0">
                  <a:latin typeface="Arial Unicode MS" pitchFamily="34" charset="-120"/>
                  <a:ea typeface="標楷體" pitchFamily="65" charset="-120"/>
                </a:rPr>
                <a:t>/</a:t>
              </a:r>
              <a:r>
                <a:rPr lang="zh-TW" sz="2400" kern="1200" dirty="0" smtClean="0">
                  <a:latin typeface="Arial Unicode MS" pitchFamily="34" charset="-120"/>
                  <a:ea typeface="標楷體" pitchFamily="65" charset="-120"/>
                </a:rPr>
                <a:t>分散的組織架構，讓每次併購之後，透過</a:t>
              </a:r>
              <a:r>
                <a:rPr lang="en-US" sz="2400" kern="1200" dirty="0" smtClean="0">
                  <a:latin typeface="Arial Unicode MS" pitchFamily="34" charset="-120"/>
                  <a:ea typeface="標楷體" pitchFamily="65" charset="-120"/>
                </a:rPr>
                <a:t>IT</a:t>
              </a:r>
              <a:r>
                <a:rPr lang="zh-TW" sz="2400" kern="1200" dirty="0" smtClean="0">
                  <a:latin typeface="Arial Unicode MS" pitchFamily="34" charset="-120"/>
                  <a:ea typeface="標楷體" pitchFamily="65" charset="-120"/>
                </a:rPr>
                <a:t>的平台能夠快速整合</a:t>
              </a:r>
              <a:r>
                <a:rPr lang="en-US" sz="2400" kern="1200" dirty="0" smtClean="0">
                  <a:latin typeface="Arial Unicode MS" pitchFamily="34" charset="-120"/>
                  <a:ea typeface="標楷體" pitchFamily="65" charset="-120"/>
                </a:rPr>
                <a:t>R&amp;D</a:t>
              </a:r>
              <a:r>
                <a:rPr lang="zh-TW" sz="2400" kern="1200" dirty="0" smtClean="0">
                  <a:latin typeface="Arial Unicode MS" pitchFamily="34" charset="-120"/>
                  <a:ea typeface="標楷體" pitchFamily="65" charset="-120"/>
                </a:rPr>
                <a:t>或是營運，行銷等各種資訊</a:t>
              </a:r>
              <a:endParaRPr lang="zh-TW" sz="2400" kern="1200" dirty="0">
                <a:latin typeface="Arial Unicode MS" pitchFamily="34" charset="-120"/>
                <a:ea typeface="標楷體" pitchFamily="65" charset="-120"/>
              </a:endParaRPr>
            </a:p>
          </p:txBody>
        </p:sp>
      </p:grpSp>
      <p:grpSp>
        <p:nvGrpSpPr>
          <p:cNvPr id="6" name="群組 8"/>
          <p:cNvGrpSpPr/>
          <p:nvPr/>
        </p:nvGrpSpPr>
        <p:grpSpPr>
          <a:xfrm>
            <a:off x="251520" y="3917464"/>
            <a:ext cx="8640960" cy="1364156"/>
            <a:chOff x="2626851" y="2289385"/>
            <a:chExt cx="2955208" cy="1089105"/>
          </a:xfrm>
        </p:grpSpPr>
        <p:sp>
          <p:nvSpPr>
            <p:cNvPr id="13" name="圓角矩形 12"/>
            <p:cNvSpPr/>
            <p:nvPr/>
          </p:nvSpPr>
          <p:spPr>
            <a:xfrm>
              <a:off x="2626851" y="2289385"/>
              <a:ext cx="2955208" cy="1089105"/>
            </a:xfrm>
            <a:prstGeom prst="roundRect">
              <a:avLst/>
            </a:prstGeom>
          </p:spPr>
          <p:style>
            <a:lnRef idx="1">
              <a:schemeClr val="accent5"/>
            </a:lnRef>
            <a:fillRef idx="3">
              <a:schemeClr val="accent5"/>
            </a:fillRef>
            <a:effectRef idx="2">
              <a:schemeClr val="accent5"/>
            </a:effectRef>
            <a:fontRef idx="minor">
              <a:schemeClr val="lt1"/>
            </a:fontRef>
          </p:style>
        </p:sp>
        <p:sp>
          <p:nvSpPr>
            <p:cNvPr id="14" name="圓角矩形 8"/>
            <p:cNvSpPr/>
            <p:nvPr/>
          </p:nvSpPr>
          <p:spPr>
            <a:xfrm>
              <a:off x="2680017" y="2342551"/>
              <a:ext cx="2848876" cy="9827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17145" rIns="34290" bIns="17145" numCol="1" spcCol="1270" anchor="ctr" anchorCtr="0">
              <a:noAutofit/>
            </a:bodyPr>
            <a:lstStyle/>
            <a:p>
              <a:pPr lvl="0" defTabSz="400050" rtl="0">
                <a:lnSpc>
                  <a:spcPct val="90000"/>
                </a:lnSpc>
                <a:spcBef>
                  <a:spcPct val="0"/>
                </a:spcBef>
                <a:spcAft>
                  <a:spcPct val="35000"/>
                </a:spcAft>
              </a:pPr>
              <a:r>
                <a:rPr lang="zh-TW" altLang="en-US" sz="2400" kern="1200" dirty="0" smtClean="0">
                  <a:latin typeface="Arial Unicode MS" pitchFamily="34" charset="-120"/>
                  <a:ea typeface="標楷體" pitchFamily="65" charset="-120"/>
                </a:rPr>
                <a:t>發展</a:t>
              </a:r>
              <a:r>
                <a:rPr lang="en-US" sz="2400" kern="1200" dirty="0" smtClean="0">
                  <a:latin typeface="Arial Unicode MS" pitchFamily="34" charset="-120"/>
                  <a:ea typeface="標楷體" pitchFamily="65" charset="-120"/>
                </a:rPr>
                <a:t>ERP</a:t>
              </a:r>
              <a:r>
                <a:rPr lang="zh-TW" sz="2400" kern="1200" dirty="0" smtClean="0">
                  <a:latin typeface="Arial Unicode MS" pitchFamily="34" charset="-120"/>
                  <a:ea typeface="標楷體" pitchFamily="65" charset="-120"/>
                </a:rPr>
                <a:t>系統，創新使用</a:t>
              </a:r>
              <a:r>
                <a:rPr lang="en-US" sz="2400" b="1" kern="1200" dirty="0" smtClean="0">
                  <a:solidFill>
                    <a:srgbClr val="FF0000"/>
                  </a:solidFill>
                  <a:latin typeface="Arial Unicode MS" pitchFamily="34" charset="-120"/>
                  <a:ea typeface="標楷體" pitchFamily="65" charset="-120"/>
                </a:rPr>
                <a:t>Web</a:t>
              </a:r>
              <a:r>
                <a:rPr lang="zh-TW" sz="2400" kern="1200" dirty="0" smtClean="0">
                  <a:latin typeface="Arial Unicode MS" pitchFamily="34" charset="-120"/>
                  <a:ea typeface="標楷體" pitchFamily="65" charset="-120"/>
                </a:rPr>
                <a:t>界面，專注於核心競爭優勢，將生產與製造委外並且透過</a:t>
              </a:r>
              <a:r>
                <a:rPr lang="en-US" sz="2400" b="1" kern="1200" dirty="0" smtClean="0">
                  <a:solidFill>
                    <a:srgbClr val="FF0000"/>
                  </a:solidFill>
                  <a:latin typeface="Arial Unicode MS" pitchFamily="34" charset="-120"/>
                  <a:ea typeface="標楷體" pitchFamily="65" charset="-120"/>
                </a:rPr>
                <a:t>Internet</a:t>
              </a:r>
              <a:r>
                <a:rPr lang="zh-TW" sz="2400" kern="1200" dirty="0" smtClean="0">
                  <a:latin typeface="Arial Unicode MS" pitchFamily="34" charset="-120"/>
                  <a:ea typeface="標楷體" pitchFamily="65" charset="-120"/>
                </a:rPr>
                <a:t>來做資料的互通，以降低零件庫存並且增加市場資訊的透明度</a:t>
              </a:r>
              <a:endParaRPr lang="en-US" sz="2400" kern="1200" dirty="0">
                <a:latin typeface="Arial Unicode MS" pitchFamily="34" charset="-120"/>
                <a:ea typeface="標楷體" pitchFamily="65" charset="-120"/>
              </a:endParaRPr>
            </a:p>
          </p:txBody>
        </p:sp>
      </p:grpSp>
      <p:grpSp>
        <p:nvGrpSpPr>
          <p:cNvPr id="7" name="群組 9"/>
          <p:cNvGrpSpPr/>
          <p:nvPr/>
        </p:nvGrpSpPr>
        <p:grpSpPr>
          <a:xfrm>
            <a:off x="251520" y="5349827"/>
            <a:ext cx="8640960" cy="1364156"/>
            <a:chOff x="2626851" y="3432945"/>
            <a:chExt cx="2955208" cy="1089105"/>
          </a:xfrm>
        </p:grpSpPr>
        <p:sp>
          <p:nvSpPr>
            <p:cNvPr id="11" name="圓角矩形 10"/>
            <p:cNvSpPr/>
            <p:nvPr/>
          </p:nvSpPr>
          <p:spPr>
            <a:xfrm>
              <a:off x="2626851" y="3432945"/>
              <a:ext cx="2955208" cy="1089105"/>
            </a:xfrm>
            <a:prstGeom prst="roundRect">
              <a:avLst/>
            </a:prstGeom>
          </p:spPr>
          <p:style>
            <a:lnRef idx="1">
              <a:schemeClr val="accent4"/>
            </a:lnRef>
            <a:fillRef idx="3">
              <a:schemeClr val="accent4"/>
            </a:fillRef>
            <a:effectRef idx="2">
              <a:schemeClr val="accent4"/>
            </a:effectRef>
            <a:fontRef idx="minor">
              <a:schemeClr val="lt1"/>
            </a:fontRef>
          </p:style>
        </p:sp>
        <p:sp>
          <p:nvSpPr>
            <p:cNvPr id="12" name="圓角矩形 10"/>
            <p:cNvSpPr/>
            <p:nvPr/>
          </p:nvSpPr>
          <p:spPr>
            <a:xfrm>
              <a:off x="2680017" y="3486111"/>
              <a:ext cx="2848876" cy="9827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17145" rIns="34290" bIns="17145" numCol="1" spcCol="1270" anchor="ctr" anchorCtr="0">
              <a:noAutofit/>
            </a:bodyPr>
            <a:lstStyle/>
            <a:p>
              <a:pPr lvl="0" defTabSz="400050">
                <a:lnSpc>
                  <a:spcPct val="90000"/>
                </a:lnSpc>
                <a:spcBef>
                  <a:spcPct val="0"/>
                </a:spcBef>
                <a:spcAft>
                  <a:spcPct val="35000"/>
                </a:spcAft>
              </a:pPr>
              <a:r>
                <a:rPr lang="zh-TW" sz="2400" kern="1200" dirty="0" smtClean="0">
                  <a:latin typeface="Arial Unicode MS" pitchFamily="34" charset="-120"/>
                  <a:ea typeface="標楷體" pitchFamily="65" charset="-120"/>
                </a:rPr>
                <a:t>透過與</a:t>
              </a:r>
              <a:r>
                <a:rPr lang="en-US" sz="2400" kern="1200" dirty="0" smtClean="0">
                  <a:latin typeface="Arial Unicode MS" pitchFamily="34" charset="-120"/>
                  <a:ea typeface="標楷體" pitchFamily="65" charset="-120"/>
                </a:rPr>
                <a:t>KPMG</a:t>
              </a:r>
              <a:r>
                <a:rPr lang="zh-TW" sz="2400" kern="1200" dirty="0" smtClean="0">
                  <a:latin typeface="Arial Unicode MS" pitchFamily="34" charset="-120"/>
                  <a:ea typeface="標楷體" pitchFamily="65" charset="-120"/>
                </a:rPr>
                <a:t>與</a:t>
              </a:r>
              <a:r>
                <a:rPr lang="en-US" sz="2400" kern="1200" dirty="0" smtClean="0">
                  <a:latin typeface="Arial Unicode MS" pitchFamily="34" charset="-120"/>
                  <a:ea typeface="標楷體" pitchFamily="65" charset="-120"/>
                </a:rPr>
                <a:t>Oracle</a:t>
              </a:r>
              <a:r>
                <a:rPr lang="zh-TW" sz="2400" kern="1200" dirty="0" smtClean="0">
                  <a:latin typeface="Arial Unicode MS" pitchFamily="34" charset="-120"/>
                  <a:ea typeface="標楷體" pitchFamily="65" charset="-120"/>
                </a:rPr>
                <a:t>的合作，</a:t>
              </a:r>
              <a:r>
                <a:rPr lang="zh-TW" altLang="en-US" sz="2400" kern="1200" dirty="0" smtClean="0">
                  <a:latin typeface="Arial Unicode MS" pitchFamily="34" charset="-120"/>
                  <a:ea typeface="標楷體" pitchFamily="65" charset="-120"/>
                </a:rPr>
                <a:t>來強化</a:t>
              </a:r>
              <a:r>
                <a:rPr lang="en-US" altLang="zh-TW" sz="2400" kern="1200" dirty="0" smtClean="0">
                  <a:latin typeface="Arial Unicode MS" pitchFamily="34" charset="-120"/>
                  <a:ea typeface="標楷體" pitchFamily="65" charset="-120"/>
                </a:rPr>
                <a:t>ERP</a:t>
              </a:r>
              <a:r>
                <a:rPr lang="zh-TW" altLang="en-US" sz="2400" kern="1200" dirty="0" smtClean="0">
                  <a:latin typeface="Arial Unicode MS" pitchFamily="34" charset="-120"/>
                  <a:ea typeface="標楷體" pitchFamily="65" charset="-120"/>
                </a:rPr>
                <a:t>系統</a:t>
              </a:r>
              <a:r>
                <a:rPr lang="zh-TW" altLang="zh-TW" sz="2400" dirty="0" smtClean="0">
                  <a:latin typeface="Arial Unicode MS" pitchFamily="34" charset="-120"/>
                  <a:ea typeface="標楷體" pitchFamily="65" charset="-120"/>
                </a:rPr>
                <a:t>，</a:t>
              </a:r>
              <a:r>
                <a:rPr lang="zh-TW" sz="2400" kern="1200" dirty="0" smtClean="0">
                  <a:latin typeface="Arial Unicode MS" pitchFamily="34" charset="-120"/>
                  <a:ea typeface="標楷體" pitchFamily="65" charset="-120"/>
                </a:rPr>
                <a:t>當其發展</a:t>
              </a:r>
              <a:r>
                <a:rPr lang="en-US" sz="2400" kern="1200" dirty="0" smtClean="0">
                  <a:latin typeface="Arial Unicode MS" pitchFamily="34" charset="-120"/>
                  <a:ea typeface="標楷體" pitchFamily="65" charset="-120"/>
                </a:rPr>
                <a:t>Internet</a:t>
              </a:r>
              <a:r>
                <a:rPr lang="zh-TW" sz="2400" kern="1200" dirty="0" smtClean="0">
                  <a:latin typeface="Arial Unicode MS" pitchFamily="34" charset="-120"/>
                  <a:ea typeface="標楷體" pitchFamily="65" charset="-120"/>
                </a:rPr>
                <a:t>與</a:t>
              </a:r>
              <a:r>
                <a:rPr lang="en-US" sz="2400" kern="1200" dirty="0" smtClean="0">
                  <a:latin typeface="Arial Unicode MS" pitchFamily="34" charset="-120"/>
                  <a:ea typeface="標楷體" pitchFamily="65" charset="-120"/>
                </a:rPr>
                <a:t>Intranet</a:t>
              </a:r>
              <a:r>
                <a:rPr lang="zh-TW" sz="2400" kern="1200" dirty="0" smtClean="0">
                  <a:latin typeface="Arial Unicode MS" pitchFamily="34" charset="-120"/>
                  <a:ea typeface="標楷體" pitchFamily="65" charset="-120"/>
                </a:rPr>
                <a:t>的應用時，也選擇</a:t>
              </a:r>
              <a:r>
                <a:rPr lang="en-US" sz="2400" kern="1200" dirty="0" smtClean="0">
                  <a:latin typeface="Arial Unicode MS" pitchFamily="34" charset="-120"/>
                  <a:ea typeface="標楷體" pitchFamily="65" charset="-120"/>
                </a:rPr>
                <a:t>Yahoo</a:t>
              </a:r>
              <a:r>
                <a:rPr lang="zh-TW" sz="2400" kern="1200" dirty="0" smtClean="0">
                  <a:latin typeface="Arial Unicode MS" pitchFamily="34" charset="-120"/>
                  <a:ea typeface="標楷體" pitchFamily="65" charset="-120"/>
                </a:rPr>
                <a:t>來合作，</a:t>
              </a:r>
              <a:r>
                <a:rPr lang="zh-TW" altLang="en-US" sz="2400" kern="1200" dirty="0" smtClean="0">
                  <a:latin typeface="Arial Unicode MS" pitchFamily="34" charset="-120"/>
                  <a:ea typeface="標楷體" pitchFamily="65" charset="-120"/>
                </a:rPr>
                <a:t>經由</a:t>
              </a:r>
              <a:r>
                <a:rPr lang="zh-TW" sz="2400" kern="1200" dirty="0" smtClean="0">
                  <a:latin typeface="Arial Unicode MS" pitchFamily="34" charset="-120"/>
                  <a:ea typeface="標楷體" pitchFamily="65" charset="-120"/>
                </a:rPr>
                <a:t>這些</a:t>
              </a:r>
              <a:r>
                <a:rPr lang="zh-TW" sz="2400" b="1" kern="1200" dirty="0" smtClean="0">
                  <a:solidFill>
                    <a:srgbClr val="FF0000"/>
                  </a:solidFill>
                  <a:latin typeface="Arial Unicode MS" pitchFamily="34" charset="-120"/>
                  <a:ea typeface="標楷體" pitchFamily="65" charset="-120"/>
                </a:rPr>
                <a:t>策略夥伴</a:t>
              </a:r>
              <a:r>
                <a:rPr lang="zh-TW" sz="2400" kern="1200" dirty="0" smtClean="0">
                  <a:latin typeface="Arial Unicode MS" pitchFamily="34" charset="-120"/>
                  <a:ea typeface="標楷體" pitchFamily="65" charset="-120"/>
                </a:rPr>
                <a:t>關係創造出</a:t>
              </a:r>
              <a:r>
                <a:rPr lang="zh-TW" sz="2400" b="1" kern="1200" dirty="0" smtClean="0">
                  <a:solidFill>
                    <a:srgbClr val="FF0000"/>
                  </a:solidFill>
                  <a:latin typeface="Arial Unicode MS" pitchFamily="34" charset="-120"/>
                  <a:ea typeface="標楷體" pitchFamily="65" charset="-120"/>
                </a:rPr>
                <a:t>雙贏</a:t>
              </a:r>
              <a:r>
                <a:rPr lang="zh-TW" sz="2400" kern="1200" dirty="0" smtClean="0">
                  <a:latin typeface="Arial Unicode MS" pitchFamily="34" charset="-120"/>
                  <a:ea typeface="標楷體" pitchFamily="65" charset="-120"/>
                </a:rPr>
                <a:t>的結果，透過了「強強相加」的綜效創造出新的產品與商機</a:t>
              </a:r>
              <a:endParaRPr lang="zh-TW" sz="2400" kern="1200" dirty="0">
                <a:latin typeface="Arial Unicode MS" pitchFamily="34" charset="-120"/>
                <a:ea typeface="標楷體" pitchFamily="65" charset="-120"/>
              </a:endParaRPr>
            </a:p>
          </p:txBody>
        </p:sp>
      </p:grpSp>
      <p:pic>
        <p:nvPicPr>
          <p:cNvPr id="20" name="圖片 5" descr="Image2.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172400" y="74118"/>
            <a:ext cx="874549" cy="474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8438573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Cisco</a:t>
            </a:r>
            <a:r>
              <a:rPr lang="zh-TW" altLang="zh-TW" dirty="0" smtClean="0"/>
              <a:t>的競爭優勢與策略</a:t>
            </a:r>
            <a:r>
              <a:rPr lang="en-US" altLang="zh-TW" dirty="0" smtClean="0"/>
              <a:t> </a:t>
            </a:r>
            <a:endParaRPr lang="zh-TW" altLang="en-US" dirty="0"/>
          </a:p>
        </p:txBody>
      </p:sp>
      <p:pic>
        <p:nvPicPr>
          <p:cNvPr id="4" name="圖片 5" descr="Image2.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172400" y="74118"/>
            <a:ext cx="874549" cy="474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1" name="群組 40"/>
          <p:cNvGrpSpPr/>
          <p:nvPr/>
        </p:nvGrpSpPr>
        <p:grpSpPr>
          <a:xfrm>
            <a:off x="197768" y="836712"/>
            <a:ext cx="8748463" cy="1080120"/>
            <a:chOff x="197768" y="836712"/>
            <a:chExt cx="8748463" cy="1080120"/>
          </a:xfrm>
        </p:grpSpPr>
        <p:grpSp>
          <p:nvGrpSpPr>
            <p:cNvPr id="11" name="群組 10"/>
            <p:cNvGrpSpPr/>
            <p:nvPr/>
          </p:nvGrpSpPr>
          <p:grpSpPr>
            <a:xfrm>
              <a:off x="197768" y="836712"/>
              <a:ext cx="8748463" cy="466939"/>
              <a:chOff x="0" y="273436"/>
              <a:chExt cx="8748463" cy="466939"/>
            </a:xfrm>
          </p:grpSpPr>
          <p:sp>
            <p:nvSpPr>
              <p:cNvPr id="39" name="圓角矩形 38"/>
              <p:cNvSpPr/>
              <p:nvPr/>
            </p:nvSpPr>
            <p:spPr>
              <a:xfrm>
                <a:off x="0" y="273436"/>
                <a:ext cx="8748463" cy="466939"/>
              </a:xfrm>
              <a:prstGeom prst="roundRect">
                <a:avLst/>
              </a:prstGeom>
            </p:spPr>
            <p:style>
              <a:lnRef idx="1">
                <a:schemeClr val="accent2"/>
              </a:lnRef>
              <a:fillRef idx="3">
                <a:schemeClr val="accent2"/>
              </a:fillRef>
              <a:effectRef idx="2">
                <a:schemeClr val="accent2"/>
              </a:effectRef>
              <a:fontRef idx="minor">
                <a:schemeClr val="lt1"/>
              </a:fontRef>
            </p:style>
          </p:sp>
          <p:sp>
            <p:nvSpPr>
              <p:cNvPr id="40" name="圓角矩形 4"/>
              <p:cNvSpPr/>
              <p:nvPr/>
            </p:nvSpPr>
            <p:spPr>
              <a:xfrm>
                <a:off x="22794" y="296230"/>
                <a:ext cx="8702875" cy="4213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zh-TW" sz="2000" kern="1200" baseline="0" dirty="0" smtClean="0">
                    <a:latin typeface="標楷體" pitchFamily="65" charset="-120"/>
                    <a:ea typeface="標楷體" pitchFamily="65" charset="-120"/>
                  </a:rPr>
                  <a:t>創新產品與速度</a:t>
                </a:r>
                <a:r>
                  <a:rPr lang="en-US" sz="2000" kern="1200" baseline="0" dirty="0" smtClean="0">
                    <a:latin typeface="標楷體" pitchFamily="65" charset="-120"/>
                    <a:ea typeface="標楷體" pitchFamily="65" charset="-120"/>
                  </a:rPr>
                  <a:t> </a:t>
                </a:r>
                <a:endParaRPr lang="zh-TW" sz="2000" kern="1200" baseline="0" dirty="0">
                  <a:latin typeface="標楷體" pitchFamily="65" charset="-120"/>
                  <a:ea typeface="標楷體" pitchFamily="65" charset="-120"/>
                </a:endParaRPr>
              </a:p>
            </p:txBody>
          </p:sp>
        </p:grpSp>
        <p:grpSp>
          <p:nvGrpSpPr>
            <p:cNvPr id="12" name="群組 11"/>
            <p:cNvGrpSpPr/>
            <p:nvPr/>
          </p:nvGrpSpPr>
          <p:grpSpPr>
            <a:xfrm>
              <a:off x="197768" y="1235058"/>
              <a:ext cx="8748463" cy="681774"/>
              <a:chOff x="0" y="671782"/>
              <a:chExt cx="8748463" cy="681774"/>
            </a:xfrm>
          </p:grpSpPr>
          <p:sp>
            <p:nvSpPr>
              <p:cNvPr id="37" name="矩形 36"/>
              <p:cNvSpPr/>
              <p:nvPr/>
            </p:nvSpPr>
            <p:spPr>
              <a:xfrm>
                <a:off x="0" y="740376"/>
                <a:ext cx="8748463" cy="46575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8" name="矩形 37"/>
              <p:cNvSpPr/>
              <p:nvPr/>
            </p:nvSpPr>
            <p:spPr>
              <a:xfrm>
                <a:off x="0" y="671782"/>
                <a:ext cx="8748463" cy="681774"/>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277764" tIns="22860" rIns="128016" bIns="22860" numCol="1" spcCol="1270" anchor="t" anchorCtr="0">
                <a:noAutofit/>
              </a:bodyPr>
              <a:lstStyle/>
              <a:p>
                <a:pPr marL="114300" lvl="1" indent="-114300" algn="l" defTabSz="622300" rtl="0">
                  <a:lnSpc>
                    <a:spcPct val="90000"/>
                  </a:lnSpc>
                  <a:spcBef>
                    <a:spcPct val="0"/>
                  </a:spcBef>
                  <a:spcAft>
                    <a:spcPct val="20000"/>
                  </a:spcAft>
                </a:pPr>
                <a:r>
                  <a:rPr lang="zh-TW" kern="1200" baseline="0" dirty="0" smtClean="0">
                    <a:latin typeface="標楷體" pitchFamily="65" charset="-120"/>
                    <a:ea typeface="標楷體" pitchFamily="65" charset="-120"/>
                  </a:rPr>
                  <a:t>網路產品生命週期短，因此速度決定一切，</a:t>
                </a:r>
                <a:r>
                  <a:rPr lang="en-US" kern="1200" baseline="0" dirty="0" smtClean="0">
                    <a:latin typeface="標楷體" pitchFamily="65" charset="-120"/>
                    <a:ea typeface="標楷體" pitchFamily="65" charset="-120"/>
                  </a:rPr>
                  <a:t>Cisco</a:t>
                </a:r>
                <a:r>
                  <a:rPr lang="zh-TW" kern="1200" baseline="0" dirty="0" smtClean="0">
                    <a:latin typeface="標楷體" pitchFamily="65" charset="-120"/>
                    <a:ea typeface="標楷體" pitchFamily="65" charset="-120"/>
                  </a:rPr>
                  <a:t>遵循</a:t>
                </a:r>
                <a:r>
                  <a:rPr lang="zh-TW" b="1" kern="1200" baseline="0" dirty="0" smtClean="0">
                    <a:solidFill>
                      <a:srgbClr val="FF0000"/>
                    </a:solidFill>
                    <a:latin typeface="標楷體" pitchFamily="65" charset="-120"/>
                    <a:ea typeface="標楷體" pitchFamily="65" charset="-120"/>
                  </a:rPr>
                  <a:t>動態能力理論</a:t>
                </a:r>
                <a:r>
                  <a:rPr lang="zh-TW" kern="1200" baseline="0" dirty="0" smtClean="0">
                    <a:latin typeface="標楷體" pitchFamily="65" charset="-120"/>
                    <a:ea typeface="標楷體" pitchFamily="65" charset="-120"/>
                  </a:rPr>
                  <a:t>快速地向外</a:t>
                </a:r>
                <a:r>
                  <a:rPr lang="en-US" altLang="zh-TW" kern="1200" baseline="0" dirty="0" smtClean="0">
                    <a:latin typeface="標楷體" pitchFamily="65" charset="-120"/>
                    <a:ea typeface="標楷體" pitchFamily="65" charset="-120"/>
                  </a:rPr>
                  <a:t> </a:t>
                </a:r>
              </a:p>
              <a:p>
                <a:pPr marL="114300" lvl="1" indent="-114300" algn="l" defTabSz="622300" rtl="0">
                  <a:lnSpc>
                    <a:spcPct val="90000"/>
                  </a:lnSpc>
                  <a:spcBef>
                    <a:spcPct val="0"/>
                  </a:spcBef>
                  <a:spcAft>
                    <a:spcPct val="20000"/>
                  </a:spcAft>
                </a:pPr>
                <a:r>
                  <a:rPr lang="zh-TW" kern="1200" baseline="0" dirty="0" smtClean="0">
                    <a:latin typeface="標楷體" pitchFamily="65" charset="-120"/>
                    <a:ea typeface="標楷體" pitchFamily="65" charset="-120"/>
                  </a:rPr>
                  <a:t>部獲取，</a:t>
                </a:r>
                <a:r>
                  <a:rPr lang="zh-TW" b="1" kern="1200" baseline="0" dirty="0" smtClean="0">
                    <a:solidFill>
                      <a:srgbClr val="FF0000"/>
                    </a:solidFill>
                    <a:latin typeface="標楷體" pitchFamily="65" charset="-120"/>
                    <a:ea typeface="標楷體" pitchFamily="65" charset="-120"/>
                  </a:rPr>
                  <a:t>以特有的購併策略來吸收新科技</a:t>
                </a:r>
                <a:endParaRPr lang="zh-TW" kern="1200" baseline="0" dirty="0">
                  <a:latin typeface="標楷體" pitchFamily="65" charset="-120"/>
                  <a:ea typeface="標楷體" pitchFamily="65" charset="-120"/>
                </a:endParaRPr>
              </a:p>
            </p:txBody>
          </p:sp>
        </p:grpSp>
      </p:grpSp>
      <p:grpSp>
        <p:nvGrpSpPr>
          <p:cNvPr id="42" name="群組 41"/>
          <p:cNvGrpSpPr/>
          <p:nvPr/>
        </p:nvGrpSpPr>
        <p:grpSpPr>
          <a:xfrm>
            <a:off x="197768" y="1988840"/>
            <a:ext cx="8748463" cy="1152128"/>
            <a:chOff x="197768" y="1988840"/>
            <a:chExt cx="8748463" cy="1152128"/>
          </a:xfrm>
        </p:grpSpPr>
        <p:grpSp>
          <p:nvGrpSpPr>
            <p:cNvPr id="13" name="群組 12"/>
            <p:cNvGrpSpPr/>
            <p:nvPr/>
          </p:nvGrpSpPr>
          <p:grpSpPr>
            <a:xfrm>
              <a:off x="197768" y="1988840"/>
              <a:ext cx="8748463" cy="466939"/>
              <a:chOff x="0" y="1206126"/>
              <a:chExt cx="8748463" cy="466939"/>
            </a:xfrm>
          </p:grpSpPr>
          <p:sp>
            <p:nvSpPr>
              <p:cNvPr id="35" name="圓角矩形 34"/>
              <p:cNvSpPr/>
              <p:nvPr/>
            </p:nvSpPr>
            <p:spPr>
              <a:xfrm>
                <a:off x="0" y="1206126"/>
                <a:ext cx="8748463" cy="466939"/>
              </a:xfrm>
              <a:prstGeom prst="roundRect">
                <a:avLst/>
              </a:prstGeom>
            </p:spPr>
            <p:style>
              <a:lnRef idx="1">
                <a:schemeClr val="accent3"/>
              </a:lnRef>
              <a:fillRef idx="3">
                <a:schemeClr val="accent3"/>
              </a:fillRef>
              <a:effectRef idx="2">
                <a:schemeClr val="accent3"/>
              </a:effectRef>
              <a:fontRef idx="minor">
                <a:schemeClr val="lt1"/>
              </a:fontRef>
            </p:style>
          </p:sp>
          <p:sp>
            <p:nvSpPr>
              <p:cNvPr id="36" name="圓角矩形 8"/>
              <p:cNvSpPr/>
              <p:nvPr/>
            </p:nvSpPr>
            <p:spPr>
              <a:xfrm>
                <a:off x="22794" y="1228920"/>
                <a:ext cx="8702875" cy="421351"/>
              </a:xfrm>
              <a:prstGeom prst="rect">
                <a:avLst/>
              </a:prstGeom>
            </p:spPr>
            <p:style>
              <a:lnRef idx="1">
                <a:schemeClr val="accent3"/>
              </a:lnRef>
              <a:fillRef idx="3">
                <a:schemeClr val="accent3"/>
              </a:fillRef>
              <a:effectRef idx="2">
                <a:schemeClr val="accent3"/>
              </a:effectRef>
              <a:fontRef idx="minor">
                <a:schemeClr val="lt1"/>
              </a:fontRef>
            </p:style>
            <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zh-TW" sz="2000" kern="1200" baseline="0" dirty="0" smtClean="0">
                    <a:latin typeface="標楷體" pitchFamily="65" charset="-120"/>
                    <a:ea typeface="標楷體" pitchFamily="65" charset="-120"/>
                  </a:rPr>
                  <a:t>自我吞噬</a:t>
                </a:r>
                <a:r>
                  <a:rPr lang="en-US" sz="2000" kern="1200" baseline="0" dirty="0" smtClean="0">
                    <a:latin typeface="標楷體" pitchFamily="65" charset="-120"/>
                    <a:ea typeface="標楷體" pitchFamily="65" charset="-120"/>
                  </a:rPr>
                  <a:t>  </a:t>
                </a:r>
                <a:endParaRPr lang="zh-TW" sz="2000" kern="1200" baseline="0" dirty="0">
                  <a:latin typeface="標楷體" pitchFamily="65" charset="-120"/>
                  <a:ea typeface="標楷體" pitchFamily="65" charset="-120"/>
                </a:endParaRPr>
              </a:p>
            </p:txBody>
          </p:sp>
        </p:grpSp>
        <p:grpSp>
          <p:nvGrpSpPr>
            <p:cNvPr id="14" name="群組 13"/>
            <p:cNvGrpSpPr/>
            <p:nvPr/>
          </p:nvGrpSpPr>
          <p:grpSpPr>
            <a:xfrm>
              <a:off x="197768" y="2455780"/>
              <a:ext cx="8748463" cy="685188"/>
              <a:chOff x="0" y="1673066"/>
              <a:chExt cx="8748463" cy="685188"/>
            </a:xfrm>
          </p:grpSpPr>
          <p:sp>
            <p:nvSpPr>
              <p:cNvPr id="33" name="矩形 32"/>
              <p:cNvSpPr/>
              <p:nvPr/>
            </p:nvSpPr>
            <p:spPr>
              <a:xfrm>
                <a:off x="0" y="1673066"/>
                <a:ext cx="8748463" cy="46575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4" name="矩形 33"/>
              <p:cNvSpPr/>
              <p:nvPr/>
            </p:nvSpPr>
            <p:spPr>
              <a:xfrm>
                <a:off x="0" y="1673066"/>
                <a:ext cx="8748463" cy="685188"/>
              </a:xfrm>
              <a:prstGeom prst="rect">
                <a:avLst/>
              </a:prstGeom>
            </p:spPr>
            <p:style>
              <a:lnRef idx="2">
                <a:schemeClr val="accent3"/>
              </a:lnRef>
              <a:fillRef idx="1">
                <a:schemeClr val="lt1"/>
              </a:fillRef>
              <a:effectRef idx="0">
                <a:schemeClr val="accent3"/>
              </a:effectRef>
              <a:fontRef idx="minor">
                <a:schemeClr val="dk1"/>
              </a:fontRef>
            </p:style>
            <p:txBody>
              <a:bodyPr spcFirstLastPara="0" vert="horz" wrap="square" lIns="277764" tIns="22860" rIns="128016" bIns="22860" numCol="1" spcCol="1270" anchor="t" anchorCtr="0">
                <a:noAutofit/>
              </a:bodyPr>
              <a:lstStyle/>
              <a:p>
                <a:pPr marL="114300" lvl="1" indent="-114300" algn="l" defTabSz="622300" rtl="0">
                  <a:lnSpc>
                    <a:spcPct val="90000"/>
                  </a:lnSpc>
                  <a:spcBef>
                    <a:spcPct val="0"/>
                  </a:spcBef>
                  <a:spcAft>
                    <a:spcPct val="20000"/>
                  </a:spcAft>
                </a:pPr>
                <a:r>
                  <a:rPr lang="zh-TW" kern="1200" baseline="0" dirty="0" smtClean="0">
                    <a:latin typeface="標楷體" pitchFamily="65" charset="-120"/>
                    <a:ea typeface="標楷體" pitchFamily="65" charset="-120"/>
                  </a:rPr>
                  <a:t>當</a:t>
                </a:r>
                <a:r>
                  <a:rPr lang="en-US" kern="1200" baseline="0" dirty="0" smtClean="0">
                    <a:latin typeface="標楷體" pitchFamily="65" charset="-120"/>
                    <a:ea typeface="標楷體" pitchFamily="65" charset="-120"/>
                  </a:rPr>
                  <a:t>Cisco</a:t>
                </a:r>
                <a:r>
                  <a:rPr lang="zh-TW" kern="1200" baseline="0" dirty="0" smtClean="0">
                    <a:latin typeface="標楷體" pitchFamily="65" charset="-120"/>
                    <a:ea typeface="標楷體" pitchFamily="65" charset="-120"/>
                  </a:rPr>
                  <a:t>發現新產品比本身的產品有更大的發展潛力時，</a:t>
                </a:r>
                <a:r>
                  <a:rPr lang="zh-TW" b="1" kern="1200" baseline="0" dirty="0" smtClean="0">
                    <a:solidFill>
                      <a:srgbClr val="FF0000"/>
                    </a:solidFill>
                    <a:latin typeface="標楷體" pitchFamily="65" charset="-120"/>
                    <a:ea typeface="標楷體" pitchFamily="65" charset="-120"/>
                  </a:rPr>
                  <a:t>會快速地轉進有潛力的產</a:t>
                </a:r>
                <a:endParaRPr lang="en-US" altLang="zh-TW" b="1" kern="1200" baseline="0" dirty="0" smtClean="0">
                  <a:solidFill>
                    <a:srgbClr val="FF0000"/>
                  </a:solidFill>
                  <a:latin typeface="標楷體" pitchFamily="65" charset="-120"/>
                  <a:ea typeface="標楷體" pitchFamily="65" charset="-120"/>
                </a:endParaRPr>
              </a:p>
              <a:p>
                <a:pPr marL="114300" lvl="1" indent="-114300" algn="l" defTabSz="622300" rtl="0">
                  <a:lnSpc>
                    <a:spcPct val="90000"/>
                  </a:lnSpc>
                  <a:spcBef>
                    <a:spcPct val="0"/>
                  </a:spcBef>
                  <a:spcAft>
                    <a:spcPct val="20000"/>
                  </a:spcAft>
                </a:pPr>
                <a:r>
                  <a:rPr lang="zh-TW" b="1" kern="1200" baseline="0" dirty="0" smtClean="0">
                    <a:solidFill>
                      <a:srgbClr val="FF0000"/>
                    </a:solidFill>
                    <a:latin typeface="標楷體" pitchFamily="65" charset="-120"/>
                    <a:ea typeface="標楷體" pitchFamily="65" charset="-120"/>
                  </a:rPr>
                  <a:t>品，甚至不惜犧牲自己有高獲利的產品</a:t>
                </a:r>
                <a:endParaRPr lang="zh-TW" kern="1200" baseline="0" dirty="0">
                  <a:latin typeface="標楷體" pitchFamily="65" charset="-120"/>
                  <a:ea typeface="標楷體" pitchFamily="65" charset="-120"/>
                </a:endParaRPr>
              </a:p>
            </p:txBody>
          </p:sp>
        </p:grpSp>
      </p:grpSp>
      <p:grpSp>
        <p:nvGrpSpPr>
          <p:cNvPr id="43" name="群組 42"/>
          <p:cNvGrpSpPr/>
          <p:nvPr/>
        </p:nvGrpSpPr>
        <p:grpSpPr>
          <a:xfrm>
            <a:off x="197768" y="3212976"/>
            <a:ext cx="8748463" cy="1137619"/>
            <a:chOff x="197768" y="3212976"/>
            <a:chExt cx="8748463" cy="1137619"/>
          </a:xfrm>
        </p:grpSpPr>
        <p:grpSp>
          <p:nvGrpSpPr>
            <p:cNvPr id="15" name="群組 14"/>
            <p:cNvGrpSpPr/>
            <p:nvPr/>
          </p:nvGrpSpPr>
          <p:grpSpPr>
            <a:xfrm>
              <a:off x="197768" y="3212976"/>
              <a:ext cx="8748463" cy="466939"/>
              <a:chOff x="0" y="2138816"/>
              <a:chExt cx="8748463" cy="466939"/>
            </a:xfrm>
          </p:grpSpPr>
          <p:sp>
            <p:nvSpPr>
              <p:cNvPr id="31" name="圓角矩形 30"/>
              <p:cNvSpPr/>
              <p:nvPr/>
            </p:nvSpPr>
            <p:spPr>
              <a:xfrm>
                <a:off x="0" y="2138816"/>
                <a:ext cx="8748463" cy="466939"/>
              </a:xfrm>
              <a:prstGeom prst="roundRect">
                <a:avLst/>
              </a:prstGeom>
            </p:spPr>
            <p:style>
              <a:lnRef idx="1">
                <a:schemeClr val="accent4"/>
              </a:lnRef>
              <a:fillRef idx="3">
                <a:schemeClr val="accent4"/>
              </a:fillRef>
              <a:effectRef idx="2">
                <a:schemeClr val="accent4"/>
              </a:effectRef>
              <a:fontRef idx="minor">
                <a:schemeClr val="lt1"/>
              </a:fontRef>
            </p:style>
          </p:sp>
          <p:sp>
            <p:nvSpPr>
              <p:cNvPr id="32" name="圓角矩形 12"/>
              <p:cNvSpPr/>
              <p:nvPr/>
            </p:nvSpPr>
            <p:spPr>
              <a:xfrm>
                <a:off x="22794" y="2161610"/>
                <a:ext cx="8702875" cy="421351"/>
              </a:xfrm>
              <a:prstGeom prst="rect">
                <a:avLst/>
              </a:prstGeom>
            </p:spPr>
            <p:style>
              <a:lnRef idx="1">
                <a:schemeClr val="accent4"/>
              </a:lnRef>
              <a:fillRef idx="3">
                <a:schemeClr val="accent4"/>
              </a:fillRef>
              <a:effectRef idx="2">
                <a:schemeClr val="accent4"/>
              </a:effectRef>
              <a:fontRef idx="minor">
                <a:schemeClr val="lt1"/>
              </a:fontRef>
            </p:style>
            <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zh-TW" sz="2000" kern="1200" baseline="0" dirty="0" smtClean="0">
                    <a:latin typeface="標楷體" pitchFamily="65" charset="-120"/>
                    <a:ea typeface="標楷體" pitchFamily="65" charset="-120"/>
                  </a:rPr>
                  <a:t>產品製造者→顧客整體方案提供者→套牢顧客</a:t>
                </a:r>
                <a:r>
                  <a:rPr lang="en-US" sz="2000" kern="1200" baseline="0" dirty="0" smtClean="0">
                    <a:latin typeface="標楷體" pitchFamily="65" charset="-120"/>
                    <a:ea typeface="標楷體" pitchFamily="65" charset="-120"/>
                  </a:rPr>
                  <a:t> </a:t>
                </a:r>
                <a:endParaRPr lang="zh-TW" sz="2000" kern="1200" baseline="0" dirty="0">
                  <a:latin typeface="標楷體" pitchFamily="65" charset="-120"/>
                  <a:ea typeface="標楷體" pitchFamily="65" charset="-120"/>
                </a:endParaRPr>
              </a:p>
            </p:txBody>
          </p:sp>
        </p:grpSp>
        <p:grpSp>
          <p:nvGrpSpPr>
            <p:cNvPr id="16" name="群組 15"/>
            <p:cNvGrpSpPr/>
            <p:nvPr/>
          </p:nvGrpSpPr>
          <p:grpSpPr>
            <a:xfrm>
              <a:off x="197768" y="3679915"/>
              <a:ext cx="8748463" cy="670680"/>
              <a:chOff x="0" y="2605755"/>
              <a:chExt cx="8748463" cy="670680"/>
            </a:xfrm>
          </p:grpSpPr>
          <p:sp>
            <p:nvSpPr>
              <p:cNvPr id="29" name="矩形 28"/>
              <p:cNvSpPr/>
              <p:nvPr/>
            </p:nvSpPr>
            <p:spPr>
              <a:xfrm>
                <a:off x="0" y="2605755"/>
                <a:ext cx="8748463" cy="6706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0" name="矩形 29"/>
              <p:cNvSpPr/>
              <p:nvPr/>
            </p:nvSpPr>
            <p:spPr>
              <a:xfrm>
                <a:off x="0" y="2605755"/>
                <a:ext cx="8748463" cy="670680"/>
              </a:xfrm>
              <a:prstGeom prst="rect">
                <a:avLst/>
              </a:prstGeom>
            </p:spPr>
            <p:style>
              <a:lnRef idx="2">
                <a:schemeClr val="accent4"/>
              </a:lnRef>
              <a:fillRef idx="1">
                <a:schemeClr val="lt1"/>
              </a:fillRef>
              <a:effectRef idx="0">
                <a:schemeClr val="accent4"/>
              </a:effectRef>
              <a:fontRef idx="minor">
                <a:schemeClr val="dk1"/>
              </a:fontRef>
            </p:style>
            <p:txBody>
              <a:bodyPr spcFirstLastPara="0" vert="horz" wrap="square" lIns="277764" tIns="22860" rIns="128016" bIns="22860" numCol="1" spcCol="1270" anchor="t" anchorCtr="0">
                <a:noAutofit/>
              </a:bodyPr>
              <a:lstStyle/>
              <a:p>
                <a:pPr marL="114300" lvl="1" indent="-114300" algn="l" defTabSz="622300" rtl="0">
                  <a:lnSpc>
                    <a:spcPct val="90000"/>
                  </a:lnSpc>
                  <a:spcBef>
                    <a:spcPct val="0"/>
                  </a:spcBef>
                  <a:spcAft>
                    <a:spcPct val="20000"/>
                  </a:spcAft>
                </a:pPr>
                <a:r>
                  <a:rPr lang="zh-TW" kern="1200" baseline="0" dirty="0" smtClean="0">
                    <a:latin typeface="標楷體" pitchFamily="65" charset="-120"/>
                    <a:ea typeface="標楷體" pitchFamily="65" charset="-120"/>
                  </a:rPr>
                  <a:t>擴大產品線，提供所有相關的服務。</a:t>
                </a:r>
                <a:r>
                  <a:rPr lang="zh-TW" b="1" kern="1200" baseline="0" dirty="0" smtClean="0">
                    <a:solidFill>
                      <a:srgbClr val="FF0000"/>
                    </a:solidFill>
                    <a:latin typeface="標楷體" pitchFamily="65" charset="-120"/>
                    <a:ea typeface="標楷體" pitchFamily="65" charset="-120"/>
                  </a:rPr>
                  <a:t>不僅提升營收與顧客滿意度，更因為顧客的知</a:t>
                </a:r>
                <a:endParaRPr lang="en-US" altLang="zh-TW" b="1" kern="1200" baseline="0" dirty="0" smtClean="0">
                  <a:solidFill>
                    <a:srgbClr val="FF0000"/>
                  </a:solidFill>
                  <a:latin typeface="標楷體" pitchFamily="65" charset="-120"/>
                  <a:ea typeface="標楷體" pitchFamily="65" charset="-120"/>
                </a:endParaRPr>
              </a:p>
              <a:p>
                <a:pPr marL="114300" lvl="1" indent="-114300" algn="l" defTabSz="622300" rtl="0">
                  <a:lnSpc>
                    <a:spcPct val="90000"/>
                  </a:lnSpc>
                  <a:spcBef>
                    <a:spcPct val="0"/>
                  </a:spcBef>
                  <a:spcAft>
                    <a:spcPct val="20000"/>
                  </a:spcAft>
                </a:pPr>
                <a:r>
                  <a:rPr lang="zh-TW" b="1" kern="1200" baseline="0" dirty="0" smtClean="0">
                    <a:solidFill>
                      <a:srgbClr val="FF0000"/>
                    </a:solidFill>
                    <a:latin typeface="標楷體" pitchFamily="65" charset="-120"/>
                    <a:ea typeface="標楷體" pitchFamily="65" charset="-120"/>
                  </a:rPr>
                  <a:t>識、人員訓練、作業流程、使用經驗等因素，而產生套牢顧客的現象</a:t>
                </a:r>
                <a:r>
                  <a:rPr lang="zh-TW" kern="1200" baseline="0" dirty="0" smtClean="0">
                    <a:latin typeface="標楷體" pitchFamily="65" charset="-120"/>
                    <a:ea typeface="標楷體" pitchFamily="65" charset="-120"/>
                  </a:rPr>
                  <a:t>。</a:t>
                </a:r>
                <a:endParaRPr lang="zh-TW" kern="1200" baseline="0" dirty="0">
                  <a:latin typeface="標楷體" pitchFamily="65" charset="-120"/>
                  <a:ea typeface="標楷體" pitchFamily="65" charset="-120"/>
                </a:endParaRPr>
              </a:p>
            </p:txBody>
          </p:sp>
        </p:grpSp>
      </p:grpSp>
      <p:grpSp>
        <p:nvGrpSpPr>
          <p:cNvPr id="44" name="群組 43"/>
          <p:cNvGrpSpPr/>
          <p:nvPr/>
        </p:nvGrpSpPr>
        <p:grpSpPr>
          <a:xfrm>
            <a:off x="197768" y="4437112"/>
            <a:ext cx="8748463" cy="1152128"/>
            <a:chOff x="197768" y="4437112"/>
            <a:chExt cx="8748463" cy="1152128"/>
          </a:xfrm>
        </p:grpSpPr>
        <p:grpSp>
          <p:nvGrpSpPr>
            <p:cNvPr id="17" name="群組 16"/>
            <p:cNvGrpSpPr/>
            <p:nvPr/>
          </p:nvGrpSpPr>
          <p:grpSpPr>
            <a:xfrm>
              <a:off x="197768" y="4437112"/>
              <a:ext cx="8748463" cy="466939"/>
              <a:chOff x="0" y="3276435"/>
              <a:chExt cx="8748463" cy="466939"/>
            </a:xfrm>
          </p:grpSpPr>
          <p:sp>
            <p:nvSpPr>
              <p:cNvPr id="27" name="圓角矩形 26"/>
              <p:cNvSpPr/>
              <p:nvPr/>
            </p:nvSpPr>
            <p:spPr>
              <a:xfrm>
                <a:off x="0" y="3276435"/>
                <a:ext cx="8748463" cy="466939"/>
              </a:xfrm>
              <a:prstGeom prst="roundRect">
                <a:avLst/>
              </a:prstGeom>
            </p:spPr>
            <p:style>
              <a:lnRef idx="1">
                <a:schemeClr val="accent5"/>
              </a:lnRef>
              <a:fillRef idx="3">
                <a:schemeClr val="accent5"/>
              </a:fillRef>
              <a:effectRef idx="2">
                <a:schemeClr val="accent5"/>
              </a:effectRef>
              <a:fontRef idx="minor">
                <a:schemeClr val="lt1"/>
              </a:fontRef>
            </p:style>
          </p:sp>
          <p:sp>
            <p:nvSpPr>
              <p:cNvPr id="28" name="圓角矩形 16"/>
              <p:cNvSpPr/>
              <p:nvPr/>
            </p:nvSpPr>
            <p:spPr>
              <a:xfrm>
                <a:off x="22794" y="3299229"/>
                <a:ext cx="8702875" cy="4213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zh-TW" sz="2000" kern="1200" baseline="0" dirty="0" smtClean="0">
                    <a:latin typeface="標楷體" pitchFamily="65" charset="-120"/>
                    <a:ea typeface="標楷體" pitchFamily="65" charset="-120"/>
                  </a:rPr>
                  <a:t>建立產業標準、形成網路效應與跨產業的競合策略</a:t>
                </a:r>
                <a:r>
                  <a:rPr lang="en-US" sz="2000" kern="1200" baseline="0" dirty="0" smtClean="0">
                    <a:latin typeface="標楷體" pitchFamily="65" charset="-120"/>
                    <a:ea typeface="標楷體" pitchFamily="65" charset="-120"/>
                  </a:rPr>
                  <a:t> </a:t>
                </a:r>
                <a:endParaRPr lang="zh-TW" sz="2000" kern="1200" baseline="0" dirty="0">
                  <a:latin typeface="標楷體" pitchFamily="65" charset="-120"/>
                  <a:ea typeface="標楷體" pitchFamily="65" charset="-120"/>
                </a:endParaRPr>
              </a:p>
            </p:txBody>
          </p:sp>
        </p:grpSp>
        <p:grpSp>
          <p:nvGrpSpPr>
            <p:cNvPr id="18" name="群組 17"/>
            <p:cNvGrpSpPr/>
            <p:nvPr/>
          </p:nvGrpSpPr>
          <p:grpSpPr>
            <a:xfrm>
              <a:off x="197768" y="4941168"/>
              <a:ext cx="8748463" cy="648072"/>
              <a:chOff x="0" y="3743374"/>
              <a:chExt cx="8748463" cy="945125"/>
            </a:xfrm>
          </p:grpSpPr>
          <p:sp>
            <p:nvSpPr>
              <p:cNvPr id="25" name="矩形 24"/>
              <p:cNvSpPr/>
              <p:nvPr/>
            </p:nvSpPr>
            <p:spPr>
              <a:xfrm>
                <a:off x="0" y="3743375"/>
                <a:ext cx="8748463" cy="8942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矩形 25"/>
              <p:cNvSpPr/>
              <p:nvPr/>
            </p:nvSpPr>
            <p:spPr>
              <a:xfrm>
                <a:off x="0" y="3743374"/>
                <a:ext cx="8748463" cy="945125"/>
              </a:xfrm>
              <a:prstGeom prst="rect">
                <a:avLst/>
              </a:prstGeom>
            </p:spPr>
            <p:style>
              <a:lnRef idx="2">
                <a:schemeClr val="accent5"/>
              </a:lnRef>
              <a:fillRef idx="1">
                <a:schemeClr val="lt1"/>
              </a:fillRef>
              <a:effectRef idx="0">
                <a:schemeClr val="accent5"/>
              </a:effectRef>
              <a:fontRef idx="minor">
                <a:schemeClr val="dk1"/>
              </a:fontRef>
            </p:style>
            <p:txBody>
              <a:bodyPr spcFirstLastPara="0" vert="horz" wrap="square" lIns="277764" tIns="22860" rIns="128016" bIns="22860" numCol="1" spcCol="1270" anchor="t" anchorCtr="0">
                <a:noAutofit/>
              </a:bodyPr>
              <a:lstStyle/>
              <a:p>
                <a:pPr marL="114300" lvl="1" indent="-114300" algn="l" defTabSz="622300" rtl="0">
                  <a:lnSpc>
                    <a:spcPct val="90000"/>
                  </a:lnSpc>
                  <a:spcBef>
                    <a:spcPct val="0"/>
                  </a:spcBef>
                  <a:spcAft>
                    <a:spcPct val="20000"/>
                  </a:spcAft>
                </a:pPr>
                <a:r>
                  <a:rPr lang="zh-TW" kern="1200" baseline="0" dirty="0" smtClean="0">
                    <a:latin typeface="標楷體" pitchFamily="65" charset="-120"/>
                    <a:ea typeface="標楷體" pitchFamily="65" charset="-120"/>
                  </a:rPr>
                  <a:t>廣泛的</a:t>
                </a:r>
                <a:r>
                  <a:rPr lang="zh-TW" altLang="en-US" kern="1200" baseline="0" dirty="0" smtClean="0">
                    <a:latin typeface="標楷體" pitchFamily="65" charset="-120"/>
                    <a:ea typeface="標楷體" pitchFamily="65" charset="-120"/>
                  </a:rPr>
                  <a:t>授權專利</a:t>
                </a:r>
                <a:r>
                  <a:rPr lang="zh-TW" kern="1200" baseline="0" dirty="0" smtClean="0">
                    <a:latin typeface="標楷體" pitchFamily="65" charset="-120"/>
                    <a:ea typeface="標楷體" pitchFamily="65" charset="-120"/>
                  </a:rPr>
                  <a:t>給許多公司，進行競合策略以擴大其顧客基礎，</a:t>
                </a:r>
                <a:r>
                  <a:rPr lang="zh-TW" b="1" kern="1200" baseline="0" dirty="0" smtClean="0">
                    <a:solidFill>
                      <a:srgbClr val="FF0000"/>
                    </a:solidFill>
                    <a:latin typeface="標楷體" pitchFamily="65" charset="-120"/>
                    <a:ea typeface="標楷體" pitchFamily="65" charset="-120"/>
                  </a:rPr>
                  <a:t>形成傳送資料的產</a:t>
                </a:r>
                <a:endParaRPr lang="en-US" altLang="zh-TW" b="1" kern="1200" baseline="0" dirty="0" smtClean="0">
                  <a:solidFill>
                    <a:srgbClr val="FF0000"/>
                  </a:solidFill>
                  <a:latin typeface="標楷體" pitchFamily="65" charset="-120"/>
                  <a:ea typeface="標楷體" pitchFamily="65" charset="-120"/>
                </a:endParaRPr>
              </a:p>
              <a:p>
                <a:pPr marL="114300" lvl="1" indent="-114300" algn="l" defTabSz="622300" rtl="0">
                  <a:lnSpc>
                    <a:spcPct val="90000"/>
                  </a:lnSpc>
                  <a:spcBef>
                    <a:spcPct val="0"/>
                  </a:spcBef>
                  <a:spcAft>
                    <a:spcPct val="20000"/>
                  </a:spcAft>
                </a:pPr>
                <a:r>
                  <a:rPr lang="zh-TW" b="1" kern="1200" baseline="0" dirty="0" smtClean="0">
                    <a:solidFill>
                      <a:srgbClr val="FF0000"/>
                    </a:solidFill>
                    <a:latin typeface="標楷體" pitchFamily="65" charset="-120"/>
                    <a:ea typeface="標楷體" pitchFamily="65" charset="-120"/>
                  </a:rPr>
                  <a:t>業標準，</a:t>
                </a:r>
                <a:r>
                  <a:rPr lang="zh-TW" altLang="en-US" b="1" kern="1200" baseline="0" dirty="0" smtClean="0">
                    <a:solidFill>
                      <a:srgbClr val="FF0000"/>
                    </a:solidFill>
                    <a:latin typeface="標楷體" pitchFamily="65" charset="-120"/>
                    <a:ea typeface="標楷體" pitchFamily="65" charset="-120"/>
                  </a:rPr>
                  <a:t>並</a:t>
                </a:r>
                <a:r>
                  <a:rPr lang="zh-TW" b="1" kern="1200" baseline="0" dirty="0" smtClean="0">
                    <a:solidFill>
                      <a:srgbClr val="FF0000"/>
                    </a:solidFill>
                    <a:latin typeface="標楷體" pitchFamily="65" charset="-120"/>
                    <a:ea typeface="標楷體" pitchFamily="65" charset="-120"/>
                  </a:rPr>
                  <a:t>造成了網路效應：強者愈強的優勢</a:t>
                </a:r>
                <a:r>
                  <a:rPr lang="zh-TW" kern="1200" baseline="0" dirty="0" smtClean="0">
                    <a:latin typeface="標楷體" pitchFamily="65" charset="-120"/>
                    <a:ea typeface="標楷體" pitchFamily="65" charset="-120"/>
                  </a:rPr>
                  <a:t>，使其產品占了市場通訊量的</a:t>
                </a:r>
                <a:r>
                  <a:rPr lang="en-US" kern="1200" baseline="0" dirty="0" smtClean="0">
                    <a:latin typeface="標楷體" pitchFamily="65" charset="-120"/>
                    <a:ea typeface="標楷體" pitchFamily="65" charset="-120"/>
                  </a:rPr>
                  <a:t>70% </a:t>
                </a:r>
                <a:endParaRPr lang="en-US" kern="1200" baseline="0" dirty="0">
                  <a:latin typeface="標楷體" pitchFamily="65" charset="-120"/>
                  <a:ea typeface="標楷體" pitchFamily="65" charset="-120"/>
                </a:endParaRPr>
              </a:p>
            </p:txBody>
          </p:sp>
        </p:grpSp>
      </p:grpSp>
      <p:grpSp>
        <p:nvGrpSpPr>
          <p:cNvPr id="45" name="群組 44"/>
          <p:cNvGrpSpPr/>
          <p:nvPr/>
        </p:nvGrpSpPr>
        <p:grpSpPr>
          <a:xfrm>
            <a:off x="197768" y="5675756"/>
            <a:ext cx="8748463" cy="1137620"/>
            <a:chOff x="197768" y="5675756"/>
            <a:chExt cx="8748463" cy="1137620"/>
          </a:xfrm>
        </p:grpSpPr>
        <p:grpSp>
          <p:nvGrpSpPr>
            <p:cNvPr id="19" name="群組 18"/>
            <p:cNvGrpSpPr/>
            <p:nvPr/>
          </p:nvGrpSpPr>
          <p:grpSpPr>
            <a:xfrm>
              <a:off x="197768" y="5675756"/>
              <a:ext cx="8748463" cy="466939"/>
              <a:chOff x="0" y="4637615"/>
              <a:chExt cx="8748463" cy="466939"/>
            </a:xfrm>
          </p:grpSpPr>
          <p:sp>
            <p:nvSpPr>
              <p:cNvPr id="23" name="圓角矩形 22"/>
              <p:cNvSpPr/>
              <p:nvPr/>
            </p:nvSpPr>
            <p:spPr>
              <a:xfrm>
                <a:off x="0" y="4637615"/>
                <a:ext cx="8748463" cy="466939"/>
              </a:xfrm>
              <a:prstGeom prst="roundRect">
                <a:avLst/>
              </a:prstGeom>
            </p:spPr>
            <p:style>
              <a:lnRef idx="1">
                <a:schemeClr val="accent6"/>
              </a:lnRef>
              <a:fillRef idx="3">
                <a:schemeClr val="accent6"/>
              </a:fillRef>
              <a:effectRef idx="2">
                <a:schemeClr val="accent6"/>
              </a:effectRef>
              <a:fontRef idx="minor">
                <a:schemeClr val="lt1"/>
              </a:fontRef>
            </p:style>
          </p:sp>
          <p:sp>
            <p:nvSpPr>
              <p:cNvPr id="24" name="圓角矩形 20"/>
              <p:cNvSpPr/>
              <p:nvPr/>
            </p:nvSpPr>
            <p:spPr>
              <a:xfrm>
                <a:off x="22794" y="4660409"/>
                <a:ext cx="8702875" cy="421351"/>
              </a:xfrm>
              <a:prstGeom prst="rect">
                <a:avLst/>
              </a:prstGeom>
            </p:spPr>
            <p:style>
              <a:lnRef idx="1">
                <a:schemeClr val="accent6"/>
              </a:lnRef>
              <a:fillRef idx="3">
                <a:schemeClr val="accent6"/>
              </a:fillRef>
              <a:effectRef idx="2">
                <a:schemeClr val="accent6"/>
              </a:effectRef>
              <a:fontRef idx="minor">
                <a:schemeClr val="lt1"/>
              </a:fontRef>
            </p:style>
            <p:txBody>
              <a:bodyPr spcFirstLastPara="0" vert="horz" wrap="square" lIns="68580" tIns="68580" rIns="68580" bIns="68580" numCol="1" spcCol="1270" anchor="ctr" anchorCtr="0">
                <a:noAutofit/>
              </a:bodyPr>
              <a:lstStyle/>
              <a:p>
                <a:pPr lvl="0" defTabSz="800100">
                  <a:lnSpc>
                    <a:spcPct val="90000"/>
                  </a:lnSpc>
                  <a:spcAft>
                    <a:spcPct val="35000"/>
                  </a:spcAft>
                </a:pPr>
                <a:r>
                  <a:rPr lang="zh-TW" sz="2000" kern="1200" baseline="0" dirty="0" smtClean="0">
                    <a:latin typeface="標楷體" pitchFamily="65" charset="-120"/>
                    <a:ea typeface="標楷體" pitchFamily="65" charset="-120"/>
                  </a:rPr>
                  <a:t>委外與供應鏈的整合</a:t>
                </a:r>
                <a:r>
                  <a:rPr lang="zh-TW" altLang="en-US" sz="2000" kern="1200" baseline="0" dirty="0" smtClean="0">
                    <a:latin typeface="標楷體" pitchFamily="65" charset="-120"/>
                    <a:ea typeface="標楷體" pitchFamily="65" charset="-120"/>
                  </a:rPr>
                  <a:t>，</a:t>
                </a:r>
                <a:r>
                  <a:rPr lang="zh-TW" sz="2000" kern="1200" baseline="0" dirty="0" smtClean="0">
                    <a:latin typeface="標楷體" pitchFamily="65" charset="-120"/>
                    <a:ea typeface="標楷體" pitchFamily="65" charset="-120"/>
                  </a:rPr>
                  <a:t>實體流</a:t>
                </a:r>
                <a:r>
                  <a:rPr lang="zh-TW" altLang="zh-TW" sz="2000" dirty="0" smtClean="0">
                    <a:latin typeface="標楷體" pitchFamily="65" charset="-120"/>
                    <a:ea typeface="標楷體" pitchFamily="65" charset="-120"/>
                  </a:rPr>
                  <a:t>→</a:t>
                </a:r>
                <a:r>
                  <a:rPr lang="zh-TW" sz="2000" kern="1200" baseline="0" dirty="0" smtClean="0">
                    <a:latin typeface="標楷體" pitchFamily="65" charset="-120"/>
                    <a:ea typeface="標楷體" pitchFamily="65" charset="-120"/>
                  </a:rPr>
                  <a:t>資訊流的策略</a:t>
                </a:r>
                <a:endParaRPr lang="en-US" sz="2000" kern="1200" baseline="0" dirty="0">
                  <a:latin typeface="標楷體" pitchFamily="65" charset="-120"/>
                  <a:ea typeface="標楷體" pitchFamily="65" charset="-120"/>
                </a:endParaRPr>
              </a:p>
            </p:txBody>
          </p:sp>
        </p:grpSp>
        <p:grpSp>
          <p:nvGrpSpPr>
            <p:cNvPr id="20" name="群組 19"/>
            <p:cNvGrpSpPr/>
            <p:nvPr/>
          </p:nvGrpSpPr>
          <p:grpSpPr>
            <a:xfrm>
              <a:off x="197768" y="6142696"/>
              <a:ext cx="8748463" cy="670680"/>
              <a:chOff x="0" y="5104555"/>
              <a:chExt cx="8748463" cy="670680"/>
            </a:xfrm>
          </p:grpSpPr>
          <p:sp>
            <p:nvSpPr>
              <p:cNvPr id="21" name="矩形 20"/>
              <p:cNvSpPr/>
              <p:nvPr/>
            </p:nvSpPr>
            <p:spPr>
              <a:xfrm>
                <a:off x="0" y="5104555"/>
                <a:ext cx="8748463" cy="6706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矩形 21"/>
              <p:cNvSpPr/>
              <p:nvPr/>
            </p:nvSpPr>
            <p:spPr>
              <a:xfrm>
                <a:off x="0" y="5104555"/>
                <a:ext cx="8748463" cy="670680"/>
              </a:xfrm>
              <a:prstGeom prst="rect">
                <a:avLst/>
              </a:prstGeom>
            </p:spPr>
            <p:style>
              <a:lnRef idx="2">
                <a:schemeClr val="accent6"/>
              </a:lnRef>
              <a:fillRef idx="1">
                <a:schemeClr val="lt1"/>
              </a:fillRef>
              <a:effectRef idx="0">
                <a:schemeClr val="accent6"/>
              </a:effectRef>
              <a:fontRef idx="minor">
                <a:schemeClr val="dk1"/>
              </a:fontRef>
            </p:style>
            <p:txBody>
              <a:bodyPr spcFirstLastPara="0" vert="horz" wrap="square" lIns="277764" tIns="22860" rIns="128016" bIns="22860" numCol="1" spcCol="1270" anchor="t" anchorCtr="0">
                <a:noAutofit/>
              </a:bodyPr>
              <a:lstStyle/>
              <a:p>
                <a:pPr marL="114300" lvl="1" indent="-114300" defTabSz="622300">
                  <a:lnSpc>
                    <a:spcPct val="90000"/>
                  </a:lnSpc>
                  <a:spcAft>
                    <a:spcPct val="20000"/>
                  </a:spcAft>
                </a:pPr>
                <a:r>
                  <a:rPr lang="en-US" kern="1200" baseline="0" dirty="0" smtClean="0">
                    <a:latin typeface="標楷體" pitchFamily="65" charset="-120"/>
                    <a:ea typeface="標楷體" pitchFamily="65" charset="-120"/>
                  </a:rPr>
                  <a:t>70%</a:t>
                </a:r>
                <a:r>
                  <a:rPr lang="zh-TW" kern="1200" baseline="0" dirty="0" smtClean="0">
                    <a:latin typeface="標楷體" pitchFamily="65" charset="-120"/>
                    <a:ea typeface="標楷體" pitchFamily="65" charset="-120"/>
                  </a:rPr>
                  <a:t>的生產委外</a:t>
                </a:r>
                <a:r>
                  <a:rPr lang="zh-TW" altLang="en-US" kern="1200" baseline="0" dirty="0" smtClean="0">
                    <a:latin typeface="標楷體" pitchFamily="65" charset="-120"/>
                    <a:ea typeface="標楷體" pitchFamily="65" charset="-120"/>
                  </a:rPr>
                  <a:t>，</a:t>
                </a:r>
                <a:r>
                  <a:rPr lang="zh-TW" kern="1200" baseline="0" dirty="0" smtClean="0">
                    <a:latin typeface="標楷體" pitchFamily="65" charset="-120"/>
                    <a:ea typeface="標楷體" pitchFamily="65" charset="-120"/>
                  </a:rPr>
                  <a:t>訂單資訊</a:t>
                </a:r>
                <a:r>
                  <a:rPr lang="zh-TW" altLang="en-US" kern="1200" baseline="0" dirty="0" smtClean="0">
                    <a:latin typeface="標楷體" pitchFamily="65" charset="-120"/>
                    <a:ea typeface="標楷體" pitchFamily="65" charset="-120"/>
                  </a:rPr>
                  <a:t>同時</a:t>
                </a:r>
                <a:r>
                  <a:rPr lang="zh-TW" kern="1200" baseline="0" dirty="0" smtClean="0">
                    <a:latin typeface="標楷體" pitchFamily="65" charset="-120"/>
                    <a:ea typeface="標楷體" pitchFamily="65" charset="-120"/>
                  </a:rPr>
                  <a:t>傳</a:t>
                </a:r>
                <a:r>
                  <a:rPr lang="zh-TW" altLang="en-US" kern="1200" baseline="0" dirty="0" smtClean="0">
                    <a:latin typeface="標楷體" pitchFamily="65" charset="-120"/>
                    <a:ea typeface="標楷體" pitchFamily="65" charset="-120"/>
                  </a:rPr>
                  <a:t>給</a:t>
                </a:r>
                <a:r>
                  <a:rPr lang="zh-TW" kern="1200" baseline="0" dirty="0" smtClean="0">
                    <a:latin typeface="標楷體" pitchFamily="65" charset="-120"/>
                    <a:ea typeface="標楷體" pitchFamily="65" charset="-120"/>
                  </a:rPr>
                  <a:t>外包商</a:t>
                </a:r>
                <a:r>
                  <a:rPr lang="zh-TW" altLang="en-US" kern="1200" baseline="0" dirty="0" smtClean="0">
                    <a:latin typeface="標楷體" pitchFamily="65" charset="-120"/>
                    <a:ea typeface="標楷體" pitchFamily="65" charset="-120"/>
                  </a:rPr>
                  <a:t>，</a:t>
                </a:r>
                <a:r>
                  <a:rPr lang="zh-TW" kern="1200" baseline="0" dirty="0" smtClean="0">
                    <a:latin typeface="標楷體" pitchFamily="65" charset="-120"/>
                    <a:ea typeface="標楷體" pitchFamily="65" charset="-120"/>
                  </a:rPr>
                  <a:t>產品由外包商直接運送給客戶</a:t>
                </a:r>
                <a:r>
                  <a:rPr lang="zh-TW" altLang="en-US" dirty="0" smtClean="0">
                    <a:latin typeface="標楷體" pitchFamily="65" charset="-120"/>
                    <a:ea typeface="標楷體" pitchFamily="65" charset="-120"/>
                  </a:rPr>
                  <a:t>，</a:t>
                </a:r>
                <a:r>
                  <a:rPr lang="en-US" kern="1200" baseline="0" dirty="0" smtClean="0">
                    <a:latin typeface="標楷體" pitchFamily="65" charset="-120"/>
                    <a:ea typeface="標楷體" pitchFamily="65" charset="-120"/>
                  </a:rPr>
                  <a:t>Cisco</a:t>
                </a:r>
              </a:p>
              <a:p>
                <a:pPr marL="114300" lvl="1" indent="-114300" defTabSz="622300">
                  <a:lnSpc>
                    <a:spcPct val="90000"/>
                  </a:lnSpc>
                  <a:spcAft>
                    <a:spcPct val="20000"/>
                  </a:spcAft>
                </a:pPr>
                <a:r>
                  <a:rPr lang="zh-TW" altLang="en-US" kern="1200" baseline="0" dirty="0" smtClean="0">
                    <a:latin typeface="標楷體" pitchFamily="65" charset="-120"/>
                    <a:ea typeface="標楷體" pitchFamily="65" charset="-120"/>
                  </a:rPr>
                  <a:t>只需</a:t>
                </a:r>
                <a:r>
                  <a:rPr lang="zh-TW" b="1" kern="1200" baseline="0" dirty="0" smtClean="0">
                    <a:solidFill>
                      <a:srgbClr val="FF0000"/>
                    </a:solidFill>
                    <a:latin typeface="標楷體" pitchFamily="65" charset="-120"/>
                    <a:ea typeface="標楷體" pitchFamily="65" charset="-120"/>
                  </a:rPr>
                  <a:t>蒐集</a:t>
                </a:r>
                <a:r>
                  <a:rPr lang="zh-TW" altLang="en-US" b="1" kern="1200" baseline="0" dirty="0" smtClean="0">
                    <a:solidFill>
                      <a:srgbClr val="FF0000"/>
                    </a:solidFill>
                    <a:latin typeface="標楷體" pitchFamily="65" charset="-120"/>
                    <a:ea typeface="標楷體" pitchFamily="65" charset="-120"/>
                  </a:rPr>
                  <a:t>、</a:t>
                </a:r>
                <a:r>
                  <a:rPr lang="zh-TW" b="1" kern="1200" baseline="0" dirty="0" smtClean="0">
                    <a:solidFill>
                      <a:srgbClr val="FF0000"/>
                    </a:solidFill>
                    <a:latin typeface="標楷體" pitchFamily="65" charset="-120"/>
                    <a:ea typeface="標楷體" pitchFamily="65" charset="-120"/>
                  </a:rPr>
                  <a:t>處理</a:t>
                </a:r>
                <a:r>
                  <a:rPr lang="zh-TW" altLang="en-US" b="1" kern="1200" baseline="0" dirty="0" smtClean="0">
                    <a:solidFill>
                      <a:srgbClr val="FF0000"/>
                    </a:solidFill>
                    <a:latin typeface="標楷體" pitchFamily="65" charset="-120"/>
                    <a:ea typeface="標楷體" pitchFamily="65" charset="-120"/>
                  </a:rPr>
                  <a:t>、</a:t>
                </a:r>
                <a:r>
                  <a:rPr lang="zh-TW" b="1" kern="1200" baseline="0" dirty="0" smtClean="0">
                    <a:solidFill>
                      <a:srgbClr val="FF0000"/>
                    </a:solidFill>
                    <a:latin typeface="標楷體" pitchFamily="65" charset="-120"/>
                    <a:ea typeface="標楷體" pitchFamily="65" charset="-120"/>
                  </a:rPr>
                  <a:t>分析</a:t>
                </a:r>
                <a:r>
                  <a:rPr lang="zh-TW" altLang="en-US" b="1" kern="1200" baseline="0" dirty="0" smtClean="0">
                    <a:solidFill>
                      <a:srgbClr val="FF0000"/>
                    </a:solidFill>
                    <a:latin typeface="標楷體" pitchFamily="65" charset="-120"/>
                    <a:ea typeface="標楷體" pitchFamily="65" charset="-120"/>
                  </a:rPr>
                  <a:t>、</a:t>
                </a:r>
                <a:r>
                  <a:rPr lang="zh-TW" b="1" kern="1200" baseline="0" dirty="0" smtClean="0">
                    <a:solidFill>
                      <a:srgbClr val="FF0000"/>
                    </a:solidFill>
                    <a:latin typeface="標楷體" pitchFamily="65" charset="-120"/>
                    <a:ea typeface="標楷體" pitchFamily="65" charset="-120"/>
                  </a:rPr>
                  <a:t>傳遞訂單與物流資訊</a:t>
                </a:r>
                <a:r>
                  <a:rPr lang="zh-TW" altLang="en-US" dirty="0" smtClean="0">
                    <a:latin typeface="標楷體" pitchFamily="65" charset="-120"/>
                    <a:ea typeface="標楷體" pitchFamily="65" charset="-120"/>
                  </a:rPr>
                  <a:t>，</a:t>
                </a:r>
                <a:r>
                  <a:rPr lang="zh-TW" kern="1200" baseline="0" dirty="0" smtClean="0">
                    <a:latin typeface="標楷體" pitchFamily="65" charset="-120"/>
                    <a:ea typeface="標楷體" pitchFamily="65" charset="-120"/>
                  </a:rPr>
                  <a:t>不需擴建工廠</a:t>
                </a:r>
                <a:r>
                  <a:rPr lang="zh-TW" altLang="en-US" kern="1200" baseline="0" dirty="0" smtClean="0">
                    <a:latin typeface="標楷體" pitchFamily="65" charset="-120"/>
                    <a:ea typeface="標楷體" pitchFamily="65" charset="-120"/>
                  </a:rPr>
                  <a:t>、</a:t>
                </a:r>
                <a:r>
                  <a:rPr lang="zh-TW" kern="1200" baseline="0" dirty="0" smtClean="0">
                    <a:latin typeface="標楷體" pitchFamily="65" charset="-120"/>
                    <a:ea typeface="標楷體" pitchFamily="65" charset="-120"/>
                  </a:rPr>
                  <a:t>倉庫</a:t>
                </a:r>
                <a:r>
                  <a:rPr lang="zh-TW" altLang="en-US" kern="1200" baseline="0" dirty="0" smtClean="0">
                    <a:latin typeface="標楷體" pitchFamily="65" charset="-120"/>
                    <a:ea typeface="標楷體" pitchFamily="65" charset="-120"/>
                  </a:rPr>
                  <a:t>、</a:t>
                </a:r>
                <a:r>
                  <a:rPr lang="zh-TW" kern="1200" baseline="0" dirty="0" smtClean="0">
                    <a:latin typeface="標楷體" pitchFamily="65" charset="-120"/>
                    <a:ea typeface="標楷體" pitchFamily="65" charset="-120"/>
                  </a:rPr>
                  <a:t>運送車隊</a:t>
                </a:r>
                <a:endParaRPr lang="zh-TW" kern="1200" dirty="0">
                  <a:latin typeface="標楷體" pitchFamily="65" charset="-120"/>
                  <a:ea typeface="標楷體" pitchFamily="65" charset="-120"/>
                </a:endParaRPr>
              </a:p>
            </p:txBody>
          </p:sp>
        </p:grpSp>
      </p:gr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7" name="標題 1"/>
          <p:cNvSpPr>
            <a:spLocks noGrp="1"/>
          </p:cNvSpPr>
          <p:nvPr>
            <p:ph type="title"/>
          </p:nvPr>
        </p:nvSpPr>
        <p:spPr/>
        <p:txBody>
          <a:bodyPr>
            <a:normAutofit/>
          </a:bodyPr>
          <a:lstStyle/>
          <a:p>
            <a:pPr eaLnBrk="1" hangingPunct="1"/>
            <a:r>
              <a:rPr lang="zh-TW" altLang="en-US" sz="4000" dirty="0" smtClean="0"/>
              <a:t>策略地圖</a:t>
            </a:r>
          </a:p>
        </p:txBody>
      </p:sp>
      <p:pic>
        <p:nvPicPr>
          <p:cNvPr id="51" name="圖片 5" descr="Image2.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172400" y="74118"/>
            <a:ext cx="874549" cy="474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85" name="群組 184"/>
          <p:cNvGrpSpPr/>
          <p:nvPr/>
        </p:nvGrpSpPr>
        <p:grpSpPr>
          <a:xfrm>
            <a:off x="323528" y="1007616"/>
            <a:ext cx="8496944" cy="5733752"/>
            <a:chOff x="323528" y="1007616"/>
            <a:chExt cx="8496944" cy="5733752"/>
          </a:xfrm>
          <a:effectLst/>
        </p:grpSpPr>
        <p:grpSp>
          <p:nvGrpSpPr>
            <p:cNvPr id="91" name="群組 90"/>
            <p:cNvGrpSpPr/>
            <p:nvPr/>
          </p:nvGrpSpPr>
          <p:grpSpPr>
            <a:xfrm>
              <a:off x="323528" y="1007616"/>
              <a:ext cx="8496944" cy="5733752"/>
              <a:chOff x="179388" y="692696"/>
              <a:chExt cx="8793918" cy="5952523"/>
            </a:xfrm>
          </p:grpSpPr>
          <p:sp>
            <p:nvSpPr>
              <p:cNvPr id="85" name="Oval 3"/>
              <p:cNvSpPr>
                <a:spLocks noChangeArrowheads="1"/>
              </p:cNvSpPr>
              <p:nvPr/>
            </p:nvSpPr>
            <p:spPr bwMode="auto">
              <a:xfrm>
                <a:off x="4278248" y="6047175"/>
                <a:ext cx="1368152" cy="576064"/>
              </a:xfrm>
              <a:prstGeom prst="ellipse">
                <a:avLst/>
              </a:prstGeom>
              <a:ln>
                <a:headEnd/>
                <a:tailEnd/>
              </a:ln>
              <a:effectLst>
                <a:outerShdw blurRad="50800" dist="38100" dir="2700000" sx="110000" sy="11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algn="ctr" fontAlgn="auto">
                  <a:spcBef>
                    <a:spcPts val="0"/>
                  </a:spcBef>
                  <a:spcAft>
                    <a:spcPts val="0"/>
                  </a:spcAft>
                  <a:defRPr/>
                </a:pPr>
                <a:r>
                  <a:rPr kumimoji="0" lang="en-US" altLang="zh-TW" sz="1400" dirty="0">
                    <a:solidFill>
                      <a:schemeClr val="tx1"/>
                    </a:solidFill>
                    <a:latin typeface="標楷體" pitchFamily="65" charset="-120"/>
                    <a:ea typeface="標楷體" pitchFamily="65" charset="-120"/>
                  </a:rPr>
                  <a:t>CRM</a:t>
                </a:r>
                <a:endParaRPr kumimoji="0" lang="zh-TW" altLang="en-US" sz="1400" dirty="0">
                  <a:solidFill>
                    <a:schemeClr val="tx1"/>
                  </a:solidFill>
                  <a:latin typeface="標楷體" pitchFamily="65" charset="-120"/>
                  <a:ea typeface="標楷體" pitchFamily="65" charset="-120"/>
                </a:endParaRPr>
              </a:p>
            </p:txBody>
          </p:sp>
          <p:sp>
            <p:nvSpPr>
              <p:cNvPr id="84" name="Oval 3"/>
              <p:cNvSpPr>
                <a:spLocks noChangeArrowheads="1"/>
              </p:cNvSpPr>
              <p:nvPr/>
            </p:nvSpPr>
            <p:spPr bwMode="auto">
              <a:xfrm>
                <a:off x="1297259" y="5880019"/>
                <a:ext cx="1440135" cy="765200"/>
              </a:xfrm>
              <a:prstGeom prst="ellipse">
                <a:avLst/>
              </a:prstGeom>
              <a:ln>
                <a:headEnd/>
                <a:tailEnd/>
              </a:ln>
              <a:effectLst>
                <a:outerShdw blurRad="50800" dist="38100" dir="2700000" sx="110000" sy="11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algn="ctr" fontAlgn="auto">
                  <a:spcBef>
                    <a:spcPts val="0"/>
                  </a:spcBef>
                  <a:spcAft>
                    <a:spcPts val="0"/>
                  </a:spcAft>
                  <a:defRPr/>
                </a:pPr>
                <a:r>
                  <a:rPr kumimoji="0" lang="en-US" altLang="zh-TW" sz="1400" dirty="0" smtClean="0">
                    <a:solidFill>
                      <a:schemeClr val="tx1"/>
                    </a:solidFill>
                    <a:latin typeface="標楷體" pitchFamily="65" charset="-120"/>
                    <a:ea typeface="標楷體" pitchFamily="65" charset="-120"/>
                  </a:rPr>
                  <a:t>KM/</a:t>
                </a:r>
                <a:r>
                  <a:rPr kumimoji="0" lang="zh-TW" altLang="en-US" sz="1400" dirty="0" smtClean="0">
                    <a:solidFill>
                      <a:schemeClr val="tx1"/>
                    </a:solidFill>
                    <a:latin typeface="標楷體" pitchFamily="65" charset="-120"/>
                    <a:ea typeface="標楷體" pitchFamily="65" charset="-120"/>
                  </a:rPr>
                  <a:t>應用</a:t>
                </a:r>
                <a:r>
                  <a:rPr kumimoji="0" lang="zh-TW" altLang="en-US" sz="1400" dirty="0">
                    <a:solidFill>
                      <a:schemeClr val="tx1"/>
                    </a:solidFill>
                    <a:latin typeface="標楷體" pitchFamily="65" charset="-120"/>
                    <a:ea typeface="標楷體" pitchFamily="65" charset="-120"/>
                  </a:rPr>
                  <a:t>資料庫</a:t>
                </a:r>
              </a:p>
            </p:txBody>
          </p:sp>
          <p:sp>
            <p:nvSpPr>
              <p:cNvPr id="83" name="Oval 3"/>
              <p:cNvSpPr>
                <a:spLocks noChangeArrowheads="1"/>
              </p:cNvSpPr>
              <p:nvPr/>
            </p:nvSpPr>
            <p:spPr bwMode="auto">
              <a:xfrm>
                <a:off x="2340605" y="5449132"/>
                <a:ext cx="1951080" cy="681955"/>
              </a:xfrm>
              <a:prstGeom prst="ellipse">
                <a:avLst/>
              </a:prstGeom>
              <a:ln>
                <a:headEnd/>
                <a:tailEnd/>
              </a:ln>
              <a:effectLst>
                <a:outerShdw blurRad="50800" dist="38100" dir="2700000" sx="110000" sy="11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algn="ctr" fontAlgn="auto">
                  <a:spcBef>
                    <a:spcPts val="0"/>
                  </a:spcBef>
                  <a:spcAft>
                    <a:spcPts val="0"/>
                  </a:spcAft>
                  <a:defRPr/>
                </a:pPr>
                <a:r>
                  <a:rPr kumimoji="0" lang="zh-TW" altLang="en-US" sz="1400" dirty="0">
                    <a:solidFill>
                      <a:schemeClr val="tx1"/>
                    </a:solidFill>
                    <a:latin typeface="標楷體" pitchFamily="65" charset="-120"/>
                    <a:ea typeface="標楷體" pitchFamily="65" charset="-120"/>
                  </a:rPr>
                  <a:t>重要客戶維繫管理能力</a:t>
                </a:r>
                <a:endParaRPr kumimoji="0" lang="en-US" altLang="zh-TW" sz="1400" dirty="0">
                  <a:solidFill>
                    <a:schemeClr val="tx1"/>
                  </a:solidFill>
                  <a:latin typeface="標楷體" pitchFamily="65" charset="-120"/>
                  <a:ea typeface="標楷體" pitchFamily="65" charset="-120"/>
                </a:endParaRPr>
              </a:p>
              <a:p>
                <a:pPr algn="ctr" fontAlgn="auto">
                  <a:spcBef>
                    <a:spcPts val="0"/>
                  </a:spcBef>
                  <a:spcAft>
                    <a:spcPts val="0"/>
                  </a:spcAft>
                  <a:defRPr/>
                </a:pPr>
                <a:r>
                  <a:rPr kumimoji="0" lang="zh-TW" altLang="en-US" sz="1400" dirty="0">
                    <a:solidFill>
                      <a:schemeClr val="tx1"/>
                    </a:solidFill>
                    <a:latin typeface="標楷體" pitchFamily="65" charset="-120"/>
                    <a:ea typeface="標楷體" pitchFamily="65" charset="-120"/>
                  </a:rPr>
                  <a:t>行銷</a:t>
                </a:r>
                <a:r>
                  <a:rPr kumimoji="0" lang="en-US" altLang="zh-TW" sz="1400" dirty="0">
                    <a:solidFill>
                      <a:schemeClr val="tx1"/>
                    </a:solidFill>
                    <a:latin typeface="標楷體" pitchFamily="65" charset="-120"/>
                    <a:ea typeface="標楷體" pitchFamily="65" charset="-120"/>
                  </a:rPr>
                  <a:t>Know how</a:t>
                </a:r>
                <a:endParaRPr kumimoji="0" lang="zh-TW" altLang="en-US" sz="1400" dirty="0">
                  <a:solidFill>
                    <a:schemeClr val="tx1"/>
                  </a:solidFill>
                  <a:latin typeface="標楷體" pitchFamily="65" charset="-120"/>
                  <a:ea typeface="標楷體" pitchFamily="65" charset="-120"/>
                </a:endParaRPr>
              </a:p>
            </p:txBody>
          </p:sp>
          <p:sp>
            <p:nvSpPr>
              <p:cNvPr id="87" name="Oval 3"/>
              <p:cNvSpPr>
                <a:spLocks noChangeArrowheads="1"/>
              </p:cNvSpPr>
              <p:nvPr/>
            </p:nvSpPr>
            <p:spPr bwMode="auto">
              <a:xfrm>
                <a:off x="7236296" y="5733256"/>
                <a:ext cx="1296144" cy="648072"/>
              </a:xfrm>
              <a:prstGeom prst="ellipse">
                <a:avLst/>
              </a:prstGeom>
              <a:ln>
                <a:headEnd/>
                <a:tailEnd/>
              </a:ln>
              <a:effectLst>
                <a:outerShdw blurRad="50800" dist="38100" dir="2700000" sx="110000" sy="11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algn="ctr" fontAlgn="auto">
                  <a:spcBef>
                    <a:spcPts val="0"/>
                  </a:spcBef>
                  <a:spcAft>
                    <a:spcPts val="0"/>
                  </a:spcAft>
                  <a:defRPr/>
                </a:pPr>
                <a:r>
                  <a:rPr kumimoji="0" lang="en-US" altLang="zh-TW" sz="1400" dirty="0">
                    <a:solidFill>
                      <a:schemeClr val="tx1"/>
                    </a:solidFill>
                    <a:latin typeface="標楷體" pitchFamily="65" charset="-120"/>
                    <a:ea typeface="標楷體" pitchFamily="65" charset="-120"/>
                  </a:rPr>
                  <a:t>SCM</a:t>
                </a:r>
                <a:endParaRPr kumimoji="0" lang="zh-TW" altLang="en-US" sz="1400" dirty="0">
                  <a:solidFill>
                    <a:schemeClr val="tx1"/>
                  </a:solidFill>
                  <a:latin typeface="標楷體" pitchFamily="65" charset="-120"/>
                  <a:ea typeface="標楷體" pitchFamily="65" charset="-120"/>
                </a:endParaRPr>
              </a:p>
            </p:txBody>
          </p:sp>
          <p:sp>
            <p:nvSpPr>
              <p:cNvPr id="86" name="Oval 3"/>
              <p:cNvSpPr>
                <a:spLocks noChangeArrowheads="1"/>
              </p:cNvSpPr>
              <p:nvPr/>
            </p:nvSpPr>
            <p:spPr bwMode="auto">
              <a:xfrm>
                <a:off x="5940152" y="5589240"/>
                <a:ext cx="1296144" cy="647824"/>
              </a:xfrm>
              <a:prstGeom prst="ellipse">
                <a:avLst/>
              </a:prstGeom>
              <a:ln>
                <a:headEnd/>
                <a:tailEnd/>
              </a:ln>
              <a:effectLst>
                <a:outerShdw blurRad="50800" dist="38100" dir="2700000" sx="110000" sy="11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algn="ctr" fontAlgn="auto">
                  <a:spcBef>
                    <a:spcPts val="0"/>
                  </a:spcBef>
                  <a:spcAft>
                    <a:spcPts val="0"/>
                  </a:spcAft>
                  <a:defRPr/>
                </a:pPr>
                <a:r>
                  <a:rPr kumimoji="0" lang="en-US" altLang="zh-TW" sz="1400" dirty="0">
                    <a:solidFill>
                      <a:schemeClr val="tx1"/>
                    </a:solidFill>
                    <a:latin typeface="標楷體" pitchFamily="65" charset="-120"/>
                    <a:ea typeface="標楷體" pitchFamily="65" charset="-120"/>
                  </a:rPr>
                  <a:t>ERP</a:t>
                </a:r>
                <a:endParaRPr kumimoji="0" lang="zh-TW" altLang="en-US" sz="1400" dirty="0">
                  <a:solidFill>
                    <a:schemeClr val="tx1"/>
                  </a:solidFill>
                  <a:latin typeface="標楷體" pitchFamily="65" charset="-120"/>
                  <a:ea typeface="標楷體" pitchFamily="65" charset="-120"/>
                </a:endParaRPr>
              </a:p>
            </p:txBody>
          </p:sp>
          <p:sp>
            <p:nvSpPr>
              <p:cNvPr id="14343" name="Line 42"/>
              <p:cNvSpPr>
                <a:spLocks noChangeShapeType="1"/>
              </p:cNvSpPr>
              <p:nvPr/>
            </p:nvSpPr>
            <p:spPr bwMode="auto">
              <a:xfrm>
                <a:off x="179388" y="5444927"/>
                <a:ext cx="8016875" cy="0"/>
              </a:xfrm>
              <a:prstGeom prst="line">
                <a:avLst/>
              </a:prstGeom>
              <a:noFill/>
              <a:ln w="9525">
                <a:solidFill>
                  <a:schemeClr val="tx1"/>
                </a:solidFill>
                <a:prstDash val="sysDot"/>
                <a:round/>
                <a:headEnd/>
                <a:tailEnd/>
              </a:ln>
            </p:spPr>
            <p:txBody>
              <a:bodyPr/>
              <a:lstStyle/>
              <a:p>
                <a:endParaRPr lang="zh-TW" altLang="en-US">
                  <a:latin typeface="標楷體" pitchFamily="65" charset="-120"/>
                  <a:ea typeface="標楷體" pitchFamily="65" charset="-120"/>
                </a:endParaRPr>
              </a:p>
            </p:txBody>
          </p:sp>
          <p:sp>
            <p:nvSpPr>
              <p:cNvPr id="14344" name="Line 41"/>
              <p:cNvSpPr>
                <a:spLocks noChangeShapeType="1"/>
              </p:cNvSpPr>
              <p:nvPr/>
            </p:nvSpPr>
            <p:spPr bwMode="auto">
              <a:xfrm>
                <a:off x="206375" y="4221163"/>
                <a:ext cx="8016875" cy="0"/>
              </a:xfrm>
              <a:prstGeom prst="line">
                <a:avLst/>
              </a:prstGeom>
              <a:noFill/>
              <a:ln w="9525">
                <a:solidFill>
                  <a:schemeClr val="tx1"/>
                </a:solidFill>
                <a:prstDash val="sysDot"/>
                <a:round/>
                <a:headEnd/>
                <a:tailEnd/>
              </a:ln>
            </p:spPr>
            <p:txBody>
              <a:bodyPr/>
              <a:lstStyle/>
              <a:p>
                <a:endParaRPr lang="zh-TW" altLang="en-US">
                  <a:latin typeface="標楷體" pitchFamily="65" charset="-120"/>
                  <a:ea typeface="標楷體" pitchFamily="65" charset="-120"/>
                </a:endParaRPr>
              </a:p>
            </p:txBody>
          </p:sp>
          <p:sp>
            <p:nvSpPr>
              <p:cNvPr id="14345" name="Line 40"/>
              <p:cNvSpPr>
                <a:spLocks noChangeShapeType="1"/>
              </p:cNvSpPr>
              <p:nvPr/>
            </p:nvSpPr>
            <p:spPr bwMode="auto">
              <a:xfrm>
                <a:off x="206375" y="3068638"/>
                <a:ext cx="8016875" cy="0"/>
              </a:xfrm>
              <a:prstGeom prst="line">
                <a:avLst/>
              </a:prstGeom>
              <a:noFill/>
              <a:ln w="9525">
                <a:solidFill>
                  <a:schemeClr val="tx1"/>
                </a:solidFill>
                <a:prstDash val="sysDot"/>
                <a:round/>
                <a:headEnd/>
                <a:tailEnd/>
              </a:ln>
            </p:spPr>
            <p:txBody>
              <a:bodyPr/>
              <a:lstStyle/>
              <a:p>
                <a:endParaRPr lang="zh-TW" altLang="en-US">
                  <a:latin typeface="標楷體" pitchFamily="65" charset="-120"/>
                  <a:ea typeface="標楷體" pitchFamily="65" charset="-120"/>
                </a:endParaRPr>
              </a:p>
            </p:txBody>
          </p:sp>
          <p:sp>
            <p:nvSpPr>
              <p:cNvPr id="14346" name="Line 39"/>
              <p:cNvSpPr>
                <a:spLocks noChangeShapeType="1"/>
              </p:cNvSpPr>
              <p:nvPr/>
            </p:nvSpPr>
            <p:spPr bwMode="auto">
              <a:xfrm>
                <a:off x="206375" y="2060575"/>
                <a:ext cx="8016875" cy="0"/>
              </a:xfrm>
              <a:prstGeom prst="line">
                <a:avLst/>
              </a:prstGeom>
              <a:noFill/>
              <a:ln w="9525">
                <a:solidFill>
                  <a:schemeClr val="tx1"/>
                </a:solidFill>
                <a:prstDash val="sysDot"/>
                <a:round/>
                <a:headEnd/>
                <a:tailEnd/>
              </a:ln>
            </p:spPr>
            <p:txBody>
              <a:bodyPr/>
              <a:lstStyle/>
              <a:p>
                <a:endParaRPr lang="zh-TW" altLang="en-US">
                  <a:latin typeface="標楷體" pitchFamily="65" charset="-120"/>
                  <a:ea typeface="標楷體" pitchFamily="65" charset="-120"/>
                </a:endParaRPr>
              </a:p>
            </p:txBody>
          </p:sp>
          <p:sp>
            <p:nvSpPr>
              <p:cNvPr id="7" name="Oval 3"/>
              <p:cNvSpPr>
                <a:spLocks noChangeArrowheads="1"/>
              </p:cNvSpPr>
              <p:nvPr/>
            </p:nvSpPr>
            <p:spPr bwMode="auto">
              <a:xfrm>
                <a:off x="1619672" y="1268760"/>
                <a:ext cx="1800225" cy="76835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fontAlgn="auto">
                  <a:spcBef>
                    <a:spcPts val="0"/>
                  </a:spcBef>
                  <a:spcAft>
                    <a:spcPts val="0"/>
                  </a:spcAft>
                  <a:defRPr/>
                </a:pPr>
                <a:r>
                  <a:rPr kumimoji="0" lang="zh-TW" altLang="en-US" sz="1400" dirty="0">
                    <a:solidFill>
                      <a:schemeClr val="tx1"/>
                    </a:solidFill>
                    <a:latin typeface="標楷體" pitchFamily="65" charset="-120"/>
                    <a:ea typeface="標楷體" pitchFamily="65" charset="-120"/>
                  </a:rPr>
                  <a:t>年營收成長率</a:t>
                </a:r>
                <a:r>
                  <a:rPr kumimoji="0" lang="zh-TW" altLang="en-US" sz="1400" dirty="0" smtClean="0">
                    <a:solidFill>
                      <a:schemeClr val="tx1"/>
                    </a:solidFill>
                    <a:latin typeface="標楷體" pitchFamily="65" charset="-120"/>
                    <a:ea typeface="標楷體" pitchFamily="65" charset="-120"/>
                  </a:rPr>
                  <a:t>：</a:t>
                </a:r>
                <a:r>
                  <a:rPr kumimoji="0" lang="en-US" altLang="zh-TW" sz="1400" dirty="0" smtClean="0">
                    <a:solidFill>
                      <a:schemeClr val="tx1"/>
                    </a:solidFill>
                    <a:latin typeface="標楷體" pitchFamily="65" charset="-120"/>
                    <a:ea typeface="標楷體" pitchFamily="65" charset="-120"/>
                  </a:rPr>
                  <a:t>20</a:t>
                </a:r>
                <a:r>
                  <a:rPr kumimoji="0" lang="en-US" altLang="zh-TW" sz="1400" dirty="0">
                    <a:solidFill>
                      <a:schemeClr val="tx1"/>
                    </a:solidFill>
                    <a:latin typeface="標楷體" pitchFamily="65" charset="-120"/>
                    <a:ea typeface="標楷體" pitchFamily="65" charset="-120"/>
                  </a:rPr>
                  <a:t>% </a:t>
                </a:r>
                <a:endParaRPr kumimoji="0" lang="zh-TW" altLang="en-US" sz="1400" dirty="0">
                  <a:solidFill>
                    <a:schemeClr val="tx1"/>
                  </a:solidFill>
                  <a:latin typeface="標楷體" pitchFamily="65" charset="-120"/>
                  <a:ea typeface="標楷體" pitchFamily="65" charset="-120"/>
                </a:endParaRPr>
              </a:p>
            </p:txBody>
          </p:sp>
          <p:sp>
            <p:nvSpPr>
              <p:cNvPr id="8" name="Oval 4"/>
              <p:cNvSpPr>
                <a:spLocks noChangeArrowheads="1"/>
              </p:cNvSpPr>
              <p:nvPr/>
            </p:nvSpPr>
            <p:spPr bwMode="auto">
              <a:xfrm>
                <a:off x="3635896" y="1340768"/>
                <a:ext cx="1944216" cy="72008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fontAlgn="auto">
                  <a:spcBef>
                    <a:spcPts val="0"/>
                  </a:spcBef>
                  <a:spcAft>
                    <a:spcPts val="0"/>
                  </a:spcAft>
                  <a:defRPr/>
                </a:pPr>
                <a:r>
                  <a:rPr kumimoji="0" lang="zh-TW" altLang="en-US" sz="1400" dirty="0" smtClean="0">
                    <a:solidFill>
                      <a:schemeClr val="tx1"/>
                    </a:solidFill>
                    <a:latin typeface="標楷體" pitchFamily="65" charset="-120"/>
                    <a:ea typeface="標楷體" pitchFamily="65" charset="-120"/>
                  </a:rPr>
                  <a:t>提高生產力</a:t>
                </a:r>
                <a:endParaRPr kumimoji="0" lang="en-US" altLang="zh-TW" sz="1400" dirty="0" smtClean="0">
                  <a:solidFill>
                    <a:schemeClr val="tx1"/>
                  </a:solidFill>
                  <a:latin typeface="標楷體" pitchFamily="65" charset="-120"/>
                  <a:ea typeface="標楷體" pitchFamily="65" charset="-120"/>
                </a:endParaRPr>
              </a:p>
              <a:p>
                <a:pPr algn="ctr" fontAlgn="auto">
                  <a:spcBef>
                    <a:spcPts val="0"/>
                  </a:spcBef>
                  <a:spcAft>
                    <a:spcPts val="0"/>
                  </a:spcAft>
                  <a:defRPr/>
                </a:pPr>
                <a:r>
                  <a:rPr kumimoji="0" lang="zh-TW" altLang="en-US" sz="1400" dirty="0" smtClean="0">
                    <a:solidFill>
                      <a:schemeClr val="tx1"/>
                    </a:solidFill>
                    <a:latin typeface="標楷體" pitchFamily="65" charset="-120"/>
                    <a:ea typeface="標楷體" pitchFamily="65" charset="-120"/>
                  </a:rPr>
                  <a:t>增加專利獲利</a:t>
                </a:r>
                <a:endParaRPr kumimoji="0" lang="zh-TW" altLang="en-US" sz="1400" dirty="0">
                  <a:solidFill>
                    <a:schemeClr val="tx1"/>
                  </a:solidFill>
                  <a:latin typeface="標楷體" pitchFamily="65" charset="-120"/>
                  <a:ea typeface="標楷體" pitchFamily="65" charset="-120"/>
                </a:endParaRPr>
              </a:p>
            </p:txBody>
          </p:sp>
          <p:sp>
            <p:nvSpPr>
              <p:cNvPr id="10" name="Oval 6"/>
              <p:cNvSpPr>
                <a:spLocks noChangeArrowheads="1"/>
              </p:cNvSpPr>
              <p:nvPr/>
            </p:nvSpPr>
            <p:spPr bwMode="auto">
              <a:xfrm>
                <a:off x="5940152" y="1340768"/>
                <a:ext cx="2232025" cy="68897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fontAlgn="auto">
                  <a:spcBef>
                    <a:spcPts val="0"/>
                  </a:spcBef>
                  <a:spcAft>
                    <a:spcPts val="0"/>
                  </a:spcAft>
                  <a:defRPr/>
                </a:pPr>
                <a:r>
                  <a:rPr kumimoji="0" lang="zh-TW" altLang="en-US" sz="1400" dirty="0">
                    <a:solidFill>
                      <a:schemeClr val="tx1"/>
                    </a:solidFill>
                    <a:latin typeface="標楷體" pitchFamily="65" charset="-120"/>
                    <a:ea typeface="標楷體" pitchFamily="65" charset="-120"/>
                  </a:rPr>
                  <a:t>降低</a:t>
                </a:r>
                <a:r>
                  <a:rPr kumimoji="0" lang="zh-TW" altLang="en-US" sz="1400" dirty="0" smtClean="0">
                    <a:solidFill>
                      <a:schemeClr val="tx1"/>
                    </a:solidFill>
                    <a:latin typeface="標楷體" pitchFamily="65" charset="-120"/>
                    <a:ea typeface="標楷體" pitchFamily="65" charset="-120"/>
                  </a:rPr>
                  <a:t>投資風險</a:t>
                </a:r>
                <a:r>
                  <a:rPr kumimoji="0" lang="zh-TW" altLang="en-US" sz="1400" dirty="0">
                    <a:solidFill>
                      <a:schemeClr val="tx1"/>
                    </a:solidFill>
                    <a:latin typeface="標楷體" pitchFamily="65" charset="-120"/>
                    <a:ea typeface="標楷體" pitchFamily="65" charset="-120"/>
                  </a:rPr>
                  <a:t>成本</a:t>
                </a:r>
              </a:p>
            </p:txBody>
          </p:sp>
          <p:sp>
            <p:nvSpPr>
              <p:cNvPr id="38" name="AutoShape 43"/>
              <p:cNvSpPr>
                <a:spLocks noChangeArrowheads="1"/>
              </p:cNvSpPr>
              <p:nvPr/>
            </p:nvSpPr>
            <p:spPr bwMode="auto">
              <a:xfrm>
                <a:off x="179388" y="1382713"/>
                <a:ext cx="922337" cy="533400"/>
              </a:xfrm>
              <a:prstGeom prst="homePlate">
                <a:avLst>
                  <a:gd name="adj" fmla="val 40625"/>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kumimoji="0" lang="zh-TW" altLang="en-US" sz="1600" b="1">
                    <a:solidFill>
                      <a:srgbClr val="000000"/>
                    </a:solidFill>
                    <a:latin typeface="標楷體" pitchFamily="65" charset="-120"/>
                    <a:ea typeface="標楷體" pitchFamily="65" charset="-120"/>
                  </a:rPr>
                  <a:t>財務構面</a:t>
                </a:r>
                <a:endParaRPr kumimoji="0" lang="en-US" altLang="zh-TW" sz="1600" b="1">
                  <a:solidFill>
                    <a:srgbClr val="000000"/>
                  </a:solidFill>
                  <a:latin typeface="標楷體" pitchFamily="65" charset="-120"/>
                  <a:ea typeface="標楷體" pitchFamily="65" charset="-120"/>
                </a:endParaRPr>
              </a:p>
            </p:txBody>
          </p:sp>
          <p:sp>
            <p:nvSpPr>
              <p:cNvPr id="39" name="AutoShape 44"/>
              <p:cNvSpPr>
                <a:spLocks noChangeArrowheads="1"/>
              </p:cNvSpPr>
              <p:nvPr/>
            </p:nvSpPr>
            <p:spPr bwMode="auto">
              <a:xfrm>
                <a:off x="206375" y="2349500"/>
                <a:ext cx="922338" cy="533400"/>
              </a:xfrm>
              <a:prstGeom prst="homePlate">
                <a:avLst>
                  <a:gd name="adj" fmla="val 40625"/>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kumimoji="0" lang="zh-TW" altLang="en-US" sz="1600" b="1">
                    <a:solidFill>
                      <a:srgbClr val="000000"/>
                    </a:solidFill>
                    <a:latin typeface="標楷體" pitchFamily="65" charset="-120"/>
                    <a:ea typeface="標楷體" pitchFamily="65" charset="-120"/>
                  </a:rPr>
                  <a:t>顧客構面</a:t>
                </a:r>
              </a:p>
            </p:txBody>
          </p:sp>
          <p:sp>
            <p:nvSpPr>
              <p:cNvPr id="40" name="AutoShape 45"/>
              <p:cNvSpPr>
                <a:spLocks noChangeArrowheads="1"/>
              </p:cNvSpPr>
              <p:nvPr/>
            </p:nvSpPr>
            <p:spPr bwMode="auto">
              <a:xfrm>
                <a:off x="206375" y="3543300"/>
                <a:ext cx="922338" cy="533400"/>
              </a:xfrm>
              <a:prstGeom prst="homePlate">
                <a:avLst>
                  <a:gd name="adj" fmla="val 40625"/>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kumimoji="0" lang="zh-TW" altLang="en-US" sz="1600" b="1">
                    <a:solidFill>
                      <a:schemeClr val="tx1"/>
                    </a:solidFill>
                    <a:latin typeface="標楷體" pitchFamily="65" charset="-120"/>
                    <a:ea typeface="標楷體" pitchFamily="65" charset="-120"/>
                  </a:rPr>
                  <a:t>內部流程</a:t>
                </a:r>
              </a:p>
            </p:txBody>
          </p:sp>
          <p:sp>
            <p:nvSpPr>
              <p:cNvPr id="41" name="AutoShape 46"/>
              <p:cNvSpPr>
                <a:spLocks noChangeArrowheads="1"/>
              </p:cNvSpPr>
              <p:nvPr/>
            </p:nvSpPr>
            <p:spPr bwMode="auto">
              <a:xfrm>
                <a:off x="206375" y="4508500"/>
                <a:ext cx="993775" cy="534988"/>
              </a:xfrm>
              <a:prstGeom prst="homePlate">
                <a:avLst>
                  <a:gd name="adj" fmla="val 4375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fontAlgn="auto">
                  <a:spcBef>
                    <a:spcPts val="0"/>
                  </a:spcBef>
                  <a:spcAft>
                    <a:spcPts val="0"/>
                  </a:spcAft>
                  <a:defRPr/>
                </a:pPr>
                <a:r>
                  <a:rPr kumimoji="0" lang="zh-TW" altLang="en-US" sz="1600" b="1" dirty="0">
                    <a:latin typeface="標楷體" pitchFamily="65" charset="-120"/>
                    <a:ea typeface="標楷體" pitchFamily="65" charset="-120"/>
                  </a:rPr>
                  <a:t>學習成長</a:t>
                </a:r>
              </a:p>
            </p:txBody>
          </p:sp>
          <p:sp>
            <p:nvSpPr>
              <p:cNvPr id="69" name="Oval 3"/>
              <p:cNvSpPr>
                <a:spLocks noChangeArrowheads="1"/>
              </p:cNvSpPr>
              <p:nvPr/>
            </p:nvSpPr>
            <p:spPr bwMode="auto">
              <a:xfrm>
                <a:off x="1187450" y="2349500"/>
                <a:ext cx="1512888" cy="574675"/>
              </a:xfrm>
              <a:prstGeom prst="ellipse">
                <a:avLst/>
              </a:prstGeom>
              <a:ln>
                <a:headEnd/>
                <a:tailEnd/>
              </a:ln>
              <a:effectLst>
                <a:outerShdw blurRad="50800" dist="38100" dir="2700000" sx="109000" sy="109000" algn="tl" rotWithShape="0">
                  <a:prstClr val="black">
                    <a:alpha val="70000"/>
                  </a:prstClr>
                </a:outerShdw>
              </a:effectLst>
            </p:spPr>
            <p:style>
              <a:lnRef idx="1">
                <a:schemeClr val="accent4"/>
              </a:lnRef>
              <a:fillRef idx="2">
                <a:schemeClr val="accent4"/>
              </a:fillRef>
              <a:effectRef idx="1">
                <a:schemeClr val="accent4"/>
              </a:effectRef>
              <a:fontRef idx="minor">
                <a:schemeClr val="dk1"/>
              </a:fontRef>
            </p:style>
            <p:txBody>
              <a:bodyPr wrap="none" anchor="ctr"/>
              <a:lstStyle/>
              <a:p>
                <a:pPr algn="ctr" fontAlgn="auto">
                  <a:spcBef>
                    <a:spcPts val="0"/>
                  </a:spcBef>
                  <a:spcAft>
                    <a:spcPts val="0"/>
                  </a:spcAft>
                  <a:defRPr/>
                </a:pPr>
                <a:r>
                  <a:rPr kumimoji="0" lang="zh-TW" altLang="en-US" sz="1400" dirty="0">
                    <a:solidFill>
                      <a:schemeClr val="tx1"/>
                    </a:solidFill>
                    <a:latin typeface="標楷體" pitchFamily="65" charset="-120"/>
                    <a:ea typeface="標楷體" pitchFamily="65" charset="-120"/>
                  </a:rPr>
                  <a:t>解決方案提供</a:t>
                </a:r>
              </a:p>
            </p:txBody>
          </p:sp>
          <p:sp>
            <p:nvSpPr>
              <p:cNvPr id="70" name="Oval 3"/>
              <p:cNvSpPr>
                <a:spLocks noChangeArrowheads="1"/>
              </p:cNvSpPr>
              <p:nvPr/>
            </p:nvSpPr>
            <p:spPr bwMode="auto">
              <a:xfrm>
                <a:off x="2916238" y="2420938"/>
                <a:ext cx="935037" cy="431800"/>
              </a:xfrm>
              <a:prstGeom prst="ellipse">
                <a:avLst/>
              </a:prstGeom>
              <a:ln>
                <a:headEnd/>
                <a:tailEnd/>
              </a:ln>
              <a:effectLst>
                <a:outerShdw blurRad="50800" dist="38100" dir="2700000" sx="109000" sy="109000" algn="tl" rotWithShape="0">
                  <a:prstClr val="black">
                    <a:alpha val="70000"/>
                  </a:prstClr>
                </a:outerShdw>
              </a:effectLst>
            </p:spPr>
            <p:style>
              <a:lnRef idx="1">
                <a:schemeClr val="accent4"/>
              </a:lnRef>
              <a:fillRef idx="2">
                <a:schemeClr val="accent4"/>
              </a:fillRef>
              <a:effectRef idx="1">
                <a:schemeClr val="accent4"/>
              </a:effectRef>
              <a:fontRef idx="minor">
                <a:schemeClr val="dk1"/>
              </a:fontRef>
            </p:style>
            <p:txBody>
              <a:bodyPr wrap="none" anchor="ctr"/>
              <a:lstStyle/>
              <a:p>
                <a:pPr algn="ctr" fontAlgn="auto">
                  <a:spcBef>
                    <a:spcPts val="0"/>
                  </a:spcBef>
                  <a:spcAft>
                    <a:spcPts val="0"/>
                  </a:spcAft>
                  <a:defRPr/>
                </a:pPr>
                <a:r>
                  <a:rPr kumimoji="0" lang="zh-TW" altLang="en-US" sz="1400" dirty="0">
                    <a:solidFill>
                      <a:schemeClr val="tx1"/>
                    </a:solidFill>
                    <a:latin typeface="標楷體" pitchFamily="65" charset="-120"/>
                    <a:ea typeface="標楷體" pitchFamily="65" charset="-120"/>
                  </a:rPr>
                  <a:t>通路</a:t>
                </a:r>
              </a:p>
            </p:txBody>
          </p:sp>
          <p:sp>
            <p:nvSpPr>
              <p:cNvPr id="71" name="Oval 3"/>
              <p:cNvSpPr>
                <a:spLocks noChangeArrowheads="1"/>
              </p:cNvSpPr>
              <p:nvPr/>
            </p:nvSpPr>
            <p:spPr bwMode="auto">
              <a:xfrm>
                <a:off x="4140200" y="2349500"/>
                <a:ext cx="1152525" cy="503238"/>
              </a:xfrm>
              <a:prstGeom prst="ellipse">
                <a:avLst/>
              </a:prstGeom>
              <a:ln>
                <a:headEnd/>
                <a:tailEnd/>
              </a:ln>
              <a:effectLst>
                <a:outerShdw blurRad="50800" dist="38100" dir="2700000" sx="109000" sy="109000" algn="tl" rotWithShape="0">
                  <a:prstClr val="black">
                    <a:alpha val="70000"/>
                  </a:prstClr>
                </a:outerShdw>
              </a:effectLst>
            </p:spPr>
            <p:style>
              <a:lnRef idx="1">
                <a:schemeClr val="accent4"/>
              </a:lnRef>
              <a:fillRef idx="2">
                <a:schemeClr val="accent4"/>
              </a:fillRef>
              <a:effectRef idx="1">
                <a:schemeClr val="accent4"/>
              </a:effectRef>
              <a:fontRef idx="minor">
                <a:schemeClr val="dk1"/>
              </a:fontRef>
            </p:style>
            <p:txBody>
              <a:bodyPr wrap="none" anchor="ctr"/>
              <a:lstStyle/>
              <a:p>
                <a:pPr algn="ctr" fontAlgn="auto">
                  <a:spcBef>
                    <a:spcPts val="0"/>
                  </a:spcBef>
                  <a:spcAft>
                    <a:spcPts val="0"/>
                  </a:spcAft>
                  <a:defRPr/>
                </a:pPr>
                <a:r>
                  <a:rPr kumimoji="0" lang="zh-TW" altLang="en-US" sz="1400" dirty="0">
                    <a:solidFill>
                      <a:schemeClr val="tx1"/>
                    </a:solidFill>
                    <a:latin typeface="標楷體" pitchFamily="65" charset="-120"/>
                    <a:ea typeface="標楷體" pitchFamily="65" charset="-120"/>
                  </a:rPr>
                  <a:t>全球行銷</a:t>
                </a:r>
              </a:p>
            </p:txBody>
          </p:sp>
          <p:sp>
            <p:nvSpPr>
              <p:cNvPr id="72" name="Oval 3"/>
              <p:cNvSpPr>
                <a:spLocks noChangeArrowheads="1"/>
              </p:cNvSpPr>
              <p:nvPr/>
            </p:nvSpPr>
            <p:spPr bwMode="auto">
              <a:xfrm>
                <a:off x="5651500" y="2205038"/>
                <a:ext cx="1512888" cy="719137"/>
              </a:xfrm>
              <a:prstGeom prst="ellipse">
                <a:avLst/>
              </a:prstGeom>
              <a:ln>
                <a:headEnd/>
                <a:tailEnd/>
              </a:ln>
              <a:effectLst>
                <a:outerShdw blurRad="50800" dist="38100" dir="2700000" sx="109000" sy="109000" algn="tl" rotWithShape="0">
                  <a:prstClr val="black">
                    <a:alpha val="70000"/>
                  </a:prstClr>
                </a:outerShdw>
              </a:effectLst>
            </p:spPr>
            <p:style>
              <a:lnRef idx="1">
                <a:schemeClr val="accent4"/>
              </a:lnRef>
              <a:fillRef idx="2">
                <a:schemeClr val="accent4"/>
              </a:fillRef>
              <a:effectRef idx="1">
                <a:schemeClr val="accent4"/>
              </a:effectRef>
              <a:fontRef idx="minor">
                <a:schemeClr val="dk1"/>
              </a:fontRef>
            </p:style>
            <p:txBody>
              <a:bodyPr wrap="none" anchor="ctr"/>
              <a:lstStyle/>
              <a:p>
                <a:pPr algn="ctr" fontAlgn="auto">
                  <a:spcBef>
                    <a:spcPts val="0"/>
                  </a:spcBef>
                  <a:spcAft>
                    <a:spcPts val="0"/>
                  </a:spcAft>
                  <a:defRPr/>
                </a:pPr>
                <a:r>
                  <a:rPr kumimoji="0" lang="zh-TW" altLang="en-US" sz="1400" dirty="0" smtClean="0">
                    <a:solidFill>
                      <a:schemeClr val="tx1"/>
                    </a:solidFill>
                    <a:latin typeface="標楷體" pitchFamily="65" charset="-120"/>
                    <a:ea typeface="標楷體" pitchFamily="65" charset="-120"/>
                  </a:rPr>
                  <a:t>策略</a:t>
                </a:r>
                <a:r>
                  <a:rPr kumimoji="0" lang="zh-TW" altLang="en-US" sz="1400" dirty="0">
                    <a:solidFill>
                      <a:schemeClr val="tx1"/>
                    </a:solidFill>
                    <a:latin typeface="標楷體" pitchFamily="65" charset="-120"/>
                    <a:ea typeface="標楷體" pitchFamily="65" charset="-120"/>
                  </a:rPr>
                  <a:t>合作</a:t>
                </a:r>
                <a:r>
                  <a:rPr kumimoji="0" lang="zh-TW" altLang="en-US" sz="1400" dirty="0" smtClean="0">
                    <a:solidFill>
                      <a:schemeClr val="tx1"/>
                    </a:solidFill>
                    <a:latin typeface="標楷體" pitchFamily="65" charset="-120"/>
                    <a:ea typeface="標楷體" pitchFamily="65" charset="-120"/>
                  </a:rPr>
                  <a:t>夥伴</a:t>
                </a:r>
                <a:endParaRPr kumimoji="0" lang="en-US" altLang="zh-TW" sz="1400" dirty="0" smtClean="0">
                  <a:solidFill>
                    <a:schemeClr val="tx1"/>
                  </a:solidFill>
                  <a:latin typeface="標楷體" pitchFamily="65" charset="-120"/>
                  <a:ea typeface="標楷體" pitchFamily="65" charset="-120"/>
                </a:endParaRPr>
              </a:p>
              <a:p>
                <a:pPr algn="ctr" fontAlgn="auto">
                  <a:spcBef>
                    <a:spcPts val="0"/>
                  </a:spcBef>
                  <a:spcAft>
                    <a:spcPts val="0"/>
                  </a:spcAft>
                  <a:defRPr/>
                </a:pPr>
                <a:r>
                  <a:rPr kumimoji="0" lang="zh-TW" altLang="en-US" sz="1400" dirty="0" smtClean="0">
                    <a:solidFill>
                      <a:schemeClr val="tx1"/>
                    </a:solidFill>
                    <a:latin typeface="標楷體" pitchFamily="65" charset="-120"/>
                    <a:ea typeface="標楷體" pitchFamily="65" charset="-120"/>
                  </a:rPr>
                  <a:t>建立產業標準</a:t>
                </a:r>
                <a:endParaRPr kumimoji="0" lang="zh-TW" altLang="en-US" sz="1400" dirty="0">
                  <a:solidFill>
                    <a:schemeClr val="tx1"/>
                  </a:solidFill>
                  <a:latin typeface="標楷體" pitchFamily="65" charset="-120"/>
                  <a:ea typeface="標楷體" pitchFamily="65" charset="-120"/>
                </a:endParaRPr>
              </a:p>
            </p:txBody>
          </p:sp>
          <p:sp>
            <p:nvSpPr>
              <p:cNvPr id="73" name="Oval 3"/>
              <p:cNvSpPr>
                <a:spLocks noChangeArrowheads="1"/>
              </p:cNvSpPr>
              <p:nvPr/>
            </p:nvSpPr>
            <p:spPr bwMode="auto">
              <a:xfrm>
                <a:off x="7380288" y="2420938"/>
                <a:ext cx="1223962" cy="576262"/>
              </a:xfrm>
              <a:prstGeom prst="ellipse">
                <a:avLst/>
              </a:prstGeom>
              <a:ln>
                <a:headEnd/>
                <a:tailEnd/>
              </a:ln>
              <a:effectLst>
                <a:outerShdw blurRad="50800" dist="38100" dir="2700000" sx="109000" sy="109000" algn="tl" rotWithShape="0">
                  <a:prstClr val="black">
                    <a:alpha val="70000"/>
                  </a:prstClr>
                </a:outerShdw>
              </a:effectLst>
            </p:spPr>
            <p:style>
              <a:lnRef idx="1">
                <a:schemeClr val="accent4"/>
              </a:lnRef>
              <a:fillRef idx="2">
                <a:schemeClr val="accent4"/>
              </a:fillRef>
              <a:effectRef idx="1">
                <a:schemeClr val="accent4"/>
              </a:effectRef>
              <a:fontRef idx="minor">
                <a:schemeClr val="dk1"/>
              </a:fontRef>
            </p:style>
            <p:txBody>
              <a:bodyPr wrap="none" anchor="ctr"/>
              <a:lstStyle/>
              <a:p>
                <a:pPr algn="ctr" fontAlgn="auto">
                  <a:spcBef>
                    <a:spcPts val="0"/>
                  </a:spcBef>
                  <a:spcAft>
                    <a:spcPts val="0"/>
                  </a:spcAft>
                  <a:defRPr/>
                </a:pPr>
                <a:r>
                  <a:rPr kumimoji="0" lang="zh-TW" altLang="en-US" sz="1400" dirty="0">
                    <a:solidFill>
                      <a:schemeClr val="tx1"/>
                    </a:solidFill>
                    <a:latin typeface="標楷體" pitchFamily="65" charset="-120"/>
                    <a:ea typeface="標楷體" pitchFamily="65" charset="-120"/>
                  </a:rPr>
                  <a:t>供應鏈營運</a:t>
                </a:r>
              </a:p>
            </p:txBody>
          </p:sp>
          <p:sp>
            <p:nvSpPr>
              <p:cNvPr id="74" name="Oval 3"/>
              <p:cNvSpPr>
                <a:spLocks noChangeArrowheads="1"/>
              </p:cNvSpPr>
              <p:nvPr/>
            </p:nvSpPr>
            <p:spPr bwMode="auto">
              <a:xfrm>
                <a:off x="5292080" y="3455834"/>
                <a:ext cx="1655762" cy="647700"/>
              </a:xfrm>
              <a:prstGeom prst="ellipse">
                <a:avLst/>
              </a:prstGeom>
              <a:ln>
                <a:headEnd/>
                <a:tailEnd/>
              </a:ln>
              <a:effectLst>
                <a:outerShdw blurRad="50800" dist="38100" dir="2700000" sx="109000" sy="109000" algn="tl" rotWithShape="0">
                  <a:prstClr val="black">
                    <a:alpha val="70000"/>
                  </a:prstClr>
                </a:outerShdw>
              </a:effectLst>
            </p:spPr>
            <p:style>
              <a:lnRef idx="1">
                <a:schemeClr val="accent2"/>
              </a:lnRef>
              <a:fillRef idx="2">
                <a:schemeClr val="accent2"/>
              </a:fillRef>
              <a:effectRef idx="1">
                <a:schemeClr val="accent2"/>
              </a:effectRef>
              <a:fontRef idx="minor">
                <a:schemeClr val="dk1"/>
              </a:fontRef>
            </p:style>
            <p:txBody>
              <a:bodyPr wrap="none" anchor="ctr"/>
              <a:lstStyle/>
              <a:p>
                <a:pPr algn="ctr" fontAlgn="auto">
                  <a:spcBef>
                    <a:spcPts val="0"/>
                  </a:spcBef>
                  <a:spcAft>
                    <a:spcPts val="0"/>
                  </a:spcAft>
                  <a:defRPr/>
                </a:pPr>
                <a:r>
                  <a:rPr kumimoji="0" lang="zh-TW" altLang="en-US" sz="1400" dirty="0">
                    <a:solidFill>
                      <a:schemeClr val="tx1"/>
                    </a:solidFill>
                    <a:latin typeface="標楷體" pitchFamily="65" charset="-120"/>
                    <a:ea typeface="標楷體" pitchFamily="65" charset="-120"/>
                  </a:rPr>
                  <a:t>供應鏈管理</a:t>
                </a:r>
                <a:endParaRPr kumimoji="0" lang="en-US" altLang="zh-TW" sz="1400" dirty="0">
                  <a:solidFill>
                    <a:schemeClr val="tx1"/>
                  </a:solidFill>
                  <a:latin typeface="標楷體" pitchFamily="65" charset="-120"/>
                  <a:ea typeface="標楷體" pitchFamily="65" charset="-120"/>
                </a:endParaRPr>
              </a:p>
              <a:p>
                <a:pPr algn="ctr" fontAlgn="auto">
                  <a:spcBef>
                    <a:spcPts val="0"/>
                  </a:spcBef>
                  <a:spcAft>
                    <a:spcPts val="0"/>
                  </a:spcAft>
                  <a:defRPr/>
                </a:pPr>
                <a:r>
                  <a:rPr kumimoji="0" lang="zh-TW" altLang="en-US" sz="1400" dirty="0">
                    <a:solidFill>
                      <a:schemeClr val="tx1"/>
                    </a:solidFill>
                    <a:latin typeface="標楷體" pitchFamily="65" charset="-120"/>
                    <a:ea typeface="標楷體" pitchFamily="65" charset="-120"/>
                  </a:rPr>
                  <a:t>營運管理</a:t>
                </a:r>
              </a:p>
            </p:txBody>
          </p:sp>
          <p:sp>
            <p:nvSpPr>
              <p:cNvPr id="75" name="Oval 3"/>
              <p:cNvSpPr>
                <a:spLocks noChangeArrowheads="1"/>
              </p:cNvSpPr>
              <p:nvPr/>
            </p:nvSpPr>
            <p:spPr bwMode="auto">
              <a:xfrm>
                <a:off x="2627784" y="3645024"/>
                <a:ext cx="1223962" cy="431800"/>
              </a:xfrm>
              <a:prstGeom prst="ellipse">
                <a:avLst/>
              </a:prstGeom>
              <a:ln>
                <a:headEnd/>
                <a:tailEnd/>
              </a:ln>
              <a:effectLst>
                <a:outerShdw blurRad="50800" dist="38100" dir="2700000" sx="109000" sy="109000" algn="tl" rotWithShape="0">
                  <a:prstClr val="black">
                    <a:alpha val="70000"/>
                  </a:prstClr>
                </a:outerShdw>
              </a:effectLst>
            </p:spPr>
            <p:style>
              <a:lnRef idx="1">
                <a:schemeClr val="accent2"/>
              </a:lnRef>
              <a:fillRef idx="2">
                <a:schemeClr val="accent2"/>
              </a:fillRef>
              <a:effectRef idx="1">
                <a:schemeClr val="accent2"/>
              </a:effectRef>
              <a:fontRef idx="minor">
                <a:schemeClr val="dk1"/>
              </a:fontRef>
            </p:style>
            <p:txBody>
              <a:bodyPr wrap="none" anchor="ctr"/>
              <a:lstStyle/>
              <a:p>
                <a:pPr algn="ctr" fontAlgn="auto">
                  <a:spcBef>
                    <a:spcPts val="0"/>
                  </a:spcBef>
                  <a:spcAft>
                    <a:spcPts val="0"/>
                  </a:spcAft>
                  <a:defRPr/>
                </a:pPr>
                <a:r>
                  <a:rPr kumimoji="0" lang="zh-TW" altLang="en-US" sz="1400" dirty="0">
                    <a:solidFill>
                      <a:schemeClr val="tx1"/>
                    </a:solidFill>
                    <a:latin typeface="標楷體" pitchFamily="65" charset="-120"/>
                    <a:ea typeface="標楷體" pitchFamily="65" charset="-120"/>
                  </a:rPr>
                  <a:t>通路及行銷</a:t>
                </a:r>
              </a:p>
            </p:txBody>
          </p:sp>
          <p:sp>
            <p:nvSpPr>
              <p:cNvPr id="76" name="Oval 3"/>
              <p:cNvSpPr>
                <a:spLocks noChangeArrowheads="1"/>
              </p:cNvSpPr>
              <p:nvPr/>
            </p:nvSpPr>
            <p:spPr bwMode="auto">
              <a:xfrm>
                <a:off x="3779838" y="3141663"/>
                <a:ext cx="1584325" cy="574675"/>
              </a:xfrm>
              <a:prstGeom prst="ellipse">
                <a:avLst/>
              </a:prstGeom>
              <a:ln>
                <a:headEnd/>
                <a:tailEnd/>
              </a:ln>
              <a:effectLst>
                <a:outerShdw blurRad="50800" dist="38100" dir="2700000" sx="109000" sy="109000" algn="tl" rotWithShape="0">
                  <a:prstClr val="black">
                    <a:alpha val="70000"/>
                  </a:prstClr>
                </a:outerShdw>
              </a:effectLst>
            </p:spPr>
            <p:style>
              <a:lnRef idx="1">
                <a:schemeClr val="accent2"/>
              </a:lnRef>
              <a:fillRef idx="2">
                <a:schemeClr val="accent2"/>
              </a:fillRef>
              <a:effectRef idx="1">
                <a:schemeClr val="accent2"/>
              </a:effectRef>
              <a:fontRef idx="minor">
                <a:schemeClr val="dk1"/>
              </a:fontRef>
            </p:style>
            <p:txBody>
              <a:bodyPr wrap="none" anchor="ctr"/>
              <a:lstStyle/>
              <a:p>
                <a:pPr algn="ctr" fontAlgn="auto">
                  <a:spcBef>
                    <a:spcPts val="0"/>
                  </a:spcBef>
                  <a:spcAft>
                    <a:spcPts val="0"/>
                  </a:spcAft>
                  <a:defRPr/>
                </a:pPr>
                <a:r>
                  <a:rPr kumimoji="0" lang="zh-TW" altLang="en-US" sz="1400" dirty="0">
                    <a:solidFill>
                      <a:schemeClr val="tx1"/>
                    </a:solidFill>
                    <a:latin typeface="標楷體" pitchFamily="65" charset="-120"/>
                    <a:ea typeface="標楷體" pitchFamily="65" charset="-120"/>
                  </a:rPr>
                  <a:t>生產管理</a:t>
                </a:r>
              </a:p>
            </p:txBody>
          </p:sp>
          <p:sp>
            <p:nvSpPr>
              <p:cNvPr id="77" name="Oval 3"/>
              <p:cNvSpPr>
                <a:spLocks noChangeArrowheads="1"/>
              </p:cNvSpPr>
              <p:nvPr/>
            </p:nvSpPr>
            <p:spPr bwMode="auto">
              <a:xfrm>
                <a:off x="1476375" y="3213100"/>
                <a:ext cx="1223963" cy="576263"/>
              </a:xfrm>
              <a:prstGeom prst="ellipse">
                <a:avLst/>
              </a:prstGeom>
              <a:ln>
                <a:headEnd/>
                <a:tailEnd/>
              </a:ln>
              <a:effectLst>
                <a:outerShdw blurRad="50800" dist="38100" dir="2700000" sx="109000" sy="109000" algn="tl" rotWithShape="0">
                  <a:prstClr val="black">
                    <a:alpha val="70000"/>
                  </a:prstClr>
                </a:outerShdw>
              </a:effectLst>
            </p:spPr>
            <p:style>
              <a:lnRef idx="1">
                <a:schemeClr val="accent2"/>
              </a:lnRef>
              <a:fillRef idx="2">
                <a:schemeClr val="accent2"/>
              </a:fillRef>
              <a:effectRef idx="1">
                <a:schemeClr val="accent2"/>
              </a:effectRef>
              <a:fontRef idx="minor">
                <a:schemeClr val="dk1"/>
              </a:fontRef>
            </p:style>
            <p:txBody>
              <a:bodyPr wrap="none" anchor="ctr"/>
              <a:lstStyle/>
              <a:p>
                <a:pPr algn="ctr" fontAlgn="auto">
                  <a:spcBef>
                    <a:spcPts val="0"/>
                  </a:spcBef>
                  <a:spcAft>
                    <a:spcPts val="0"/>
                  </a:spcAft>
                  <a:defRPr/>
                </a:pPr>
                <a:r>
                  <a:rPr kumimoji="0" lang="zh-TW" altLang="en-US" sz="1400" dirty="0">
                    <a:solidFill>
                      <a:schemeClr val="tx1"/>
                    </a:solidFill>
                    <a:latin typeface="標楷體" pitchFamily="65" charset="-120"/>
                    <a:ea typeface="標楷體" pitchFamily="65" charset="-120"/>
                  </a:rPr>
                  <a:t>解決方案管理</a:t>
                </a:r>
              </a:p>
            </p:txBody>
          </p:sp>
          <p:sp>
            <p:nvSpPr>
              <p:cNvPr id="78" name="Oval 3"/>
              <p:cNvSpPr>
                <a:spLocks noChangeArrowheads="1"/>
              </p:cNvSpPr>
              <p:nvPr/>
            </p:nvSpPr>
            <p:spPr bwMode="auto">
              <a:xfrm>
                <a:off x="7019925" y="3213100"/>
                <a:ext cx="1692275" cy="720725"/>
              </a:xfrm>
              <a:prstGeom prst="ellipse">
                <a:avLst/>
              </a:prstGeom>
              <a:ln>
                <a:headEnd/>
                <a:tailEnd/>
              </a:ln>
              <a:effectLst>
                <a:outerShdw blurRad="50800" dist="38100" dir="2700000" sx="109000" sy="109000" algn="tl" rotWithShape="0">
                  <a:prstClr val="black">
                    <a:alpha val="70000"/>
                  </a:prstClr>
                </a:outerShdw>
              </a:effectLst>
            </p:spPr>
            <p:style>
              <a:lnRef idx="1">
                <a:schemeClr val="accent2"/>
              </a:lnRef>
              <a:fillRef idx="2">
                <a:schemeClr val="accent2"/>
              </a:fillRef>
              <a:effectRef idx="1">
                <a:schemeClr val="accent2"/>
              </a:effectRef>
              <a:fontRef idx="minor">
                <a:schemeClr val="dk1"/>
              </a:fontRef>
            </p:style>
            <p:txBody>
              <a:bodyPr wrap="none" anchor="ctr"/>
              <a:lstStyle/>
              <a:p>
                <a:pPr algn="ctr" fontAlgn="auto">
                  <a:spcBef>
                    <a:spcPts val="0"/>
                  </a:spcBef>
                  <a:spcAft>
                    <a:spcPts val="0"/>
                  </a:spcAft>
                  <a:defRPr/>
                </a:pPr>
                <a:r>
                  <a:rPr kumimoji="0" lang="zh-TW" altLang="en-US" sz="1400" dirty="0" smtClean="0">
                    <a:solidFill>
                      <a:schemeClr val="tx1"/>
                    </a:solidFill>
                    <a:latin typeface="標楷體" pitchFamily="65" charset="-120"/>
                    <a:ea typeface="標楷體" pitchFamily="65" charset="-120"/>
                  </a:rPr>
                  <a:t>全球風險</a:t>
                </a:r>
                <a:r>
                  <a:rPr kumimoji="0" lang="zh-TW" altLang="en-US" sz="1400" dirty="0">
                    <a:solidFill>
                      <a:schemeClr val="tx1"/>
                    </a:solidFill>
                    <a:latin typeface="標楷體" pitchFamily="65" charset="-120"/>
                    <a:ea typeface="標楷體" pitchFamily="65" charset="-120"/>
                  </a:rPr>
                  <a:t>管理架構</a:t>
                </a:r>
              </a:p>
            </p:txBody>
          </p:sp>
          <p:sp>
            <p:nvSpPr>
              <p:cNvPr id="79" name="Oval 3"/>
              <p:cNvSpPr>
                <a:spLocks noChangeArrowheads="1"/>
              </p:cNvSpPr>
              <p:nvPr/>
            </p:nvSpPr>
            <p:spPr bwMode="auto">
              <a:xfrm>
                <a:off x="1431589" y="4292600"/>
                <a:ext cx="1430689" cy="719138"/>
              </a:xfrm>
              <a:prstGeom prst="ellipse">
                <a:avLst/>
              </a:prstGeom>
              <a:ln>
                <a:headEnd/>
                <a:tailEnd/>
              </a:ln>
              <a:effectLst>
                <a:outerShdw blurRad="50800" dist="38100" dir="2700000" sx="109000" sy="109000" algn="tl" rotWithShape="0">
                  <a:prstClr val="black">
                    <a:alpha val="70000"/>
                  </a:prstClr>
                </a:outerShdw>
              </a:effectLst>
            </p:spPr>
            <p:style>
              <a:lnRef idx="1">
                <a:schemeClr val="accent5"/>
              </a:lnRef>
              <a:fillRef idx="2">
                <a:schemeClr val="accent5"/>
              </a:fillRef>
              <a:effectRef idx="1">
                <a:schemeClr val="accent5"/>
              </a:effectRef>
              <a:fontRef idx="minor">
                <a:schemeClr val="dk1"/>
              </a:fontRef>
            </p:style>
            <p:txBody>
              <a:bodyPr wrap="none" anchor="ctr"/>
              <a:lstStyle/>
              <a:p>
                <a:pPr algn="ctr" fontAlgn="auto">
                  <a:spcBef>
                    <a:spcPts val="0"/>
                  </a:spcBef>
                  <a:spcAft>
                    <a:spcPts val="0"/>
                  </a:spcAft>
                  <a:defRPr/>
                </a:pPr>
                <a:r>
                  <a:rPr kumimoji="0" lang="zh-TW" altLang="en-US" sz="1400" dirty="0" smtClean="0">
                    <a:solidFill>
                      <a:schemeClr val="tx1"/>
                    </a:solidFill>
                    <a:latin typeface="標楷體" pitchFamily="65" charset="-120"/>
                    <a:ea typeface="標楷體" pitchFamily="65" charset="-120"/>
                  </a:rPr>
                  <a:t>服務</a:t>
                </a:r>
                <a:r>
                  <a:rPr kumimoji="0" lang="zh-TW" altLang="en-US" sz="1400" dirty="0">
                    <a:solidFill>
                      <a:schemeClr val="tx1"/>
                    </a:solidFill>
                    <a:latin typeface="標楷體" pitchFamily="65" charset="-120"/>
                    <a:ea typeface="標楷體" pitchFamily="65" charset="-120"/>
                  </a:rPr>
                  <a:t>提供能力</a:t>
                </a:r>
              </a:p>
            </p:txBody>
          </p:sp>
          <p:sp>
            <p:nvSpPr>
              <p:cNvPr id="80" name="Oval 3"/>
              <p:cNvSpPr>
                <a:spLocks noChangeArrowheads="1"/>
              </p:cNvSpPr>
              <p:nvPr/>
            </p:nvSpPr>
            <p:spPr bwMode="auto">
              <a:xfrm>
                <a:off x="4501822" y="4253044"/>
                <a:ext cx="1714069" cy="1008063"/>
              </a:xfrm>
              <a:prstGeom prst="ellipse">
                <a:avLst/>
              </a:prstGeom>
              <a:ln>
                <a:headEnd/>
                <a:tailEnd/>
              </a:ln>
              <a:effectLst>
                <a:outerShdw blurRad="50800" dist="38100" dir="2700000" sx="109000" sy="109000" algn="tl" rotWithShape="0">
                  <a:prstClr val="black">
                    <a:alpha val="70000"/>
                  </a:prstClr>
                </a:outerShdw>
              </a:effectLst>
            </p:spPr>
            <p:style>
              <a:lnRef idx="1">
                <a:schemeClr val="accent5"/>
              </a:lnRef>
              <a:fillRef idx="2">
                <a:schemeClr val="accent5"/>
              </a:fillRef>
              <a:effectRef idx="1">
                <a:schemeClr val="accent5"/>
              </a:effectRef>
              <a:fontRef idx="minor">
                <a:schemeClr val="dk1"/>
              </a:fontRef>
            </p:style>
            <p:txBody>
              <a:bodyPr wrap="none" anchor="ctr"/>
              <a:lstStyle/>
              <a:p>
                <a:pPr algn="ctr" fontAlgn="auto">
                  <a:spcBef>
                    <a:spcPts val="0"/>
                  </a:spcBef>
                  <a:spcAft>
                    <a:spcPts val="0"/>
                  </a:spcAft>
                  <a:defRPr/>
                </a:pPr>
                <a:r>
                  <a:rPr kumimoji="0" lang="zh-TW" altLang="en-US" sz="1400" dirty="0">
                    <a:solidFill>
                      <a:schemeClr val="tx1"/>
                    </a:solidFill>
                    <a:latin typeface="標楷體" pitchFamily="65" charset="-120"/>
                    <a:ea typeface="標楷體" pitchFamily="65" charset="-120"/>
                  </a:rPr>
                  <a:t>國際合作能力</a:t>
                </a:r>
                <a:endParaRPr kumimoji="0" lang="en-US" altLang="zh-TW" sz="1400" dirty="0">
                  <a:solidFill>
                    <a:schemeClr val="tx1"/>
                  </a:solidFill>
                  <a:latin typeface="標楷體" pitchFamily="65" charset="-120"/>
                  <a:ea typeface="標楷體" pitchFamily="65" charset="-120"/>
                </a:endParaRPr>
              </a:p>
              <a:p>
                <a:pPr algn="ctr" fontAlgn="auto">
                  <a:spcBef>
                    <a:spcPts val="0"/>
                  </a:spcBef>
                  <a:spcAft>
                    <a:spcPts val="0"/>
                  </a:spcAft>
                  <a:defRPr/>
                </a:pPr>
                <a:r>
                  <a:rPr kumimoji="0" lang="en-US" altLang="zh-TW" sz="1400" dirty="0">
                    <a:solidFill>
                      <a:schemeClr val="tx1"/>
                    </a:solidFill>
                    <a:latin typeface="標楷體" pitchFamily="65" charset="-120"/>
                    <a:ea typeface="標楷體" pitchFamily="65" charset="-120"/>
                  </a:rPr>
                  <a:t>(</a:t>
                </a:r>
                <a:r>
                  <a:rPr kumimoji="0" lang="zh-TW" altLang="en-US" sz="1400" dirty="0">
                    <a:solidFill>
                      <a:schemeClr val="tx1"/>
                    </a:solidFill>
                    <a:latin typeface="標楷體" pitchFamily="65" charset="-120"/>
                    <a:ea typeface="標楷體" pitchFamily="65" charset="-120"/>
                  </a:rPr>
                  <a:t>策略聯盟夥伴合作</a:t>
                </a:r>
                <a:r>
                  <a:rPr kumimoji="0" lang="en-US" altLang="zh-TW" sz="1400" dirty="0">
                    <a:solidFill>
                      <a:schemeClr val="tx1"/>
                    </a:solidFill>
                    <a:latin typeface="標楷體" pitchFamily="65" charset="-120"/>
                    <a:ea typeface="標楷體" pitchFamily="65" charset="-120"/>
                  </a:rPr>
                  <a:t>)</a:t>
                </a:r>
                <a:endParaRPr kumimoji="0" lang="zh-TW" altLang="en-US" sz="1400" dirty="0">
                  <a:solidFill>
                    <a:schemeClr val="tx1"/>
                  </a:solidFill>
                  <a:latin typeface="標楷體" pitchFamily="65" charset="-120"/>
                  <a:ea typeface="標楷體" pitchFamily="65" charset="-120"/>
                </a:endParaRPr>
              </a:p>
            </p:txBody>
          </p:sp>
          <p:sp>
            <p:nvSpPr>
              <p:cNvPr id="81" name="Oval 3"/>
              <p:cNvSpPr>
                <a:spLocks noChangeArrowheads="1"/>
              </p:cNvSpPr>
              <p:nvPr/>
            </p:nvSpPr>
            <p:spPr bwMode="auto">
              <a:xfrm>
                <a:off x="2984348" y="4552066"/>
                <a:ext cx="1368425" cy="792162"/>
              </a:xfrm>
              <a:prstGeom prst="ellipse">
                <a:avLst/>
              </a:prstGeom>
              <a:ln>
                <a:headEnd/>
                <a:tailEnd/>
              </a:ln>
              <a:effectLst>
                <a:outerShdw blurRad="50800" dist="38100" dir="2700000" sx="109000" sy="109000" algn="tl" rotWithShape="0">
                  <a:prstClr val="black">
                    <a:alpha val="70000"/>
                  </a:prstClr>
                </a:outerShdw>
              </a:effectLst>
            </p:spPr>
            <p:style>
              <a:lnRef idx="1">
                <a:schemeClr val="accent5"/>
              </a:lnRef>
              <a:fillRef idx="2">
                <a:schemeClr val="accent5"/>
              </a:fillRef>
              <a:effectRef idx="1">
                <a:schemeClr val="accent5"/>
              </a:effectRef>
              <a:fontRef idx="minor">
                <a:schemeClr val="dk1"/>
              </a:fontRef>
            </p:style>
            <p:txBody>
              <a:bodyPr wrap="none" anchor="ctr"/>
              <a:lstStyle/>
              <a:p>
                <a:pPr algn="ctr" fontAlgn="auto">
                  <a:spcBef>
                    <a:spcPts val="0"/>
                  </a:spcBef>
                  <a:spcAft>
                    <a:spcPts val="0"/>
                  </a:spcAft>
                  <a:defRPr/>
                </a:pPr>
                <a:r>
                  <a:rPr kumimoji="0" lang="zh-TW" altLang="en-US" sz="1400" dirty="0">
                    <a:solidFill>
                      <a:schemeClr val="tx1"/>
                    </a:solidFill>
                    <a:latin typeface="標楷體" pitchFamily="65" charset="-120"/>
                    <a:ea typeface="標楷體" pitchFamily="65" charset="-120"/>
                  </a:rPr>
                  <a:t>新產品開發能力</a:t>
                </a:r>
              </a:p>
            </p:txBody>
          </p:sp>
          <p:sp>
            <p:nvSpPr>
              <p:cNvPr id="82" name="Oval 3"/>
              <p:cNvSpPr>
                <a:spLocks noChangeArrowheads="1"/>
              </p:cNvSpPr>
              <p:nvPr/>
            </p:nvSpPr>
            <p:spPr bwMode="auto">
              <a:xfrm>
                <a:off x="7780910" y="4253045"/>
                <a:ext cx="1192396" cy="598044"/>
              </a:xfrm>
              <a:prstGeom prst="ellipse">
                <a:avLst/>
              </a:prstGeom>
              <a:ln>
                <a:headEnd/>
                <a:tailEnd/>
              </a:ln>
              <a:effectLst>
                <a:outerShdw blurRad="50800" dist="38100" dir="2700000" sx="109000" sy="109000" algn="tl" rotWithShape="0">
                  <a:prstClr val="black">
                    <a:alpha val="70000"/>
                  </a:prstClr>
                </a:outerShdw>
              </a:effectLst>
            </p:spPr>
            <p:style>
              <a:lnRef idx="1">
                <a:schemeClr val="accent5"/>
              </a:lnRef>
              <a:fillRef idx="2">
                <a:schemeClr val="accent5"/>
              </a:fillRef>
              <a:effectRef idx="1">
                <a:schemeClr val="accent5"/>
              </a:effectRef>
              <a:fontRef idx="minor">
                <a:schemeClr val="dk1"/>
              </a:fontRef>
            </p:style>
            <p:txBody>
              <a:bodyPr wrap="none" anchor="ctr"/>
              <a:lstStyle/>
              <a:p>
                <a:pPr algn="ctr" fontAlgn="auto">
                  <a:spcBef>
                    <a:spcPts val="0"/>
                  </a:spcBef>
                  <a:spcAft>
                    <a:spcPts val="0"/>
                  </a:spcAft>
                  <a:defRPr/>
                </a:pPr>
                <a:r>
                  <a:rPr kumimoji="0" lang="zh-TW" altLang="en-US" sz="1400" dirty="0">
                    <a:solidFill>
                      <a:schemeClr val="tx1"/>
                    </a:solidFill>
                    <a:latin typeface="標楷體" pitchFamily="65" charset="-120"/>
                    <a:ea typeface="標楷體" pitchFamily="65" charset="-120"/>
                  </a:rPr>
                  <a:t>風險管理</a:t>
                </a:r>
                <a:endParaRPr kumimoji="0" lang="en-US" altLang="zh-TW" sz="1400" dirty="0">
                  <a:solidFill>
                    <a:schemeClr val="tx1"/>
                  </a:solidFill>
                  <a:latin typeface="標楷體" pitchFamily="65" charset="-120"/>
                  <a:ea typeface="標楷體" pitchFamily="65" charset="-120"/>
                </a:endParaRPr>
              </a:p>
              <a:p>
                <a:pPr algn="ctr" fontAlgn="auto">
                  <a:spcBef>
                    <a:spcPts val="0"/>
                  </a:spcBef>
                  <a:spcAft>
                    <a:spcPts val="0"/>
                  </a:spcAft>
                  <a:defRPr/>
                </a:pPr>
                <a:r>
                  <a:rPr kumimoji="0" lang="en-US" altLang="zh-TW" sz="1400" dirty="0">
                    <a:solidFill>
                      <a:schemeClr val="tx1"/>
                    </a:solidFill>
                    <a:latin typeface="標楷體" pitchFamily="65" charset="-120"/>
                    <a:ea typeface="標楷體" pitchFamily="65" charset="-120"/>
                  </a:rPr>
                  <a:t>Know how</a:t>
                </a:r>
                <a:endParaRPr kumimoji="0" lang="zh-TW" altLang="en-US" sz="1400" dirty="0">
                  <a:solidFill>
                    <a:schemeClr val="tx1"/>
                  </a:solidFill>
                  <a:latin typeface="標楷體" pitchFamily="65" charset="-120"/>
                  <a:ea typeface="標楷體" pitchFamily="65" charset="-120"/>
                </a:endParaRPr>
              </a:p>
            </p:txBody>
          </p:sp>
          <p:sp>
            <p:nvSpPr>
              <p:cNvPr id="175" name="文字方塊 174"/>
              <p:cNvSpPr txBox="1"/>
              <p:nvPr/>
            </p:nvSpPr>
            <p:spPr>
              <a:xfrm>
                <a:off x="179388" y="5523887"/>
                <a:ext cx="1040543" cy="351472"/>
              </a:xfrm>
              <a:prstGeom prst="rect">
                <a:avLst/>
              </a:prstGeom>
              <a:noFill/>
            </p:spPr>
            <p:txBody>
              <a:bodyPr wrap="none">
                <a:spAutoFit/>
              </a:bodyPr>
              <a:lstStyle/>
              <a:p>
                <a:pPr fontAlgn="auto">
                  <a:spcBef>
                    <a:spcPts val="0"/>
                  </a:spcBef>
                  <a:spcAft>
                    <a:spcPts val="0"/>
                  </a:spcAft>
                  <a:defRPr/>
                </a:pPr>
                <a:r>
                  <a:rPr kumimoji="0" lang="zh-TW" altLang="en-US" sz="1600" b="1" dirty="0">
                    <a:latin typeface="標楷體" pitchFamily="65" charset="-120"/>
                    <a:ea typeface="標楷體" pitchFamily="65" charset="-120"/>
                  </a:rPr>
                  <a:t>人力資本</a:t>
                </a:r>
              </a:p>
            </p:txBody>
          </p:sp>
          <p:sp>
            <p:nvSpPr>
              <p:cNvPr id="176" name="文字方塊 175"/>
              <p:cNvSpPr txBox="1"/>
              <p:nvPr/>
            </p:nvSpPr>
            <p:spPr>
              <a:xfrm>
                <a:off x="197472" y="5845215"/>
                <a:ext cx="828187" cy="351472"/>
              </a:xfrm>
              <a:prstGeom prst="rect">
                <a:avLst/>
              </a:prstGeom>
              <a:noFill/>
            </p:spPr>
            <p:txBody>
              <a:bodyPr wrap="none">
                <a:spAutoFit/>
              </a:bodyPr>
              <a:lstStyle/>
              <a:p>
                <a:pPr fontAlgn="auto">
                  <a:spcBef>
                    <a:spcPts val="0"/>
                  </a:spcBef>
                  <a:spcAft>
                    <a:spcPts val="0"/>
                  </a:spcAft>
                  <a:defRPr/>
                </a:pPr>
                <a:r>
                  <a:rPr kumimoji="0" lang="en-US" altLang="zh-TW" sz="1600" b="1" dirty="0">
                    <a:latin typeface="標楷體" pitchFamily="65" charset="-120"/>
                    <a:ea typeface="標楷體" pitchFamily="65" charset="-120"/>
                  </a:rPr>
                  <a:t>IT</a:t>
                </a:r>
                <a:r>
                  <a:rPr kumimoji="0" lang="zh-TW" altLang="en-US" sz="1600" b="1" dirty="0">
                    <a:latin typeface="標楷體" pitchFamily="65" charset="-120"/>
                    <a:ea typeface="標楷體" pitchFamily="65" charset="-120"/>
                  </a:rPr>
                  <a:t>資本</a:t>
                </a:r>
              </a:p>
            </p:txBody>
          </p:sp>
          <p:sp>
            <p:nvSpPr>
              <p:cNvPr id="177" name="文字方塊 176"/>
              <p:cNvSpPr txBox="1"/>
              <p:nvPr/>
            </p:nvSpPr>
            <p:spPr>
              <a:xfrm>
                <a:off x="179388" y="6144237"/>
                <a:ext cx="1040543" cy="351472"/>
              </a:xfrm>
              <a:prstGeom prst="rect">
                <a:avLst/>
              </a:prstGeom>
              <a:noFill/>
            </p:spPr>
            <p:txBody>
              <a:bodyPr wrap="none">
                <a:spAutoFit/>
              </a:bodyPr>
              <a:lstStyle/>
              <a:p>
                <a:pPr fontAlgn="auto">
                  <a:spcBef>
                    <a:spcPts val="0"/>
                  </a:spcBef>
                  <a:spcAft>
                    <a:spcPts val="0"/>
                  </a:spcAft>
                  <a:defRPr/>
                </a:pPr>
                <a:r>
                  <a:rPr kumimoji="0" lang="zh-TW" altLang="en-US" sz="1600" b="1" dirty="0">
                    <a:latin typeface="標楷體" pitchFamily="65" charset="-120"/>
                    <a:ea typeface="標楷體" pitchFamily="65" charset="-120"/>
                  </a:rPr>
                  <a:t>組織資本</a:t>
                </a:r>
              </a:p>
            </p:txBody>
          </p:sp>
          <p:sp>
            <p:nvSpPr>
              <p:cNvPr id="58" name="Oval 4"/>
              <p:cNvSpPr>
                <a:spLocks noChangeArrowheads="1"/>
              </p:cNvSpPr>
              <p:nvPr/>
            </p:nvSpPr>
            <p:spPr bwMode="auto">
              <a:xfrm>
                <a:off x="3234902" y="692696"/>
                <a:ext cx="2670002" cy="677722"/>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zh-TW" altLang="en-US" sz="1400" dirty="0" smtClean="0">
                    <a:latin typeface="標楷體" pitchFamily="65" charset="-120"/>
                    <a:ea typeface="標楷體" pitchFamily="65" charset="-120"/>
                  </a:rPr>
                  <a:t>長期股東價值</a:t>
                </a:r>
                <a:endParaRPr lang="zh-TW" altLang="en-US" sz="1400" dirty="0">
                  <a:latin typeface="標楷體" pitchFamily="65" charset="-120"/>
                  <a:ea typeface="標楷體" pitchFamily="65" charset="-120"/>
                </a:endParaRPr>
              </a:p>
            </p:txBody>
          </p:sp>
        </p:grpSp>
        <p:sp>
          <p:nvSpPr>
            <p:cNvPr id="92" name="Oval 3"/>
            <p:cNvSpPr>
              <a:spLocks noChangeArrowheads="1"/>
            </p:cNvSpPr>
            <p:nvPr/>
          </p:nvSpPr>
          <p:spPr bwMode="auto">
            <a:xfrm>
              <a:off x="6372200" y="4653136"/>
              <a:ext cx="1322213" cy="763048"/>
            </a:xfrm>
            <a:prstGeom prst="ellipse">
              <a:avLst/>
            </a:prstGeom>
            <a:ln>
              <a:headEnd/>
              <a:tailEnd/>
            </a:ln>
            <a:effectLst>
              <a:outerShdw blurRad="50800" dist="38100" dir="2700000" sx="109000" sy="109000" algn="tl" rotWithShape="0">
                <a:prstClr val="black">
                  <a:alpha val="70000"/>
                </a:prstClr>
              </a:outerShdw>
            </a:effectLst>
          </p:spPr>
          <p:style>
            <a:lnRef idx="1">
              <a:schemeClr val="accent5"/>
            </a:lnRef>
            <a:fillRef idx="2">
              <a:schemeClr val="accent5"/>
            </a:fillRef>
            <a:effectRef idx="1">
              <a:schemeClr val="accent5"/>
            </a:effectRef>
            <a:fontRef idx="minor">
              <a:schemeClr val="dk1"/>
            </a:fontRef>
          </p:style>
          <p:txBody>
            <a:bodyPr wrap="none" anchor="ctr"/>
            <a:lstStyle/>
            <a:p>
              <a:pPr algn="ctr" fontAlgn="auto">
                <a:spcBef>
                  <a:spcPts val="0"/>
                </a:spcBef>
                <a:spcAft>
                  <a:spcPts val="0"/>
                </a:spcAft>
                <a:defRPr/>
              </a:pPr>
              <a:r>
                <a:rPr kumimoji="0" lang="zh-TW" altLang="en-US" sz="1400" dirty="0" smtClean="0">
                  <a:solidFill>
                    <a:schemeClr val="tx1"/>
                  </a:solidFill>
                  <a:latin typeface="標楷體" pitchFamily="65" charset="-120"/>
                  <a:ea typeface="標楷體" pitchFamily="65" charset="-120"/>
                </a:rPr>
                <a:t>建立產業標準</a:t>
              </a:r>
              <a:endParaRPr kumimoji="0" lang="zh-TW" altLang="en-US" sz="1400" dirty="0">
                <a:solidFill>
                  <a:schemeClr val="tx1"/>
                </a:solidFill>
                <a:latin typeface="標楷體" pitchFamily="65" charset="-120"/>
                <a:ea typeface="標楷體" pitchFamily="65" charset="-120"/>
              </a:endParaRPr>
            </a:p>
          </p:txBody>
        </p:sp>
        <p:cxnSp>
          <p:nvCxnSpPr>
            <p:cNvPr id="53" name="弧形接點 52"/>
            <p:cNvCxnSpPr>
              <a:stCxn id="84" idx="0"/>
              <a:endCxn id="79" idx="4"/>
            </p:cNvCxnSpPr>
            <p:nvPr/>
          </p:nvCxnSpPr>
          <p:spPr>
            <a:xfrm rot="5400000" flipH="1" flipV="1">
              <a:off x="1743830" y="5523492"/>
              <a:ext cx="836369" cy="125230"/>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54" name="弧形接點 53"/>
            <p:cNvCxnSpPr>
              <a:stCxn id="83" idx="0"/>
              <a:endCxn id="75" idx="4"/>
            </p:cNvCxnSpPr>
            <p:nvPr/>
          </p:nvCxnSpPr>
          <p:spPr>
            <a:xfrm rot="16200000" flipV="1">
              <a:off x="2656520" y="4891403"/>
              <a:ext cx="1321872" cy="73801"/>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59" name="弧形接點 58"/>
            <p:cNvCxnSpPr>
              <a:stCxn id="79" idx="0"/>
              <a:endCxn id="77" idx="4"/>
            </p:cNvCxnSpPr>
            <p:nvPr/>
          </p:nvCxnSpPr>
          <p:spPr>
            <a:xfrm rot="16200000" flipV="1">
              <a:off x="1953959" y="4204543"/>
              <a:ext cx="484742" cy="56599"/>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94" name="弧形接點 93"/>
            <p:cNvCxnSpPr>
              <a:stCxn id="77" idx="0"/>
              <a:endCxn id="69" idx="4"/>
            </p:cNvCxnSpPr>
            <p:nvPr/>
          </p:nvCxnSpPr>
          <p:spPr>
            <a:xfrm rot="16200000" flipV="1">
              <a:off x="1959085" y="3226443"/>
              <a:ext cx="278306" cy="139584"/>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97" name="弧形接點 96"/>
            <p:cNvCxnSpPr>
              <a:stCxn id="69" idx="0"/>
              <a:endCxn id="7" idx="3"/>
            </p:cNvCxnSpPr>
            <p:nvPr/>
          </p:nvCxnSpPr>
          <p:spPr>
            <a:xfrm rot="16200000" flipV="1">
              <a:off x="1794529" y="2369610"/>
              <a:ext cx="409296" cy="58539"/>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00" name="弧形接點 99"/>
            <p:cNvCxnSpPr>
              <a:stCxn id="75" idx="0"/>
              <a:endCxn id="70" idx="4"/>
            </p:cNvCxnSpPr>
            <p:nvPr/>
          </p:nvCxnSpPr>
          <p:spPr>
            <a:xfrm rot="5400000" flipH="1" flipV="1">
              <a:off x="2968535" y="3400290"/>
              <a:ext cx="763168" cy="139129"/>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03" name="弧形接點 102"/>
            <p:cNvCxnSpPr>
              <a:stCxn id="70" idx="0"/>
              <a:endCxn id="7" idx="4"/>
            </p:cNvCxnSpPr>
            <p:nvPr/>
          </p:nvCxnSpPr>
          <p:spPr>
            <a:xfrm rot="16200000" flipV="1">
              <a:off x="2817426" y="2070082"/>
              <a:ext cx="369722" cy="834795"/>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08" name="弧形接點 107"/>
            <p:cNvCxnSpPr>
              <a:stCxn id="85" idx="0"/>
              <a:endCxn id="83" idx="6"/>
            </p:cNvCxnSpPr>
            <p:nvPr/>
          </p:nvCxnSpPr>
          <p:spPr>
            <a:xfrm rot="16200000" flipV="1">
              <a:off x="4497138" y="5717499"/>
              <a:ext cx="247618" cy="647992"/>
            </a:xfrm>
            <a:prstGeom prst="curvedConnector2">
              <a:avLst/>
            </a:prstGeom>
            <a:ln>
              <a:tailEnd type="arrow"/>
            </a:ln>
          </p:spPr>
          <p:style>
            <a:lnRef idx="1">
              <a:schemeClr val="dk1"/>
            </a:lnRef>
            <a:fillRef idx="0">
              <a:schemeClr val="dk1"/>
            </a:fillRef>
            <a:effectRef idx="0">
              <a:schemeClr val="dk1"/>
            </a:effectRef>
            <a:fontRef idx="minor">
              <a:schemeClr val="tx1"/>
            </a:fontRef>
          </p:style>
        </p:cxnSp>
        <p:cxnSp>
          <p:nvCxnSpPr>
            <p:cNvPr id="123" name="弧形接點 122"/>
            <p:cNvCxnSpPr>
              <a:stCxn id="86" idx="0"/>
              <a:endCxn id="74" idx="4"/>
            </p:cNvCxnSpPr>
            <p:nvPr/>
          </p:nvCxnSpPr>
          <p:spPr>
            <a:xfrm rot="16200000" flipV="1">
              <a:off x="5574160" y="4782422"/>
              <a:ext cx="1431103" cy="452451"/>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26" name="弧形接點 125"/>
            <p:cNvCxnSpPr>
              <a:stCxn id="87" idx="0"/>
              <a:endCxn id="74" idx="5"/>
            </p:cNvCxnSpPr>
            <p:nvPr/>
          </p:nvCxnSpPr>
          <p:spPr>
            <a:xfrm rot="16200000" flipV="1">
              <a:off x="6368116" y="4462730"/>
              <a:ext cx="1661193" cy="1139192"/>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33" name="弧形接點 132"/>
            <p:cNvCxnSpPr>
              <a:stCxn id="81" idx="0"/>
              <a:endCxn id="76" idx="4"/>
            </p:cNvCxnSpPr>
            <p:nvPr/>
          </p:nvCxnSpPr>
          <p:spPr>
            <a:xfrm rot="5400000" flipH="1" flipV="1">
              <a:off x="3728829" y="3886173"/>
              <a:ext cx="805013" cy="872930"/>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41" name="弧形接點 140"/>
            <p:cNvCxnSpPr>
              <a:stCxn id="80" idx="0"/>
              <a:endCxn id="72" idx="3"/>
            </p:cNvCxnSpPr>
            <p:nvPr/>
          </p:nvCxnSpPr>
          <p:spPr>
            <a:xfrm rot="5400000" flipH="1" flipV="1">
              <a:off x="4885765" y="3497957"/>
              <a:ext cx="1381475" cy="496836"/>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44" name="弧形接點 143"/>
            <p:cNvCxnSpPr>
              <a:stCxn id="76" idx="0"/>
              <a:endCxn id="71" idx="4"/>
            </p:cNvCxnSpPr>
            <p:nvPr/>
          </p:nvCxnSpPr>
          <p:spPr>
            <a:xfrm rot="5400000" flipH="1" flipV="1">
              <a:off x="4498439" y="3157632"/>
              <a:ext cx="278306" cy="139584"/>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47" name="弧形接點 146"/>
            <p:cNvCxnSpPr>
              <a:stCxn id="82" idx="0"/>
              <a:endCxn id="78" idx="4"/>
            </p:cNvCxnSpPr>
            <p:nvPr/>
          </p:nvCxnSpPr>
          <p:spPr>
            <a:xfrm rot="16200000" flipV="1">
              <a:off x="7843770" y="4036475"/>
              <a:ext cx="307489" cy="493788"/>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50" name="弧形接點 149"/>
            <p:cNvCxnSpPr>
              <a:stCxn id="78" idx="6"/>
              <a:endCxn id="10" idx="6"/>
            </p:cNvCxnSpPr>
            <p:nvPr/>
          </p:nvCxnSpPr>
          <p:spPr>
            <a:xfrm flipH="1" flipV="1">
              <a:off x="8046398" y="1963697"/>
              <a:ext cx="521785" cy="1818809"/>
            </a:xfrm>
            <a:prstGeom prst="curvedConnector3">
              <a:avLst>
                <a:gd name="adj1" fmla="val -43811"/>
              </a:avLst>
            </a:prstGeom>
            <a:ln>
              <a:tailEnd type="arrow"/>
            </a:ln>
          </p:spPr>
          <p:style>
            <a:lnRef idx="1">
              <a:schemeClr val="dk1"/>
            </a:lnRef>
            <a:fillRef idx="0">
              <a:schemeClr val="dk1"/>
            </a:fillRef>
            <a:effectRef idx="0">
              <a:schemeClr val="dk1"/>
            </a:effectRef>
            <a:fontRef idx="minor">
              <a:schemeClr val="tx1"/>
            </a:fontRef>
          </p:style>
        </p:cxnSp>
        <p:cxnSp>
          <p:nvCxnSpPr>
            <p:cNvPr id="153" name="弧形接點 152"/>
            <p:cNvCxnSpPr>
              <a:stCxn id="74" idx="0"/>
              <a:endCxn id="73" idx="4"/>
            </p:cNvCxnSpPr>
            <p:nvPr/>
          </p:nvCxnSpPr>
          <p:spPr>
            <a:xfrm rot="5400000" flipH="1" flipV="1">
              <a:off x="6747137" y="2543773"/>
              <a:ext cx="441777" cy="1809080"/>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56" name="弧形接點 155"/>
            <p:cNvCxnSpPr>
              <a:stCxn id="74" idx="0"/>
              <a:endCxn id="72" idx="4"/>
            </p:cNvCxnSpPr>
            <p:nvPr/>
          </p:nvCxnSpPr>
          <p:spPr>
            <a:xfrm rot="5400000" flipH="1" flipV="1">
              <a:off x="5946555" y="3274013"/>
              <a:ext cx="512119" cy="278259"/>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59" name="弧形接點 158"/>
            <p:cNvCxnSpPr>
              <a:stCxn id="74" idx="0"/>
              <a:endCxn id="71" idx="5"/>
            </p:cNvCxnSpPr>
            <p:nvPr/>
          </p:nvCxnSpPr>
          <p:spPr>
            <a:xfrm rot="16200000" flipV="1">
              <a:off x="5256335" y="2862050"/>
              <a:ext cx="651919" cy="962383"/>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63" name="弧形接點 162"/>
            <p:cNvCxnSpPr>
              <a:stCxn id="73" idx="0"/>
              <a:endCxn id="8" idx="6"/>
            </p:cNvCxnSpPr>
            <p:nvPr/>
          </p:nvCxnSpPr>
          <p:spPr>
            <a:xfrm rot="16200000" flipV="1">
              <a:off x="6360385" y="1160161"/>
              <a:ext cx="693663" cy="2330698"/>
            </a:xfrm>
            <a:prstGeom prst="curvedConnector2">
              <a:avLst/>
            </a:prstGeom>
            <a:ln>
              <a:tailEnd type="arrow"/>
            </a:ln>
          </p:spPr>
          <p:style>
            <a:lnRef idx="1">
              <a:schemeClr val="dk1"/>
            </a:lnRef>
            <a:fillRef idx="0">
              <a:schemeClr val="dk1"/>
            </a:fillRef>
            <a:effectRef idx="0">
              <a:schemeClr val="dk1"/>
            </a:effectRef>
            <a:fontRef idx="minor">
              <a:schemeClr val="tx1"/>
            </a:fontRef>
          </p:style>
        </p:cxnSp>
        <p:cxnSp>
          <p:nvCxnSpPr>
            <p:cNvPr id="166" name="弧形接點 165"/>
            <p:cNvCxnSpPr>
              <a:stCxn id="72" idx="0"/>
              <a:endCxn id="8" idx="5"/>
            </p:cNvCxnSpPr>
            <p:nvPr/>
          </p:nvCxnSpPr>
          <p:spPr>
            <a:xfrm rot="16200000" flipV="1">
              <a:off x="5684018" y="1806649"/>
              <a:ext cx="240467" cy="1074986"/>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69" name="弧形接點 168"/>
            <p:cNvCxnSpPr>
              <a:stCxn id="71" idx="0"/>
              <a:endCxn id="7" idx="5"/>
            </p:cNvCxnSpPr>
            <p:nvPr/>
          </p:nvCxnSpPr>
          <p:spPr>
            <a:xfrm rot="16200000" flipV="1">
              <a:off x="3748979" y="1645123"/>
              <a:ext cx="409296" cy="1507514"/>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72" name="弧形接點 171"/>
            <p:cNvCxnSpPr>
              <a:stCxn id="92" idx="0"/>
              <a:endCxn id="72" idx="5"/>
            </p:cNvCxnSpPr>
            <p:nvPr/>
          </p:nvCxnSpPr>
          <p:spPr>
            <a:xfrm rot="16200000" flipV="1">
              <a:off x="6147188" y="3767017"/>
              <a:ext cx="1597499" cy="174740"/>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 xmlns:p14="http://schemas.microsoft.com/office/powerpoint/2010/main" val="1548758230"/>
      </p:ext>
    </p:extLst>
  </p:cSld>
  <p:clrMapOvr>
    <a:masterClrMapping/>
  </p:clrMapOvr>
  <p:transition>
    <p:wipe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39552" y="2709118"/>
            <a:ext cx="8208963" cy="287337"/>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marL="114300" lvl="1" indent="-114300" algn="ctr" defTabSz="666750">
              <a:lnSpc>
                <a:spcPct val="90000"/>
              </a:lnSpc>
              <a:spcAft>
                <a:spcPct val="15000"/>
              </a:spcAft>
              <a:defRPr/>
            </a:pPr>
            <a:r>
              <a:rPr lang="zh-TW" altLang="en-US" sz="1600" dirty="0" smtClean="0">
                <a:latin typeface="標楷體" pitchFamily="65" charset="-120"/>
                <a:ea typeface="標楷體" pitchFamily="65" charset="-120"/>
              </a:rPr>
              <a:t>為顧客、員工和商業夥伴創造前所未有的價值和機會，構建網路的未來世界</a:t>
            </a:r>
            <a:endParaRPr lang="zh-TW" altLang="en-US" sz="1600" dirty="0">
              <a:latin typeface="標楷體" pitchFamily="65" charset="-120"/>
              <a:ea typeface="標楷體" pitchFamily="65" charset="-120"/>
            </a:endParaRPr>
          </a:p>
        </p:txBody>
      </p:sp>
      <p:sp>
        <p:nvSpPr>
          <p:cNvPr id="15363" name="標題 1"/>
          <p:cNvSpPr>
            <a:spLocks noGrp="1"/>
          </p:cNvSpPr>
          <p:nvPr>
            <p:ph type="title"/>
          </p:nvPr>
        </p:nvSpPr>
        <p:spPr>
          <a:xfrm>
            <a:off x="539552" y="188640"/>
            <a:ext cx="8229600" cy="720080"/>
          </a:xfrm>
        </p:spPr>
        <p:txBody>
          <a:bodyPr>
            <a:normAutofit/>
          </a:bodyPr>
          <a:lstStyle/>
          <a:p>
            <a:r>
              <a:rPr lang="zh-TW" altLang="en-US" sz="4000" dirty="0" smtClean="0"/>
              <a:t>策略方向</a:t>
            </a:r>
          </a:p>
        </p:txBody>
      </p:sp>
      <p:sp>
        <p:nvSpPr>
          <p:cNvPr id="4" name="Oval 4"/>
          <p:cNvSpPr>
            <a:spLocks noChangeArrowheads="1"/>
          </p:cNvSpPr>
          <p:nvPr/>
        </p:nvSpPr>
        <p:spPr bwMode="auto">
          <a:xfrm>
            <a:off x="3851077" y="1124793"/>
            <a:ext cx="1584325" cy="360362"/>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fontAlgn="auto">
              <a:spcBef>
                <a:spcPts val="0"/>
              </a:spcBef>
              <a:spcAft>
                <a:spcPts val="0"/>
              </a:spcAft>
              <a:defRPr/>
            </a:pPr>
            <a:r>
              <a:rPr kumimoji="0" lang="zh-TW" altLang="en-US" sz="1600" b="1" dirty="0">
                <a:solidFill>
                  <a:schemeClr val="tx1"/>
                </a:solidFill>
                <a:latin typeface="標楷體" pitchFamily="65" charset="-120"/>
                <a:ea typeface="標楷體" pitchFamily="65" charset="-120"/>
              </a:rPr>
              <a:t>使命</a:t>
            </a:r>
          </a:p>
        </p:txBody>
      </p:sp>
      <p:sp>
        <p:nvSpPr>
          <p:cNvPr id="5" name="矩形 4"/>
          <p:cNvSpPr/>
          <p:nvPr/>
        </p:nvSpPr>
        <p:spPr>
          <a:xfrm>
            <a:off x="539552" y="1772493"/>
            <a:ext cx="8208963" cy="28892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114300" lvl="1" indent="-114300" algn="ctr" defTabSz="666750">
              <a:lnSpc>
                <a:spcPct val="90000"/>
              </a:lnSpc>
              <a:spcAft>
                <a:spcPct val="15000"/>
              </a:spcAft>
              <a:defRPr/>
            </a:pPr>
            <a:r>
              <a:rPr lang="zh-TW" altLang="en-US" sz="1600" dirty="0" smtClean="0">
                <a:latin typeface="標楷體" pitchFamily="65" charset="-120"/>
                <a:ea typeface="標楷體" pitchFamily="65" charset="-120"/>
              </a:rPr>
              <a:t>網路改變人們的工作、學習、生活和娛樂方式</a:t>
            </a:r>
            <a:endParaRPr lang="zh-TW" altLang="en-US" sz="1600" dirty="0">
              <a:latin typeface="標楷體" pitchFamily="65" charset="-120"/>
              <a:ea typeface="標楷體" pitchFamily="65" charset="-120"/>
            </a:endParaRPr>
          </a:p>
        </p:txBody>
      </p:sp>
      <p:sp>
        <p:nvSpPr>
          <p:cNvPr id="6" name="Oval 4"/>
          <p:cNvSpPr>
            <a:spLocks noChangeArrowheads="1"/>
          </p:cNvSpPr>
          <p:nvPr/>
        </p:nvSpPr>
        <p:spPr bwMode="auto">
          <a:xfrm>
            <a:off x="3852665" y="2348755"/>
            <a:ext cx="1582737" cy="360363"/>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fontAlgn="auto">
              <a:spcBef>
                <a:spcPts val="0"/>
              </a:spcBef>
              <a:spcAft>
                <a:spcPts val="0"/>
              </a:spcAft>
              <a:defRPr/>
            </a:pPr>
            <a:r>
              <a:rPr kumimoji="0" lang="zh-TW" altLang="en-US" sz="1600" b="1" dirty="0">
                <a:solidFill>
                  <a:schemeClr val="tx1"/>
                </a:solidFill>
                <a:latin typeface="標楷體" pitchFamily="65" charset="-120"/>
                <a:ea typeface="標楷體" pitchFamily="65" charset="-120"/>
              </a:rPr>
              <a:t>願景</a:t>
            </a:r>
          </a:p>
        </p:txBody>
      </p:sp>
      <p:sp>
        <p:nvSpPr>
          <p:cNvPr id="8" name="矩形 7"/>
          <p:cNvSpPr/>
          <p:nvPr/>
        </p:nvSpPr>
        <p:spPr>
          <a:xfrm>
            <a:off x="1907977" y="3285380"/>
            <a:ext cx="5472113" cy="287338"/>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zh-TW" altLang="en-US" sz="1600" b="1" dirty="0" smtClean="0">
                <a:solidFill>
                  <a:schemeClr val="tx1"/>
                </a:solidFill>
                <a:latin typeface="標楷體" pitchFamily="65" charset="-120"/>
                <a:ea typeface="標楷體" pitchFamily="65" charset="-120"/>
              </a:rPr>
              <a:t>策略</a:t>
            </a:r>
            <a:r>
              <a:rPr lang="zh-TW" altLang="en-US" sz="1600" b="1" dirty="0">
                <a:solidFill>
                  <a:schemeClr val="tx1"/>
                </a:solidFill>
                <a:latin typeface="標楷體" pitchFamily="65" charset="-120"/>
                <a:ea typeface="標楷體" pitchFamily="65" charset="-120"/>
              </a:rPr>
              <a:t>方向</a:t>
            </a:r>
          </a:p>
        </p:txBody>
      </p:sp>
      <p:sp>
        <p:nvSpPr>
          <p:cNvPr id="9" name="矩形 8"/>
          <p:cNvSpPr/>
          <p:nvPr/>
        </p:nvSpPr>
        <p:spPr>
          <a:xfrm>
            <a:off x="539552" y="3645172"/>
            <a:ext cx="8208963" cy="1512888"/>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342900" indent="-342900">
              <a:buFontTx/>
              <a:buAutoNum type="arabicPeriod"/>
              <a:defRPr/>
            </a:pPr>
            <a:r>
              <a:rPr lang="zh-TW" altLang="en-US" sz="1600" dirty="0">
                <a:solidFill>
                  <a:schemeClr val="tx1"/>
                </a:solidFill>
                <a:latin typeface="標楷體" pitchFamily="65" charset="-120"/>
                <a:ea typeface="標楷體" pitchFamily="65" charset="-120"/>
              </a:rPr>
              <a:t>產業價值網</a:t>
            </a:r>
            <a:r>
              <a:rPr lang="zh-TW" altLang="en-US" sz="1600" dirty="0" smtClean="0">
                <a:solidFill>
                  <a:schemeClr val="tx1"/>
                </a:solidFill>
                <a:latin typeface="標楷體" pitchFamily="65" charset="-120"/>
                <a:ea typeface="標楷體" pitchFamily="65" charset="-120"/>
              </a:rPr>
              <a:t>的創新者</a:t>
            </a:r>
            <a:r>
              <a:rPr lang="zh-TW" altLang="en-US" sz="1600" dirty="0">
                <a:solidFill>
                  <a:schemeClr val="tx1"/>
                </a:solidFill>
                <a:latin typeface="標楷體" pitchFamily="65" charset="-120"/>
                <a:ea typeface="標楷體" pitchFamily="65" charset="-120"/>
              </a:rPr>
              <a:t>，產品為流程和</a:t>
            </a:r>
            <a:r>
              <a:rPr lang="zh-TW" altLang="en-US" sz="1600" dirty="0" smtClean="0">
                <a:solidFill>
                  <a:schemeClr val="tx1"/>
                </a:solidFill>
                <a:latin typeface="標楷體" pitchFamily="65" charset="-120"/>
                <a:ea typeface="標楷體" pitchFamily="65" charset="-120"/>
              </a:rPr>
              <a:t>價值</a:t>
            </a:r>
            <a:endParaRPr lang="en-US" altLang="zh-TW" sz="1600" dirty="0">
              <a:solidFill>
                <a:schemeClr val="tx1"/>
              </a:solidFill>
              <a:latin typeface="標楷體" pitchFamily="65" charset="-120"/>
              <a:ea typeface="標楷體" pitchFamily="65" charset="-120"/>
            </a:endParaRPr>
          </a:p>
          <a:p>
            <a:pPr marL="342900" indent="-342900">
              <a:buFontTx/>
              <a:buAutoNum type="arabicPeriod"/>
              <a:defRPr/>
            </a:pPr>
            <a:r>
              <a:rPr kumimoji="1" lang="zh-TW" altLang="zh-TW" sz="1600" dirty="0" smtClean="0">
                <a:solidFill>
                  <a:schemeClr val="tx1"/>
                </a:solidFill>
                <a:latin typeface="標楷體" pitchFamily="65" charset="-120"/>
                <a:ea typeface="標楷體" pitchFamily="65" charset="-120"/>
                <a:cs typeface="Times New Roman" pitchFamily="18" charset="0"/>
              </a:rPr>
              <a:t>利用網路科技，</a:t>
            </a:r>
            <a:r>
              <a:rPr kumimoji="1" lang="zh-TW" altLang="en-US" sz="1600" dirty="0" smtClean="0">
                <a:solidFill>
                  <a:schemeClr val="tx1"/>
                </a:solidFill>
                <a:latin typeface="標楷體" pitchFamily="65" charset="-120"/>
                <a:ea typeface="標楷體" pitchFamily="65" charset="-120"/>
                <a:cs typeface="Times New Roman" pitchFamily="18" charset="0"/>
              </a:rPr>
              <a:t>改善流程、</a:t>
            </a:r>
            <a:r>
              <a:rPr kumimoji="1" lang="zh-TW" altLang="zh-TW" sz="1600" dirty="0" smtClean="0">
                <a:solidFill>
                  <a:schemeClr val="tx1"/>
                </a:solidFill>
                <a:latin typeface="標楷體" pitchFamily="65" charset="-120"/>
                <a:ea typeface="標楷體" pitchFamily="65" charset="-120"/>
                <a:cs typeface="Times New Roman" pitchFamily="18" charset="0"/>
              </a:rPr>
              <a:t>增進效率、節省開支</a:t>
            </a:r>
            <a:endParaRPr kumimoji="1" lang="en-US" altLang="zh-TW" sz="1600" dirty="0" smtClean="0">
              <a:solidFill>
                <a:schemeClr val="tx1"/>
              </a:solidFill>
              <a:latin typeface="標楷體" pitchFamily="65" charset="-120"/>
              <a:ea typeface="標楷體" pitchFamily="65" charset="-120"/>
              <a:cs typeface="Times New Roman" pitchFamily="18" charset="0"/>
            </a:endParaRPr>
          </a:p>
          <a:p>
            <a:pPr marL="342900" indent="-342900">
              <a:buFontTx/>
              <a:buAutoNum type="arabicPeriod"/>
              <a:defRPr/>
            </a:pPr>
            <a:r>
              <a:rPr lang="zh-TW" altLang="en-US" sz="1600" dirty="0" smtClean="0">
                <a:solidFill>
                  <a:schemeClr val="tx1"/>
                </a:solidFill>
                <a:latin typeface="標楷體" pitchFamily="65" charset="-120"/>
                <a:ea typeface="標楷體" pitchFamily="65" charset="-120"/>
              </a:rPr>
              <a:t>以</a:t>
            </a:r>
            <a:r>
              <a:rPr lang="zh-TW" altLang="en-US" sz="1600" dirty="0">
                <a:solidFill>
                  <a:schemeClr val="tx1"/>
                </a:solidFill>
                <a:latin typeface="標楷體" pitchFamily="65" charset="-120"/>
                <a:ea typeface="標楷體" pitchFamily="65" charset="-120"/>
              </a:rPr>
              <a:t>解決方案提供者為職志，提供顧客導向的配套服務，專求顧客</a:t>
            </a:r>
            <a:r>
              <a:rPr lang="zh-TW" altLang="en-US" sz="1600" dirty="0" smtClean="0">
                <a:solidFill>
                  <a:schemeClr val="tx1"/>
                </a:solidFill>
                <a:latin typeface="標楷體" pitchFamily="65" charset="-120"/>
                <a:ea typeface="標楷體" pitchFamily="65" charset="-120"/>
              </a:rPr>
              <a:t>佔有率</a:t>
            </a:r>
            <a:endParaRPr lang="en-US" altLang="zh-TW" sz="1600" dirty="0">
              <a:solidFill>
                <a:schemeClr val="tx1"/>
              </a:solidFill>
              <a:latin typeface="標楷體" pitchFamily="65" charset="-120"/>
              <a:ea typeface="標楷體" pitchFamily="65" charset="-120"/>
            </a:endParaRPr>
          </a:p>
          <a:p>
            <a:pPr marL="342900" indent="-342900">
              <a:buFontTx/>
              <a:buAutoNum type="arabicPeriod"/>
              <a:defRPr/>
            </a:pPr>
            <a:r>
              <a:rPr lang="zh-TW" altLang="en-US" sz="1600" dirty="0">
                <a:solidFill>
                  <a:schemeClr val="tx1"/>
                </a:solidFill>
                <a:latin typeface="標楷體" pitchFamily="65" charset="-120"/>
                <a:ea typeface="標楷體" pitchFamily="65" charset="-120"/>
              </a:rPr>
              <a:t>企業概念為</a:t>
            </a:r>
            <a:r>
              <a:rPr lang="zh-TW" altLang="en-US" sz="1600" dirty="0" smtClean="0">
                <a:solidFill>
                  <a:schemeClr val="tx1"/>
                </a:solidFill>
                <a:latin typeface="標楷體" pitchFamily="65" charset="-120"/>
                <a:ea typeface="標楷體" pitchFamily="65" charset="-120"/>
              </a:rPr>
              <a:t>從事整合的創新服務業</a:t>
            </a:r>
            <a:r>
              <a:rPr lang="zh-TW" altLang="en-US" sz="1600" dirty="0">
                <a:solidFill>
                  <a:schemeClr val="tx1"/>
                </a:solidFill>
                <a:latin typeface="標楷體" pitchFamily="65" charset="-120"/>
                <a:ea typeface="標楷體" pitchFamily="65" charset="-120"/>
              </a:rPr>
              <a:t>，核心競爭力為加值</a:t>
            </a:r>
            <a:r>
              <a:rPr lang="zh-TW" altLang="en-US" sz="1600" dirty="0" smtClean="0">
                <a:solidFill>
                  <a:schemeClr val="tx1"/>
                </a:solidFill>
                <a:latin typeface="標楷體" pitchFamily="65" charset="-120"/>
                <a:ea typeface="標楷體" pitchFamily="65" charset="-120"/>
              </a:rPr>
              <a:t>服務</a:t>
            </a:r>
            <a:endParaRPr lang="en-US" altLang="zh-TW" sz="1600" dirty="0">
              <a:solidFill>
                <a:schemeClr val="tx1"/>
              </a:solidFill>
              <a:latin typeface="標楷體" pitchFamily="65" charset="-120"/>
              <a:ea typeface="標楷體" pitchFamily="65" charset="-120"/>
            </a:endParaRPr>
          </a:p>
          <a:p>
            <a:pPr marL="342900" indent="-342900">
              <a:buFontTx/>
              <a:buAutoNum type="arabicPeriod"/>
              <a:defRPr/>
            </a:pPr>
            <a:r>
              <a:rPr lang="zh-TW" altLang="en-US" sz="1600" dirty="0" smtClean="0">
                <a:solidFill>
                  <a:schemeClr val="tx1"/>
                </a:solidFill>
                <a:latin typeface="標楷體" pitchFamily="65" charset="-120"/>
                <a:ea typeface="標楷體" pitchFamily="65" charset="-120"/>
              </a:rPr>
              <a:t>善用購併</a:t>
            </a:r>
            <a:r>
              <a:rPr lang="en-US" altLang="zh-TW" sz="1600" dirty="0" smtClean="0">
                <a:solidFill>
                  <a:schemeClr val="tx1"/>
                </a:solidFill>
                <a:latin typeface="標楷體" pitchFamily="65" charset="-120"/>
                <a:ea typeface="標楷體" pitchFamily="65" charset="-120"/>
              </a:rPr>
              <a:t>/</a:t>
            </a:r>
            <a:r>
              <a:rPr lang="zh-TW" altLang="en-US" sz="1600" dirty="0" smtClean="0">
                <a:solidFill>
                  <a:schemeClr val="tx1"/>
                </a:solidFill>
                <a:latin typeface="標楷體" pitchFamily="65" charset="-120"/>
                <a:ea typeface="標楷體" pitchFamily="65" charset="-120"/>
              </a:rPr>
              <a:t>策略聯盟，健全全球化佈局，建立產業標準</a:t>
            </a:r>
            <a:endParaRPr lang="en-US" altLang="zh-TW" sz="1600" dirty="0">
              <a:solidFill>
                <a:schemeClr val="tx1"/>
              </a:solidFill>
              <a:latin typeface="標楷體" pitchFamily="65" charset="-120"/>
              <a:ea typeface="標楷體" pitchFamily="65" charset="-120"/>
            </a:endParaRPr>
          </a:p>
          <a:p>
            <a:pPr marL="342900" indent="-342900">
              <a:buFontTx/>
              <a:buAutoNum type="arabicPeriod"/>
              <a:defRPr/>
            </a:pPr>
            <a:r>
              <a:rPr lang="zh-TW" altLang="en-US" sz="1600" dirty="0" smtClean="0">
                <a:solidFill>
                  <a:schemeClr val="tx1"/>
                </a:solidFill>
                <a:latin typeface="標楷體" pitchFamily="65" charset="-120"/>
                <a:ea typeface="標楷體" pitchFamily="65" charset="-120"/>
              </a:rPr>
              <a:t>整合上</a:t>
            </a:r>
            <a:r>
              <a:rPr lang="zh-TW" altLang="en-US" sz="1600" dirty="0">
                <a:solidFill>
                  <a:schemeClr val="tx1"/>
                </a:solidFill>
                <a:latin typeface="標楷體" pitchFamily="65" charset="-120"/>
                <a:ea typeface="標楷體" pitchFamily="65" charset="-120"/>
              </a:rPr>
              <a:t>下游價值鏈為主軸，</a:t>
            </a:r>
            <a:r>
              <a:rPr lang="zh-TW" altLang="en-US" sz="1600" dirty="0" smtClean="0">
                <a:solidFill>
                  <a:schemeClr val="tx1"/>
                </a:solidFill>
                <a:latin typeface="標楷體" pitchFamily="65" charset="-120"/>
                <a:ea typeface="標楷體" pitchFamily="65" charset="-120"/>
              </a:rPr>
              <a:t>採差異化經營</a:t>
            </a:r>
            <a:endParaRPr lang="zh-TW" altLang="en-US" sz="1600" dirty="0">
              <a:solidFill>
                <a:schemeClr val="tx1"/>
              </a:solidFill>
              <a:latin typeface="標楷體" pitchFamily="65" charset="-120"/>
              <a:ea typeface="標楷體" pitchFamily="65" charset="-120"/>
            </a:endParaRPr>
          </a:p>
        </p:txBody>
      </p:sp>
      <p:sp>
        <p:nvSpPr>
          <p:cNvPr id="10" name="矩形 9"/>
          <p:cNvSpPr/>
          <p:nvPr/>
        </p:nvSpPr>
        <p:spPr>
          <a:xfrm>
            <a:off x="539552" y="5526360"/>
            <a:ext cx="1800225" cy="566737"/>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marL="342900" indent="-342900" algn="ctr">
              <a:defRPr/>
            </a:pPr>
            <a:r>
              <a:rPr lang="zh-TW" altLang="en-US" sz="1400" dirty="0">
                <a:solidFill>
                  <a:schemeClr val="tx1"/>
                </a:solidFill>
                <a:latin typeface="標楷體" pitchFamily="65" charset="-120"/>
                <a:ea typeface="標楷體" pitchFamily="65" charset="-120"/>
              </a:rPr>
              <a:t>全面性的技術及解決方案之服務領導</a:t>
            </a:r>
          </a:p>
        </p:txBody>
      </p:sp>
      <p:sp>
        <p:nvSpPr>
          <p:cNvPr id="11" name="矩形 10"/>
          <p:cNvSpPr/>
          <p:nvPr/>
        </p:nvSpPr>
        <p:spPr>
          <a:xfrm>
            <a:off x="2484240" y="5516835"/>
            <a:ext cx="1079500" cy="576262"/>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marL="342900" indent="-342900" algn="ctr">
              <a:defRPr/>
            </a:pPr>
            <a:r>
              <a:rPr lang="zh-TW" altLang="en-US" sz="1400" dirty="0">
                <a:solidFill>
                  <a:schemeClr val="tx1"/>
                </a:solidFill>
                <a:latin typeface="標楷體" pitchFamily="65" charset="-120"/>
                <a:ea typeface="標楷體" pitchFamily="65" charset="-120"/>
              </a:rPr>
              <a:t>通路領導</a:t>
            </a:r>
          </a:p>
        </p:txBody>
      </p:sp>
      <p:sp>
        <p:nvSpPr>
          <p:cNvPr id="12" name="矩形 11"/>
          <p:cNvSpPr/>
          <p:nvPr/>
        </p:nvSpPr>
        <p:spPr>
          <a:xfrm>
            <a:off x="3708202" y="5516835"/>
            <a:ext cx="1223963" cy="576262"/>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marL="342900" indent="-342900" algn="ctr">
              <a:defRPr/>
            </a:pPr>
            <a:r>
              <a:rPr lang="zh-TW" altLang="en-US" sz="1400" dirty="0">
                <a:solidFill>
                  <a:schemeClr val="tx1"/>
                </a:solidFill>
                <a:latin typeface="標楷體" pitchFamily="65" charset="-120"/>
                <a:ea typeface="標楷體" pitchFamily="65" charset="-120"/>
              </a:rPr>
              <a:t>供應鏈領導</a:t>
            </a:r>
          </a:p>
        </p:txBody>
      </p:sp>
      <p:sp>
        <p:nvSpPr>
          <p:cNvPr id="13" name="矩形 12"/>
          <p:cNvSpPr/>
          <p:nvPr/>
        </p:nvSpPr>
        <p:spPr>
          <a:xfrm>
            <a:off x="5076627" y="5516835"/>
            <a:ext cx="1295400" cy="576262"/>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marL="342900" indent="-342900" algn="ctr">
              <a:defRPr/>
            </a:pPr>
            <a:r>
              <a:rPr lang="zh-TW" altLang="en-US" sz="1400" dirty="0">
                <a:solidFill>
                  <a:schemeClr val="tx1"/>
                </a:solidFill>
                <a:latin typeface="標楷體" pitchFamily="65" charset="-120"/>
                <a:ea typeface="標楷體" pitchFamily="65" charset="-120"/>
              </a:rPr>
              <a:t>產品組合領導</a:t>
            </a:r>
          </a:p>
        </p:txBody>
      </p:sp>
      <p:sp>
        <p:nvSpPr>
          <p:cNvPr id="14" name="矩形 13"/>
          <p:cNvSpPr/>
          <p:nvPr/>
        </p:nvSpPr>
        <p:spPr>
          <a:xfrm>
            <a:off x="6516490" y="5516835"/>
            <a:ext cx="1079500" cy="576262"/>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marL="342900" indent="-342900" algn="ctr">
              <a:defRPr/>
            </a:pPr>
            <a:r>
              <a:rPr lang="zh-TW" altLang="en-US" sz="1400" dirty="0">
                <a:solidFill>
                  <a:schemeClr val="tx1"/>
                </a:solidFill>
                <a:latin typeface="標楷體" pitchFamily="65" charset="-120"/>
                <a:ea typeface="標楷體" pitchFamily="65" charset="-120"/>
              </a:rPr>
              <a:t>營運卓越</a:t>
            </a:r>
          </a:p>
        </p:txBody>
      </p:sp>
      <p:sp>
        <p:nvSpPr>
          <p:cNvPr id="15" name="矩形 14"/>
          <p:cNvSpPr/>
          <p:nvPr/>
        </p:nvSpPr>
        <p:spPr>
          <a:xfrm>
            <a:off x="7667427" y="6093097"/>
            <a:ext cx="1152525" cy="576263"/>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marL="342900" indent="-342900" algn="ctr">
              <a:defRPr/>
            </a:pPr>
            <a:r>
              <a:rPr lang="zh-TW" altLang="en-US" sz="1400" dirty="0">
                <a:solidFill>
                  <a:schemeClr val="tx1"/>
                </a:solidFill>
                <a:latin typeface="標楷體" pitchFamily="65" charset="-120"/>
                <a:ea typeface="標楷體" pitchFamily="65" charset="-120"/>
              </a:rPr>
              <a:t>風險管理</a:t>
            </a:r>
          </a:p>
        </p:txBody>
      </p:sp>
      <p:sp>
        <p:nvSpPr>
          <p:cNvPr id="58" name="文字方塊 57"/>
          <p:cNvSpPr txBox="1"/>
          <p:nvPr/>
        </p:nvSpPr>
        <p:spPr>
          <a:xfrm>
            <a:off x="118388" y="3506232"/>
            <a:ext cx="430887" cy="1938992"/>
          </a:xfrm>
          <a:prstGeom prst="rect">
            <a:avLst/>
          </a:prstGeom>
          <a:noFill/>
        </p:spPr>
        <p:txBody>
          <a:bodyPr vert="eaVert" wrap="none">
            <a:spAutoFit/>
          </a:bodyPr>
          <a:lstStyle/>
          <a:p>
            <a:pPr>
              <a:defRPr/>
            </a:pPr>
            <a:r>
              <a:rPr lang="zh-TW" altLang="en-US" sz="1600" dirty="0">
                <a:latin typeface="標楷體" pitchFamily="65" charset="-120"/>
                <a:ea typeface="標楷體" pitchFamily="65" charset="-120"/>
              </a:rPr>
              <a:t>顧客面之策略性議題</a:t>
            </a:r>
          </a:p>
        </p:txBody>
      </p:sp>
      <p:sp>
        <p:nvSpPr>
          <p:cNvPr id="60" name="文字方塊 59"/>
          <p:cNvSpPr txBox="1"/>
          <p:nvPr/>
        </p:nvSpPr>
        <p:spPr>
          <a:xfrm>
            <a:off x="3372252" y="6237312"/>
            <a:ext cx="3431996" cy="338554"/>
          </a:xfrm>
          <a:prstGeom prst="rect">
            <a:avLst/>
          </a:prstGeom>
          <a:noFill/>
        </p:spPr>
        <p:txBody>
          <a:bodyPr wrap="square">
            <a:spAutoFit/>
          </a:bodyPr>
          <a:lstStyle/>
          <a:p>
            <a:pPr>
              <a:defRPr/>
            </a:pPr>
            <a:r>
              <a:rPr lang="zh-TW" altLang="en-US" sz="1600" dirty="0">
                <a:latin typeface="標楷體" pitchFamily="65" charset="-120"/>
                <a:ea typeface="標楷體" pitchFamily="65" charset="-120"/>
              </a:rPr>
              <a:t>內部流程</a:t>
            </a:r>
            <a:r>
              <a:rPr lang="zh-TW" altLang="en-US" sz="1600" dirty="0" smtClean="0">
                <a:latin typeface="標楷體" pitchFamily="65" charset="-120"/>
                <a:ea typeface="標楷體" pitchFamily="65" charset="-120"/>
              </a:rPr>
              <a:t>面之</a:t>
            </a:r>
            <a:r>
              <a:rPr lang="zh-TW" altLang="en-US" sz="1600" dirty="0">
                <a:latin typeface="標楷體" pitchFamily="65" charset="-120"/>
                <a:ea typeface="標楷體" pitchFamily="65" charset="-120"/>
              </a:rPr>
              <a:t>策略性議題</a:t>
            </a:r>
          </a:p>
        </p:txBody>
      </p:sp>
      <p:sp>
        <p:nvSpPr>
          <p:cNvPr id="26" name="向右箭號 25"/>
          <p:cNvSpPr/>
          <p:nvPr/>
        </p:nvSpPr>
        <p:spPr>
          <a:xfrm rot="16200000" flipH="1">
            <a:off x="4463790" y="1520789"/>
            <a:ext cx="360040" cy="28803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latin typeface="標楷體" pitchFamily="65" charset="-120"/>
              <a:ea typeface="標楷體" pitchFamily="65" charset="-120"/>
            </a:endParaRPr>
          </a:p>
        </p:txBody>
      </p:sp>
      <p:sp>
        <p:nvSpPr>
          <p:cNvPr id="27" name="向右箭號 26"/>
          <p:cNvSpPr/>
          <p:nvPr/>
        </p:nvSpPr>
        <p:spPr>
          <a:xfrm rot="16200000" flipH="1">
            <a:off x="4463790" y="2096852"/>
            <a:ext cx="360040" cy="28803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latin typeface="標楷體" pitchFamily="65" charset="-120"/>
              <a:ea typeface="標楷體" pitchFamily="65" charset="-120"/>
            </a:endParaRPr>
          </a:p>
        </p:txBody>
      </p:sp>
      <p:sp>
        <p:nvSpPr>
          <p:cNvPr id="28" name="向右箭號 27"/>
          <p:cNvSpPr/>
          <p:nvPr/>
        </p:nvSpPr>
        <p:spPr>
          <a:xfrm rot="16200000" flipH="1">
            <a:off x="4463790" y="3032956"/>
            <a:ext cx="360040" cy="28803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latin typeface="標楷體" pitchFamily="65" charset="-120"/>
              <a:ea typeface="標楷體" pitchFamily="65" charset="-120"/>
            </a:endParaRPr>
          </a:p>
        </p:txBody>
      </p:sp>
      <p:sp>
        <p:nvSpPr>
          <p:cNvPr id="29" name="向右箭號 28"/>
          <p:cNvSpPr/>
          <p:nvPr/>
        </p:nvSpPr>
        <p:spPr>
          <a:xfrm rot="16200000" flipH="1">
            <a:off x="1295438" y="5193196"/>
            <a:ext cx="360040" cy="288032"/>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latin typeface="標楷體" pitchFamily="65" charset="-120"/>
              <a:ea typeface="標楷體" pitchFamily="65" charset="-120"/>
            </a:endParaRPr>
          </a:p>
        </p:txBody>
      </p:sp>
      <p:sp>
        <p:nvSpPr>
          <p:cNvPr id="30" name="向右箭號 29"/>
          <p:cNvSpPr/>
          <p:nvPr/>
        </p:nvSpPr>
        <p:spPr>
          <a:xfrm rot="16200000" flipH="1">
            <a:off x="2807606" y="5193196"/>
            <a:ext cx="360040" cy="288032"/>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latin typeface="標楷體" pitchFamily="65" charset="-120"/>
              <a:ea typeface="標楷體" pitchFamily="65" charset="-120"/>
            </a:endParaRPr>
          </a:p>
        </p:txBody>
      </p:sp>
      <p:sp>
        <p:nvSpPr>
          <p:cNvPr id="31" name="向右箭號 30"/>
          <p:cNvSpPr/>
          <p:nvPr/>
        </p:nvSpPr>
        <p:spPr>
          <a:xfrm rot="16200000" flipH="1">
            <a:off x="4103750" y="5193196"/>
            <a:ext cx="360040" cy="288032"/>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latin typeface="標楷體" pitchFamily="65" charset="-120"/>
              <a:ea typeface="標楷體" pitchFamily="65" charset="-120"/>
            </a:endParaRPr>
          </a:p>
        </p:txBody>
      </p:sp>
      <p:sp>
        <p:nvSpPr>
          <p:cNvPr id="33" name="向右箭號 32"/>
          <p:cNvSpPr/>
          <p:nvPr/>
        </p:nvSpPr>
        <p:spPr>
          <a:xfrm rot="16200000" flipH="1">
            <a:off x="5543910" y="5193196"/>
            <a:ext cx="360040" cy="288032"/>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latin typeface="標楷體" pitchFamily="65" charset="-120"/>
              <a:ea typeface="標楷體" pitchFamily="65" charset="-120"/>
            </a:endParaRPr>
          </a:p>
        </p:txBody>
      </p:sp>
      <p:sp>
        <p:nvSpPr>
          <p:cNvPr id="34" name="向右箭號 33"/>
          <p:cNvSpPr/>
          <p:nvPr/>
        </p:nvSpPr>
        <p:spPr>
          <a:xfrm rot="16200000" flipH="1">
            <a:off x="6840054" y="5193196"/>
            <a:ext cx="360040" cy="288032"/>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latin typeface="標楷體" pitchFamily="65" charset="-120"/>
              <a:ea typeface="標楷體" pitchFamily="65" charset="-120"/>
            </a:endParaRPr>
          </a:p>
        </p:txBody>
      </p:sp>
      <p:sp>
        <p:nvSpPr>
          <p:cNvPr id="35" name="向右箭號 34"/>
          <p:cNvSpPr/>
          <p:nvPr/>
        </p:nvSpPr>
        <p:spPr>
          <a:xfrm rot="16200000" flipH="1">
            <a:off x="7776158" y="5481228"/>
            <a:ext cx="936104" cy="288032"/>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latin typeface="標楷體" pitchFamily="65" charset="-120"/>
              <a:ea typeface="標楷體" pitchFamily="65" charset="-120"/>
            </a:endParaRPr>
          </a:p>
        </p:txBody>
      </p:sp>
      <p:pic>
        <p:nvPicPr>
          <p:cNvPr id="36" name="圖片 5" descr="Image2.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172400" y="74118"/>
            <a:ext cx="874549" cy="474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54" name="直線單箭頭接點 53"/>
          <p:cNvCxnSpPr/>
          <p:nvPr/>
        </p:nvCxnSpPr>
        <p:spPr>
          <a:xfrm rot="16200000" flipH="1">
            <a:off x="2483768" y="4077072"/>
            <a:ext cx="1728192" cy="115212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5" name="直線單箭頭接點 54"/>
          <p:cNvCxnSpPr/>
          <p:nvPr/>
        </p:nvCxnSpPr>
        <p:spPr>
          <a:xfrm>
            <a:off x="3995936" y="4077072"/>
            <a:ext cx="2592288" cy="136815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3" name="直線單箭頭接點 62"/>
          <p:cNvCxnSpPr/>
          <p:nvPr/>
        </p:nvCxnSpPr>
        <p:spPr>
          <a:xfrm rot="5400000">
            <a:off x="1583668" y="4689140"/>
            <a:ext cx="1152128" cy="50405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6" name="直線單箭頭接點 65"/>
          <p:cNvCxnSpPr/>
          <p:nvPr/>
        </p:nvCxnSpPr>
        <p:spPr>
          <a:xfrm rot="5400000">
            <a:off x="935596" y="4689140"/>
            <a:ext cx="936104" cy="72008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9" name="直線單箭頭接點 68"/>
          <p:cNvCxnSpPr/>
          <p:nvPr/>
        </p:nvCxnSpPr>
        <p:spPr>
          <a:xfrm rot="5400000">
            <a:off x="2519772" y="5265204"/>
            <a:ext cx="432048" cy="7200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5" name="直線單箭頭接點 74"/>
          <p:cNvCxnSpPr/>
          <p:nvPr/>
        </p:nvCxnSpPr>
        <p:spPr>
          <a:xfrm rot="16200000" flipH="1">
            <a:off x="4752020" y="4977172"/>
            <a:ext cx="720080" cy="3600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8" name="直線單箭頭接點 77"/>
          <p:cNvCxnSpPr/>
          <p:nvPr/>
        </p:nvCxnSpPr>
        <p:spPr>
          <a:xfrm>
            <a:off x="5868144" y="4869160"/>
            <a:ext cx="2088232" cy="115212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731267444"/>
      </p:ext>
    </p:extLst>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idx="4294967295"/>
          </p:nvPr>
        </p:nvSpPr>
        <p:spPr>
          <a:xfrm>
            <a:off x="977900" y="201836"/>
            <a:ext cx="7210425" cy="850900"/>
          </a:xfrm>
          <a:prstGeom prst="rect">
            <a:avLst/>
          </a:prstGeom>
        </p:spPr>
        <p:txBody>
          <a:bodyPr>
            <a:normAutofit/>
          </a:bodyPr>
          <a:lstStyle/>
          <a:p>
            <a:pPr>
              <a:defRPr/>
            </a:pPr>
            <a:r>
              <a:rPr lang="zh-TW" altLang="en-US" sz="4000" b="1" dirty="0" smtClean="0">
                <a:solidFill>
                  <a:schemeClr val="bg1"/>
                </a:solidFill>
                <a:latin typeface="標楷體" pitchFamily="65" charset="-120"/>
                <a:ea typeface="標楷體" pitchFamily="65" charset="-120"/>
              </a:rPr>
              <a:t>願景、使命、企業哲學</a:t>
            </a:r>
          </a:p>
        </p:txBody>
      </p:sp>
      <p:grpSp>
        <p:nvGrpSpPr>
          <p:cNvPr id="2" name="群組 41"/>
          <p:cNvGrpSpPr/>
          <p:nvPr/>
        </p:nvGrpSpPr>
        <p:grpSpPr>
          <a:xfrm>
            <a:off x="700088" y="1052736"/>
            <a:ext cx="2357189" cy="1384077"/>
            <a:chOff x="1782763" y="1346200"/>
            <a:chExt cx="3092450" cy="1090613"/>
          </a:xfrm>
        </p:grpSpPr>
        <p:grpSp>
          <p:nvGrpSpPr>
            <p:cNvPr id="4" name="群組 3"/>
            <p:cNvGrpSpPr>
              <a:grpSpLocks/>
            </p:cNvGrpSpPr>
            <p:nvPr/>
          </p:nvGrpSpPr>
          <p:grpSpPr bwMode="auto">
            <a:xfrm>
              <a:off x="1782763" y="1346200"/>
              <a:ext cx="3092450" cy="431800"/>
              <a:chOff x="32" y="26104"/>
              <a:chExt cx="3093381" cy="432000"/>
            </a:xfrm>
          </p:grpSpPr>
          <p:sp>
            <p:nvSpPr>
              <p:cNvPr id="14" name="矩形 13"/>
              <p:cNvSpPr/>
              <p:nvPr/>
            </p:nvSpPr>
            <p:spPr>
              <a:xfrm>
                <a:off x="32" y="26104"/>
                <a:ext cx="3093381" cy="432000"/>
              </a:xfrm>
              <a:prstGeom prst="rect">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5" name="矩形 14"/>
              <p:cNvSpPr/>
              <p:nvPr/>
            </p:nvSpPr>
            <p:spPr>
              <a:xfrm>
                <a:off x="32" y="26104"/>
                <a:ext cx="3093381" cy="432000"/>
              </a:xfrm>
              <a:prstGeom prst="rect">
                <a:avLst/>
              </a:prstGeom>
            </p:spPr>
            <p:style>
              <a:lnRef idx="0">
                <a:scrgbClr r="0" g="0" b="0"/>
              </a:lnRef>
              <a:fillRef idx="0">
                <a:scrgbClr r="0" g="0" b="0"/>
              </a:fillRef>
              <a:effectRef idx="0">
                <a:scrgbClr r="0" g="0" b="0"/>
              </a:effectRef>
              <a:fontRef idx="minor">
                <a:schemeClr val="lt1"/>
              </a:fontRef>
            </p:style>
            <p:txBody>
              <a:bodyPr lIns="99568" tIns="56896" rIns="99568" bIns="56896" spcCol="1270" anchor="ctr"/>
              <a:lstStyle/>
              <a:p>
                <a:pPr algn="ctr" defTabSz="622300">
                  <a:lnSpc>
                    <a:spcPct val="90000"/>
                  </a:lnSpc>
                  <a:spcAft>
                    <a:spcPct val="35000"/>
                  </a:spcAft>
                  <a:defRPr/>
                </a:pPr>
                <a:r>
                  <a:rPr kumimoji="0" lang="zh-TW" altLang="en-US" b="1" dirty="0">
                    <a:latin typeface="標楷體" pitchFamily="65" charset="-120"/>
                    <a:ea typeface="標楷體" pitchFamily="65" charset="-120"/>
                  </a:rPr>
                  <a:t>願  景</a:t>
                </a:r>
              </a:p>
            </p:txBody>
          </p:sp>
        </p:grpSp>
        <p:grpSp>
          <p:nvGrpSpPr>
            <p:cNvPr id="5" name="群組 4"/>
            <p:cNvGrpSpPr>
              <a:grpSpLocks/>
            </p:cNvGrpSpPr>
            <p:nvPr/>
          </p:nvGrpSpPr>
          <p:grpSpPr bwMode="auto">
            <a:xfrm>
              <a:off x="1782763" y="1778000"/>
              <a:ext cx="3092450" cy="658813"/>
              <a:chOff x="32" y="458104"/>
              <a:chExt cx="3093381" cy="658800"/>
            </a:xfrm>
          </p:grpSpPr>
          <p:sp>
            <p:nvSpPr>
              <p:cNvPr id="12" name="矩形 11"/>
              <p:cNvSpPr/>
              <p:nvPr/>
            </p:nvSpPr>
            <p:spPr>
              <a:xfrm>
                <a:off x="32" y="458104"/>
                <a:ext cx="3093381" cy="658800"/>
              </a:xfrm>
              <a:prstGeom prst="rect">
                <a:avLst/>
              </a:pr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13" name="矩形 12"/>
              <p:cNvSpPr/>
              <p:nvPr/>
            </p:nvSpPr>
            <p:spPr>
              <a:xfrm>
                <a:off x="32" y="458104"/>
                <a:ext cx="3093381" cy="6588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80010" tIns="80010" rIns="106680" bIns="120015" spcCol="1270" anchor="ctr" anchorCtr="0"/>
              <a:lstStyle/>
              <a:p>
                <a:pPr marL="0" lvl="1" algn="ctr" defTabSz="666750">
                  <a:lnSpc>
                    <a:spcPct val="90000"/>
                  </a:lnSpc>
                  <a:spcAft>
                    <a:spcPct val="15000"/>
                  </a:spcAft>
                  <a:defRPr/>
                </a:pPr>
                <a:r>
                  <a:rPr lang="zh-TW" altLang="en-US" sz="1600" dirty="0" smtClean="0">
                    <a:latin typeface="標楷體" pitchFamily="65" charset="-120"/>
                    <a:ea typeface="標楷體" pitchFamily="65" charset="-120"/>
                  </a:rPr>
                  <a:t>網路改變人們的工作、學習、生活和娛樂方式</a:t>
                </a:r>
                <a:endParaRPr lang="zh-TW" altLang="en-US" sz="1600" dirty="0">
                  <a:latin typeface="標楷體" pitchFamily="65" charset="-120"/>
                  <a:ea typeface="標楷體" pitchFamily="65" charset="-120"/>
                </a:endParaRPr>
              </a:p>
            </p:txBody>
          </p:sp>
        </p:grpSp>
      </p:grpSp>
      <p:grpSp>
        <p:nvGrpSpPr>
          <p:cNvPr id="6" name="群組 42"/>
          <p:cNvGrpSpPr/>
          <p:nvPr/>
        </p:nvGrpSpPr>
        <p:grpSpPr>
          <a:xfrm>
            <a:off x="5812656" y="1052736"/>
            <a:ext cx="2575768" cy="1384077"/>
            <a:chOff x="5308600" y="1346200"/>
            <a:chExt cx="3094038" cy="1090613"/>
          </a:xfrm>
        </p:grpSpPr>
        <p:grpSp>
          <p:nvGrpSpPr>
            <p:cNvPr id="7" name="群組 5"/>
            <p:cNvGrpSpPr>
              <a:grpSpLocks/>
            </p:cNvGrpSpPr>
            <p:nvPr/>
          </p:nvGrpSpPr>
          <p:grpSpPr bwMode="auto">
            <a:xfrm>
              <a:off x="5308600" y="1346200"/>
              <a:ext cx="3094038" cy="431800"/>
              <a:chOff x="3526486" y="26104"/>
              <a:chExt cx="3093381" cy="432000"/>
            </a:xfrm>
          </p:grpSpPr>
          <p:sp>
            <p:nvSpPr>
              <p:cNvPr id="10" name="矩形 9"/>
              <p:cNvSpPr/>
              <p:nvPr/>
            </p:nvSpPr>
            <p:spPr>
              <a:xfrm>
                <a:off x="3526486" y="26104"/>
                <a:ext cx="3093381" cy="432000"/>
              </a:xfrm>
              <a:prstGeom prst="rect">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矩形 10"/>
              <p:cNvSpPr/>
              <p:nvPr/>
            </p:nvSpPr>
            <p:spPr>
              <a:xfrm>
                <a:off x="3526486" y="26104"/>
                <a:ext cx="3093381" cy="432000"/>
              </a:xfrm>
              <a:prstGeom prst="rect">
                <a:avLst/>
              </a:prstGeom>
            </p:spPr>
            <p:style>
              <a:lnRef idx="0">
                <a:scrgbClr r="0" g="0" b="0"/>
              </a:lnRef>
              <a:fillRef idx="0">
                <a:scrgbClr r="0" g="0" b="0"/>
              </a:fillRef>
              <a:effectRef idx="0">
                <a:scrgbClr r="0" g="0" b="0"/>
              </a:effectRef>
              <a:fontRef idx="minor">
                <a:schemeClr val="lt1"/>
              </a:fontRef>
            </p:style>
            <p:txBody>
              <a:bodyPr lIns="99568" tIns="56896" rIns="99568" bIns="56896" spcCol="1270" anchor="ctr"/>
              <a:lstStyle/>
              <a:p>
                <a:pPr algn="ctr" defTabSz="622300">
                  <a:lnSpc>
                    <a:spcPct val="90000"/>
                  </a:lnSpc>
                  <a:spcAft>
                    <a:spcPct val="35000"/>
                  </a:spcAft>
                  <a:defRPr/>
                </a:pPr>
                <a:r>
                  <a:rPr lang="zh-TW" altLang="en-US" b="1" dirty="0" smtClean="0">
                    <a:latin typeface="標楷體" pitchFamily="65" charset="-120"/>
                    <a:ea typeface="標楷體" pitchFamily="65" charset="-120"/>
                  </a:rPr>
                  <a:t>企業哲學</a:t>
                </a:r>
                <a:endParaRPr kumimoji="0" lang="zh-TW" altLang="en-US" b="1" dirty="0">
                  <a:latin typeface="標楷體" pitchFamily="65" charset="-120"/>
                  <a:ea typeface="標楷體" pitchFamily="65" charset="-120"/>
                </a:endParaRPr>
              </a:p>
            </p:txBody>
          </p:sp>
        </p:grpSp>
        <p:grpSp>
          <p:nvGrpSpPr>
            <p:cNvPr id="16" name="群組 6"/>
            <p:cNvGrpSpPr>
              <a:grpSpLocks/>
            </p:cNvGrpSpPr>
            <p:nvPr/>
          </p:nvGrpSpPr>
          <p:grpSpPr bwMode="auto">
            <a:xfrm>
              <a:off x="5308600" y="1778000"/>
              <a:ext cx="3094038" cy="658813"/>
              <a:chOff x="3526486" y="458104"/>
              <a:chExt cx="3093381" cy="658800"/>
            </a:xfrm>
          </p:grpSpPr>
          <p:sp>
            <p:nvSpPr>
              <p:cNvPr id="8" name="矩形 7"/>
              <p:cNvSpPr/>
              <p:nvPr/>
            </p:nvSpPr>
            <p:spPr>
              <a:xfrm>
                <a:off x="3526486" y="458104"/>
                <a:ext cx="3093381" cy="658800"/>
              </a:xfrm>
              <a:prstGeom prst="rect">
                <a:avLst/>
              </a:pr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9" name="矩形 8"/>
              <p:cNvSpPr/>
              <p:nvPr/>
            </p:nvSpPr>
            <p:spPr>
              <a:xfrm>
                <a:off x="3526486" y="458104"/>
                <a:ext cx="3093381" cy="6588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80010" tIns="80010" rIns="106680" bIns="120015" spcCol="1270"/>
              <a:lstStyle/>
              <a:p>
                <a:pPr marL="114300" lvl="1" indent="-114300" defTabSz="666750">
                  <a:lnSpc>
                    <a:spcPct val="90000"/>
                  </a:lnSpc>
                  <a:spcAft>
                    <a:spcPct val="15000"/>
                  </a:spcAft>
                  <a:defRPr/>
                </a:pPr>
                <a:r>
                  <a:rPr lang="zh-TW" altLang="en-US" sz="1600" dirty="0" smtClean="0">
                    <a:latin typeface="標楷體" pitchFamily="65" charset="-120"/>
                    <a:ea typeface="標楷體" pitchFamily="65" charset="-120"/>
                  </a:rPr>
                  <a:t> 聆聽客戶的需求，掌握所有的可用技術，提供客戶各種不同的選擇</a:t>
                </a:r>
                <a:endParaRPr kumimoji="0" lang="zh-TW" altLang="en-US" sz="1600" dirty="0">
                  <a:latin typeface="標楷體" pitchFamily="65" charset="-120"/>
                  <a:ea typeface="標楷體" pitchFamily="65" charset="-120"/>
                </a:endParaRPr>
              </a:p>
            </p:txBody>
          </p:sp>
        </p:grpSp>
      </p:grpSp>
      <p:grpSp>
        <p:nvGrpSpPr>
          <p:cNvPr id="17" name="群組 15"/>
          <p:cNvGrpSpPr>
            <a:grpSpLocks/>
          </p:cNvGrpSpPr>
          <p:nvPr/>
        </p:nvGrpSpPr>
        <p:grpSpPr bwMode="auto">
          <a:xfrm>
            <a:off x="1610369" y="2657475"/>
            <a:ext cx="6850063" cy="750888"/>
            <a:chOff x="866609" y="94245"/>
            <a:chExt cx="6850216" cy="750887"/>
          </a:xfrm>
        </p:grpSpPr>
        <p:sp>
          <p:nvSpPr>
            <p:cNvPr id="32" name="圓角化同側角落矩形 31"/>
            <p:cNvSpPr/>
            <p:nvPr/>
          </p:nvSpPr>
          <p:spPr>
            <a:xfrm rot="5400000">
              <a:off x="4008351" y="-2842704"/>
              <a:ext cx="750887" cy="6624785"/>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3" name="圓角化同側角落矩形 4"/>
            <p:cNvSpPr/>
            <p:nvPr/>
          </p:nvSpPr>
          <p:spPr>
            <a:xfrm>
              <a:off x="866609" y="130758"/>
              <a:ext cx="6850216" cy="6778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47650" tIns="123825" rIns="247650" bIns="123825" spcCol="1270" anchor="ctr"/>
            <a:lstStyle/>
            <a:p>
              <a:pPr marL="114300" lvl="1" indent="-114300" defTabSz="533400">
                <a:lnSpc>
                  <a:spcPct val="90000"/>
                </a:lnSpc>
                <a:spcAft>
                  <a:spcPct val="15000"/>
                </a:spcAft>
                <a:buFont typeface="Wingdings" pitchFamily="2" charset="2"/>
                <a:buChar char="n"/>
                <a:defRPr/>
              </a:pPr>
              <a:r>
                <a:rPr kumimoji="0" lang="zh-TW" altLang="zh-TW" sz="1400" dirty="0">
                  <a:latin typeface="標楷體" pitchFamily="65" charset="-120"/>
                  <a:ea typeface="標楷體" pitchFamily="65" charset="-120"/>
                </a:rPr>
                <a:t>購併</a:t>
              </a:r>
              <a:r>
                <a:rPr kumimoji="0" lang="zh-TW" altLang="zh-TW" sz="1400" dirty="0" smtClean="0">
                  <a:latin typeface="標楷體" pitchFamily="65" charset="-120"/>
                  <a:ea typeface="標楷體" pitchFamily="65" charset="-120"/>
                </a:rPr>
                <a:t>策略</a:t>
              </a:r>
              <a:r>
                <a:rPr kumimoji="0" lang="zh-TW" altLang="en-US" sz="1400" dirty="0" smtClean="0">
                  <a:latin typeface="標楷體" pitchFamily="65" charset="-120"/>
                  <a:ea typeface="標楷體" pitchFamily="65" charset="-120"/>
                </a:rPr>
                <a:t>：</a:t>
              </a:r>
              <a:r>
                <a:rPr kumimoji="0" lang="zh-TW" altLang="zh-TW" sz="1400" dirty="0" smtClean="0">
                  <a:latin typeface="標楷體" pitchFamily="65" charset="-120"/>
                  <a:ea typeface="標楷體" pitchFamily="65" charset="-120"/>
                </a:rPr>
                <a:t>收購</a:t>
              </a:r>
              <a:r>
                <a:rPr kumimoji="0" lang="zh-TW" altLang="zh-TW" sz="1400" dirty="0">
                  <a:latin typeface="標楷體" pitchFamily="65" charset="-120"/>
                  <a:ea typeface="標楷體" pitchFamily="65" charset="-120"/>
                </a:rPr>
                <a:t>開創新產品的小公司，接收其創新科技納入其核心能力</a:t>
              </a:r>
              <a:r>
                <a:rPr kumimoji="0" lang="zh-TW" altLang="zh-TW" sz="1400" dirty="0" smtClean="0">
                  <a:latin typeface="標楷體" pitchFamily="65" charset="-120"/>
                  <a:ea typeface="標楷體" pitchFamily="65" charset="-120"/>
                </a:rPr>
                <a:t>中</a:t>
              </a:r>
              <a:endParaRPr kumimoji="0" lang="zh-TW" altLang="en-US" sz="1400" dirty="0">
                <a:latin typeface="標楷體" pitchFamily="65" charset="-120"/>
                <a:ea typeface="標楷體" pitchFamily="65" charset="-120"/>
              </a:endParaRPr>
            </a:p>
            <a:p>
              <a:pPr marL="114300" lvl="1" indent="-114300" defTabSz="533400">
                <a:lnSpc>
                  <a:spcPct val="90000"/>
                </a:lnSpc>
                <a:spcAft>
                  <a:spcPct val="15000"/>
                </a:spcAft>
                <a:buFont typeface="Wingdings" pitchFamily="2" charset="2"/>
                <a:buChar char="n"/>
                <a:defRPr/>
              </a:pPr>
              <a:r>
                <a:rPr kumimoji="0" lang="zh-TW" altLang="zh-TW" sz="1400" dirty="0" smtClean="0">
                  <a:latin typeface="標楷體" pitchFamily="65" charset="-120"/>
                  <a:ea typeface="標楷體" pitchFamily="65" charset="-120"/>
                </a:rPr>
                <a:t>策略聯盟</a:t>
              </a:r>
              <a:r>
                <a:rPr kumimoji="0" lang="zh-TW" altLang="en-US" sz="1400" dirty="0" smtClean="0">
                  <a:latin typeface="標楷體" pitchFamily="65" charset="-120"/>
                  <a:ea typeface="標楷體" pitchFamily="65" charset="-120"/>
                </a:rPr>
                <a:t>：</a:t>
              </a:r>
              <a:r>
                <a:rPr kumimoji="0" lang="zh-TW" altLang="zh-TW" sz="1400" dirty="0" smtClean="0">
                  <a:latin typeface="標楷體" pitchFamily="65" charset="-120"/>
                  <a:ea typeface="標楷體" pitchFamily="65" charset="-120"/>
                </a:rPr>
                <a:t>合作</a:t>
              </a:r>
              <a:r>
                <a:rPr kumimoji="0" lang="zh-TW" altLang="zh-TW" sz="1400" dirty="0">
                  <a:latin typeface="標楷體" pitchFamily="65" charset="-120"/>
                  <a:ea typeface="標楷體" pitchFamily="65" charset="-120"/>
                </a:rPr>
                <a:t>夥伴式的水平結構的連結，成就相互依賴的龐大的虛擬企業</a:t>
              </a:r>
              <a:r>
                <a:rPr kumimoji="0" lang="zh-TW" altLang="zh-TW" sz="1400" dirty="0" smtClean="0">
                  <a:latin typeface="標楷體" pitchFamily="65" charset="-120"/>
                  <a:ea typeface="標楷體" pitchFamily="65" charset="-120"/>
                </a:rPr>
                <a:t>體</a:t>
              </a:r>
              <a:endParaRPr kumimoji="0" lang="zh-TW" altLang="en-US" sz="1400" dirty="0">
                <a:latin typeface="標楷體" pitchFamily="65" charset="-120"/>
                <a:ea typeface="標楷體" pitchFamily="65" charset="-120"/>
              </a:endParaRPr>
            </a:p>
            <a:p>
              <a:pPr marL="114300" lvl="1" indent="-114300" defTabSz="533400">
                <a:lnSpc>
                  <a:spcPct val="90000"/>
                </a:lnSpc>
                <a:spcAft>
                  <a:spcPct val="15000"/>
                </a:spcAft>
                <a:buFont typeface="Wingdings" pitchFamily="2" charset="2"/>
                <a:buChar char="n"/>
                <a:defRPr/>
              </a:pPr>
              <a:r>
                <a:rPr kumimoji="0" lang="zh-TW" altLang="en-US" sz="1400" b="1" dirty="0" smtClean="0">
                  <a:solidFill>
                    <a:schemeClr val="tx1"/>
                  </a:solidFill>
                  <a:latin typeface="標楷體" pitchFamily="65" charset="-120"/>
                  <a:ea typeface="標楷體" pitchFamily="65" charset="-120"/>
                </a:rPr>
                <a:t>競合策略</a:t>
              </a:r>
              <a:r>
                <a:rPr kumimoji="0" lang="zh-TW" altLang="en-US" sz="1400" dirty="0" smtClean="0">
                  <a:latin typeface="標楷體" pitchFamily="65" charset="-120"/>
                  <a:ea typeface="標楷體" pitchFamily="65" charset="-120"/>
                </a:rPr>
                <a:t>：</a:t>
              </a:r>
              <a:r>
                <a:rPr kumimoji="0" lang="zh-TW" altLang="zh-TW" sz="1400" dirty="0" smtClean="0">
                  <a:latin typeface="標楷體" pitchFamily="65" charset="-120"/>
                  <a:ea typeface="標楷體" pitchFamily="65" charset="-120"/>
                </a:rPr>
                <a:t>建立</a:t>
              </a:r>
              <a:r>
                <a:rPr kumimoji="0" lang="zh-TW" altLang="zh-TW" sz="1400" b="1" dirty="0">
                  <a:solidFill>
                    <a:srgbClr val="FF0000"/>
                  </a:solidFill>
                  <a:latin typeface="標楷體" pitchFamily="65" charset="-120"/>
                  <a:ea typeface="標楷體" pitchFamily="65" charset="-120"/>
                </a:rPr>
                <a:t>產業標準</a:t>
              </a:r>
              <a:r>
                <a:rPr kumimoji="0" lang="zh-TW" altLang="zh-TW" sz="1400" dirty="0">
                  <a:latin typeface="標楷體" pitchFamily="65" charset="-120"/>
                  <a:ea typeface="標楷體" pitchFamily="65" charset="-120"/>
                </a:rPr>
                <a:t>、形成</a:t>
              </a:r>
              <a:r>
                <a:rPr kumimoji="0" lang="zh-TW" altLang="zh-TW" sz="1400" b="1" dirty="0">
                  <a:solidFill>
                    <a:srgbClr val="FF0000"/>
                  </a:solidFill>
                  <a:latin typeface="標楷體" pitchFamily="65" charset="-120"/>
                  <a:ea typeface="標楷體" pitchFamily="65" charset="-120"/>
                </a:rPr>
                <a:t>網路效應</a:t>
              </a:r>
              <a:r>
                <a:rPr kumimoji="0" lang="zh-TW" altLang="zh-TW" sz="1400" dirty="0">
                  <a:latin typeface="標楷體" pitchFamily="65" charset="-120"/>
                  <a:ea typeface="標楷體" pitchFamily="65" charset="-120"/>
                </a:rPr>
                <a:t>與</a:t>
              </a:r>
              <a:r>
                <a:rPr kumimoji="0" lang="zh-TW" altLang="zh-TW" sz="1400" b="1" dirty="0">
                  <a:solidFill>
                    <a:srgbClr val="FF0000"/>
                  </a:solidFill>
                  <a:latin typeface="標楷體" pitchFamily="65" charset="-120"/>
                  <a:ea typeface="標楷體" pitchFamily="65" charset="-120"/>
                </a:rPr>
                <a:t>跨產業的競合策略</a:t>
              </a:r>
              <a:endParaRPr kumimoji="0" lang="zh-TW" altLang="en-US" sz="1400" b="1" dirty="0">
                <a:solidFill>
                  <a:srgbClr val="FF0000"/>
                </a:solidFill>
                <a:latin typeface="標楷體" pitchFamily="65" charset="-120"/>
                <a:ea typeface="標楷體" pitchFamily="65" charset="-120"/>
              </a:endParaRPr>
            </a:p>
          </p:txBody>
        </p:sp>
      </p:grpSp>
      <p:grpSp>
        <p:nvGrpSpPr>
          <p:cNvPr id="18" name="群組 16"/>
          <p:cNvGrpSpPr>
            <a:grpSpLocks/>
          </p:cNvGrpSpPr>
          <p:nvPr/>
        </p:nvGrpSpPr>
        <p:grpSpPr bwMode="auto">
          <a:xfrm>
            <a:off x="683568" y="2563813"/>
            <a:ext cx="1008112" cy="938212"/>
            <a:chOff x="0" y="383"/>
            <a:chExt cx="765979" cy="938609"/>
          </a:xfrm>
        </p:grpSpPr>
        <p:sp>
          <p:nvSpPr>
            <p:cNvPr id="30" name="圓角矩形 29"/>
            <p:cNvSpPr/>
            <p:nvPr/>
          </p:nvSpPr>
          <p:spPr>
            <a:xfrm>
              <a:off x="0" y="383"/>
              <a:ext cx="765979" cy="93860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圓角矩形 6"/>
            <p:cNvSpPr/>
            <p:nvPr/>
          </p:nvSpPr>
          <p:spPr>
            <a:xfrm>
              <a:off x="38061" y="38499"/>
              <a:ext cx="689857" cy="862377"/>
            </a:xfrm>
            <a:prstGeom prst="rect">
              <a:avLst/>
            </a:prstGeom>
          </p:spPr>
          <p:style>
            <a:lnRef idx="0">
              <a:scrgbClr r="0" g="0" b="0"/>
            </a:lnRef>
            <a:fillRef idx="0">
              <a:scrgbClr r="0" g="0" b="0"/>
            </a:fillRef>
            <a:effectRef idx="0">
              <a:scrgbClr r="0" g="0" b="0"/>
            </a:effectRef>
            <a:fontRef idx="minor">
              <a:schemeClr val="lt1"/>
            </a:fontRef>
          </p:style>
          <p:txBody>
            <a:bodyPr lIns="53340" tIns="26670" rIns="53340" bIns="26670" spcCol="1270" anchor="ctr"/>
            <a:lstStyle/>
            <a:p>
              <a:pPr algn="ctr" defTabSz="622300">
                <a:lnSpc>
                  <a:spcPct val="90000"/>
                </a:lnSpc>
                <a:spcAft>
                  <a:spcPct val="35000"/>
                </a:spcAft>
                <a:defRPr/>
              </a:pPr>
              <a:r>
                <a:rPr kumimoji="0" lang="zh-TW" altLang="en-US" sz="1400" b="1" dirty="0">
                  <a:solidFill>
                    <a:schemeClr val="bg1"/>
                  </a:solidFill>
                  <a:latin typeface="標楷體" pitchFamily="65" charset="-120"/>
                  <a:ea typeface="標楷體" pitchFamily="65" charset="-120"/>
                </a:rPr>
                <a:t>策略</a:t>
              </a:r>
              <a:r>
                <a:rPr kumimoji="0" lang="en-US" altLang="zh-TW" sz="1400" b="1" dirty="0">
                  <a:solidFill>
                    <a:schemeClr val="bg1"/>
                  </a:solidFill>
                  <a:latin typeface="標楷體" pitchFamily="65" charset="-120"/>
                  <a:ea typeface="標楷體" pitchFamily="65" charset="-120"/>
                </a:rPr>
                <a:t/>
              </a:r>
              <a:br>
                <a:rPr kumimoji="0" lang="en-US" altLang="zh-TW" sz="1400" b="1" dirty="0">
                  <a:solidFill>
                    <a:schemeClr val="bg1"/>
                  </a:solidFill>
                  <a:latin typeface="標楷體" pitchFamily="65" charset="-120"/>
                  <a:ea typeface="標楷體" pitchFamily="65" charset="-120"/>
                </a:rPr>
              </a:br>
              <a:r>
                <a:rPr kumimoji="0" lang="zh-TW" altLang="en-US" sz="1400" b="1" dirty="0">
                  <a:solidFill>
                    <a:schemeClr val="bg1"/>
                  </a:solidFill>
                  <a:latin typeface="標楷體" pitchFamily="65" charset="-120"/>
                  <a:ea typeface="標楷體" pitchFamily="65" charset="-120"/>
                </a:rPr>
                <a:t>特點</a:t>
              </a:r>
            </a:p>
          </p:txBody>
        </p:sp>
      </p:grpSp>
      <p:grpSp>
        <p:nvGrpSpPr>
          <p:cNvPr id="19" name="群組 17"/>
          <p:cNvGrpSpPr>
            <a:grpSpLocks/>
          </p:cNvGrpSpPr>
          <p:nvPr/>
        </p:nvGrpSpPr>
        <p:grpSpPr bwMode="auto">
          <a:xfrm>
            <a:off x="1619672" y="3549650"/>
            <a:ext cx="6892925" cy="1106488"/>
            <a:chOff x="896120" y="985924"/>
            <a:chExt cx="6891716" cy="1106612"/>
          </a:xfrm>
        </p:grpSpPr>
        <p:sp>
          <p:nvSpPr>
            <p:cNvPr id="28" name="圓角化同側角落矩形 27"/>
            <p:cNvSpPr/>
            <p:nvPr/>
          </p:nvSpPr>
          <p:spPr>
            <a:xfrm rot="5400000">
              <a:off x="3826344" y="-1770127"/>
              <a:ext cx="1106612" cy="6618714"/>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9" name="圓角化同側角落矩形 8"/>
            <p:cNvSpPr/>
            <p:nvPr/>
          </p:nvSpPr>
          <p:spPr>
            <a:xfrm>
              <a:off x="896120" y="1039905"/>
              <a:ext cx="6891716" cy="9986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47650" tIns="123825" rIns="247650" bIns="123825" spcCol="1270" anchor="ctr"/>
            <a:lstStyle/>
            <a:p>
              <a:pPr marL="114300" lvl="1" indent="-114300" defTabSz="533400">
                <a:lnSpc>
                  <a:spcPct val="90000"/>
                </a:lnSpc>
                <a:spcAft>
                  <a:spcPct val="15000"/>
                </a:spcAft>
                <a:buFont typeface="Wingdings" pitchFamily="2" charset="2"/>
                <a:buChar char="n"/>
                <a:defRPr/>
              </a:pPr>
              <a:r>
                <a:rPr kumimoji="0" lang="zh-TW" altLang="zh-TW" sz="1400" dirty="0">
                  <a:latin typeface="標楷體" pitchFamily="65" charset="-120"/>
                  <a:ea typeface="標楷體" pitchFamily="65" charset="-120"/>
                </a:rPr>
                <a:t>運用網際網路將整個製造與出貨流程自動化並整合供應商建構思科虛擬企業架構</a:t>
              </a:r>
              <a:endParaRPr kumimoji="0" lang="zh-TW" altLang="en-US" sz="1400" dirty="0">
                <a:latin typeface="標楷體" pitchFamily="65" charset="-120"/>
                <a:ea typeface="標楷體" pitchFamily="65" charset="-120"/>
              </a:endParaRPr>
            </a:p>
            <a:p>
              <a:pPr marL="114300" lvl="1" indent="-114300" defTabSz="533400">
                <a:lnSpc>
                  <a:spcPct val="90000"/>
                </a:lnSpc>
                <a:spcAft>
                  <a:spcPct val="15000"/>
                </a:spcAft>
                <a:buFont typeface="Wingdings" pitchFamily="2" charset="2"/>
                <a:buChar char="n"/>
                <a:defRPr/>
              </a:pPr>
              <a:r>
                <a:rPr kumimoji="0" lang="zh-TW" altLang="zh-TW" sz="1400" dirty="0" smtClean="0">
                  <a:latin typeface="標楷體" pitchFamily="65" charset="-120"/>
                  <a:ea typeface="標楷體" pitchFamily="65" charset="-120"/>
                </a:rPr>
                <a:t>整合</a:t>
              </a:r>
              <a:r>
                <a:rPr kumimoji="0" lang="zh-TW" altLang="zh-TW" sz="1400" dirty="0">
                  <a:latin typeface="標楷體" pitchFamily="65" charset="-120"/>
                  <a:ea typeface="標楷體" pitchFamily="65" charset="-120"/>
                </a:rPr>
                <a:t>內部人力資源的內部</a:t>
              </a:r>
              <a:r>
                <a:rPr kumimoji="0" lang="zh-TW" altLang="zh-TW" sz="1400" dirty="0" smtClean="0">
                  <a:latin typeface="標楷體" pitchFamily="65" charset="-120"/>
                  <a:ea typeface="標楷體" pitchFamily="65" charset="-120"/>
                </a:rPr>
                <a:t>網路</a:t>
              </a:r>
              <a:r>
                <a:rPr kumimoji="0" lang="zh-TW" altLang="en-US" sz="1400" dirty="0" smtClean="0">
                  <a:latin typeface="標楷體" pitchFamily="65" charset="-120"/>
                  <a:ea typeface="標楷體" pitchFamily="65" charset="-120"/>
                </a:rPr>
                <a:t>，</a:t>
              </a:r>
              <a:r>
                <a:rPr kumimoji="0" lang="zh-TW" altLang="zh-TW" sz="1400" dirty="0" smtClean="0">
                  <a:latin typeface="標楷體" pitchFamily="65" charset="-120"/>
                  <a:ea typeface="標楷體" pitchFamily="65" charset="-120"/>
                </a:rPr>
                <a:t>將公司不同團體結合成一個社群</a:t>
              </a:r>
              <a:endParaRPr kumimoji="0" lang="zh-TW" altLang="en-US" sz="1400" dirty="0">
                <a:latin typeface="標楷體" pitchFamily="65" charset="-120"/>
                <a:ea typeface="標楷體" pitchFamily="65" charset="-120"/>
              </a:endParaRPr>
            </a:p>
            <a:p>
              <a:pPr marL="114300" lvl="1" indent="-114300" defTabSz="533400">
                <a:lnSpc>
                  <a:spcPct val="90000"/>
                </a:lnSpc>
                <a:spcAft>
                  <a:spcPct val="15000"/>
                </a:spcAft>
                <a:buFont typeface="Wingdings" pitchFamily="2" charset="2"/>
                <a:buChar char="n"/>
                <a:defRPr/>
              </a:pPr>
              <a:r>
                <a:rPr kumimoji="0" lang="zh-TW" altLang="zh-TW" sz="1400" dirty="0">
                  <a:latin typeface="標楷體" pitchFamily="65" charset="-120"/>
                  <a:ea typeface="標楷體" pitchFamily="65" charset="-120"/>
                </a:rPr>
                <a:t>將員工薪酬與客戶服務考核結合</a:t>
              </a:r>
              <a:endParaRPr kumimoji="0" lang="zh-TW" altLang="en-US" sz="1400" dirty="0">
                <a:latin typeface="標楷體" pitchFamily="65" charset="-120"/>
                <a:ea typeface="標楷體" pitchFamily="65" charset="-120"/>
              </a:endParaRPr>
            </a:p>
            <a:p>
              <a:pPr marL="114300" lvl="1" indent="-114300" defTabSz="533400">
                <a:lnSpc>
                  <a:spcPct val="90000"/>
                </a:lnSpc>
                <a:spcAft>
                  <a:spcPct val="15000"/>
                </a:spcAft>
                <a:buFont typeface="Wingdings" pitchFamily="2" charset="2"/>
                <a:buChar char="n"/>
                <a:defRPr/>
              </a:pPr>
              <a:r>
                <a:rPr kumimoji="0" lang="zh-TW" altLang="zh-TW" sz="1400" dirty="0">
                  <a:latin typeface="標楷體" pitchFamily="65" charset="-120"/>
                  <a:ea typeface="標楷體" pitchFamily="65" charset="-120"/>
                </a:rPr>
                <a:t>將核心顧客視為塑造公司策略的合夥人</a:t>
              </a:r>
            </a:p>
          </p:txBody>
        </p:sp>
      </p:grpSp>
      <p:grpSp>
        <p:nvGrpSpPr>
          <p:cNvPr id="20" name="群組 18"/>
          <p:cNvGrpSpPr>
            <a:grpSpLocks/>
          </p:cNvGrpSpPr>
          <p:nvPr/>
        </p:nvGrpSpPr>
        <p:grpSpPr bwMode="auto">
          <a:xfrm>
            <a:off x="683568" y="3633788"/>
            <a:ext cx="1008112" cy="938212"/>
            <a:chOff x="0" y="1069925"/>
            <a:chExt cx="765231" cy="938609"/>
          </a:xfrm>
        </p:grpSpPr>
        <p:sp>
          <p:nvSpPr>
            <p:cNvPr id="26" name="圓角矩形 25"/>
            <p:cNvSpPr/>
            <p:nvPr/>
          </p:nvSpPr>
          <p:spPr>
            <a:xfrm>
              <a:off x="0" y="1069925"/>
              <a:ext cx="765231" cy="93860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圓角矩形 10"/>
            <p:cNvSpPr/>
            <p:nvPr/>
          </p:nvSpPr>
          <p:spPr>
            <a:xfrm>
              <a:off x="38103" y="1108041"/>
              <a:ext cx="689025" cy="862377"/>
            </a:xfrm>
            <a:prstGeom prst="rect">
              <a:avLst/>
            </a:prstGeom>
          </p:spPr>
          <p:style>
            <a:lnRef idx="0">
              <a:scrgbClr r="0" g="0" b="0"/>
            </a:lnRef>
            <a:fillRef idx="0">
              <a:scrgbClr r="0" g="0" b="0"/>
            </a:fillRef>
            <a:effectRef idx="0">
              <a:scrgbClr r="0" g="0" b="0"/>
            </a:effectRef>
            <a:fontRef idx="minor">
              <a:schemeClr val="lt1"/>
            </a:fontRef>
          </p:style>
          <p:txBody>
            <a:bodyPr lIns="53340" tIns="26670" rIns="53340" bIns="26670" spcCol="1270" anchor="ctr"/>
            <a:lstStyle/>
            <a:p>
              <a:pPr algn="ctr" defTabSz="622300">
                <a:lnSpc>
                  <a:spcPct val="90000"/>
                </a:lnSpc>
                <a:spcAft>
                  <a:spcPct val="35000"/>
                </a:spcAft>
                <a:defRPr/>
              </a:pPr>
              <a:r>
                <a:rPr kumimoji="0" lang="zh-TW" altLang="en-US" sz="1400" b="1" dirty="0">
                  <a:solidFill>
                    <a:schemeClr val="bg1"/>
                  </a:solidFill>
                  <a:latin typeface="標楷體" pitchFamily="65" charset="-120"/>
                  <a:ea typeface="標楷體" pitchFamily="65" charset="-120"/>
                </a:rPr>
                <a:t>目標</a:t>
              </a:r>
            </a:p>
          </p:txBody>
        </p:sp>
      </p:grpSp>
      <p:grpSp>
        <p:nvGrpSpPr>
          <p:cNvPr id="21" name="群組 19"/>
          <p:cNvGrpSpPr>
            <a:grpSpLocks/>
          </p:cNvGrpSpPr>
          <p:nvPr/>
        </p:nvGrpSpPr>
        <p:grpSpPr bwMode="auto">
          <a:xfrm>
            <a:off x="683568" y="4703763"/>
            <a:ext cx="1008112" cy="938212"/>
            <a:chOff x="0" y="2139467"/>
            <a:chExt cx="765979" cy="938609"/>
          </a:xfrm>
        </p:grpSpPr>
        <p:sp>
          <p:nvSpPr>
            <p:cNvPr id="24" name="圓角矩形 23"/>
            <p:cNvSpPr/>
            <p:nvPr/>
          </p:nvSpPr>
          <p:spPr>
            <a:xfrm>
              <a:off x="0" y="2139467"/>
              <a:ext cx="765979" cy="93860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圓角矩形 12"/>
            <p:cNvSpPr/>
            <p:nvPr/>
          </p:nvSpPr>
          <p:spPr>
            <a:xfrm>
              <a:off x="38061" y="2177583"/>
              <a:ext cx="689857" cy="862377"/>
            </a:xfrm>
            <a:prstGeom prst="rect">
              <a:avLst/>
            </a:prstGeom>
          </p:spPr>
          <p:style>
            <a:lnRef idx="0">
              <a:scrgbClr r="0" g="0" b="0"/>
            </a:lnRef>
            <a:fillRef idx="0">
              <a:scrgbClr r="0" g="0" b="0"/>
            </a:fillRef>
            <a:effectRef idx="0">
              <a:scrgbClr r="0" g="0" b="0"/>
            </a:effectRef>
            <a:fontRef idx="minor">
              <a:schemeClr val="lt1"/>
            </a:fontRef>
          </p:style>
          <p:txBody>
            <a:bodyPr lIns="53340" tIns="26670" rIns="53340" bIns="26670" spcCol="1270" anchor="ctr"/>
            <a:lstStyle/>
            <a:p>
              <a:pPr algn="ctr" defTabSz="622300">
                <a:lnSpc>
                  <a:spcPct val="90000"/>
                </a:lnSpc>
                <a:spcAft>
                  <a:spcPct val="35000"/>
                </a:spcAft>
                <a:defRPr/>
              </a:pPr>
              <a:r>
                <a:rPr kumimoji="0" lang="zh-TW" altLang="en-US" sz="1400" b="1" dirty="0">
                  <a:solidFill>
                    <a:schemeClr val="bg1"/>
                  </a:solidFill>
                  <a:latin typeface="標楷體" pitchFamily="65" charset="-120"/>
                  <a:ea typeface="標楷體" pitchFamily="65" charset="-120"/>
                </a:rPr>
                <a:t>關鍵</a:t>
              </a:r>
              <a:r>
                <a:rPr kumimoji="0" lang="en-US" altLang="zh-TW" sz="1400" b="1" dirty="0">
                  <a:solidFill>
                    <a:schemeClr val="bg1"/>
                  </a:solidFill>
                  <a:latin typeface="標楷體" pitchFamily="65" charset="-120"/>
                  <a:ea typeface="標楷體" pitchFamily="65" charset="-120"/>
                </a:rPr>
                <a:t/>
              </a:r>
              <a:br>
                <a:rPr kumimoji="0" lang="en-US" altLang="zh-TW" sz="1400" b="1" dirty="0">
                  <a:solidFill>
                    <a:schemeClr val="bg1"/>
                  </a:solidFill>
                  <a:latin typeface="標楷體" pitchFamily="65" charset="-120"/>
                  <a:ea typeface="標楷體" pitchFamily="65" charset="-120"/>
                </a:rPr>
              </a:br>
              <a:r>
                <a:rPr kumimoji="0" lang="zh-TW" altLang="en-US" sz="1400" b="1" dirty="0">
                  <a:solidFill>
                    <a:schemeClr val="bg1"/>
                  </a:solidFill>
                  <a:latin typeface="標楷體" pitchFamily="65" charset="-120"/>
                  <a:ea typeface="標楷體" pitchFamily="65" charset="-120"/>
                </a:rPr>
                <a:t>流程</a:t>
              </a:r>
            </a:p>
          </p:txBody>
        </p:sp>
      </p:grpSp>
      <p:grpSp>
        <p:nvGrpSpPr>
          <p:cNvPr id="42" name="群組 20"/>
          <p:cNvGrpSpPr>
            <a:grpSpLocks/>
          </p:cNvGrpSpPr>
          <p:nvPr/>
        </p:nvGrpSpPr>
        <p:grpSpPr bwMode="auto">
          <a:xfrm>
            <a:off x="683568" y="5688013"/>
            <a:ext cx="1008112" cy="939800"/>
            <a:chOff x="0" y="3125006"/>
            <a:chExt cx="765979" cy="938609"/>
          </a:xfrm>
        </p:grpSpPr>
        <p:sp>
          <p:nvSpPr>
            <p:cNvPr id="22" name="圓角矩形 21"/>
            <p:cNvSpPr/>
            <p:nvPr/>
          </p:nvSpPr>
          <p:spPr>
            <a:xfrm>
              <a:off x="0" y="3125006"/>
              <a:ext cx="765979" cy="93860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圓角矩形 14"/>
            <p:cNvSpPr/>
            <p:nvPr/>
          </p:nvSpPr>
          <p:spPr>
            <a:xfrm>
              <a:off x="38061" y="3163058"/>
              <a:ext cx="689857" cy="862506"/>
            </a:xfrm>
            <a:prstGeom prst="rect">
              <a:avLst/>
            </a:prstGeom>
          </p:spPr>
          <p:style>
            <a:lnRef idx="0">
              <a:scrgbClr r="0" g="0" b="0"/>
            </a:lnRef>
            <a:fillRef idx="0">
              <a:scrgbClr r="0" g="0" b="0"/>
            </a:fillRef>
            <a:effectRef idx="0">
              <a:scrgbClr r="0" g="0" b="0"/>
            </a:effectRef>
            <a:fontRef idx="minor">
              <a:schemeClr val="lt1"/>
            </a:fontRef>
          </p:style>
          <p:txBody>
            <a:bodyPr lIns="53340" tIns="26670" rIns="53340" bIns="26670" spcCol="1270" anchor="ctr"/>
            <a:lstStyle/>
            <a:p>
              <a:pPr algn="ctr" defTabSz="622300">
                <a:lnSpc>
                  <a:spcPct val="90000"/>
                </a:lnSpc>
                <a:spcAft>
                  <a:spcPct val="35000"/>
                </a:spcAft>
                <a:defRPr/>
              </a:pPr>
              <a:r>
                <a:rPr kumimoji="0" lang="zh-TW" altLang="en-US" sz="1400" b="1" dirty="0">
                  <a:solidFill>
                    <a:schemeClr val="bg1"/>
                  </a:solidFill>
                  <a:latin typeface="標楷體" pitchFamily="65" charset="-120"/>
                  <a:ea typeface="標楷體" pitchFamily="65" charset="-120"/>
                </a:rPr>
                <a:t>關鍵流程指標</a:t>
              </a:r>
            </a:p>
          </p:txBody>
        </p:sp>
      </p:grpSp>
      <p:sp>
        <p:nvSpPr>
          <p:cNvPr id="34" name="矩形 33"/>
          <p:cNvSpPr/>
          <p:nvPr/>
        </p:nvSpPr>
        <p:spPr bwMode="auto">
          <a:xfrm>
            <a:off x="1784995" y="4832350"/>
            <a:ext cx="1676400" cy="785813"/>
          </a:xfrm>
          <a:prstGeom prst="rect">
            <a:avLst/>
          </a:prstGeom>
          <a:solidFill>
            <a:schemeClr val="accent5"/>
          </a:solidFill>
          <a:ln w="9525" cap="flat" cmpd="sng" algn="ctr">
            <a:noFill/>
            <a:prstDash val="solid"/>
            <a:round/>
            <a:headEnd type="none" w="med" len="med"/>
            <a:tailEnd type="none" w="med" len="med"/>
          </a:ln>
          <a:effectLst/>
        </p:spPr>
        <p:txBody>
          <a:bodyPr/>
          <a:lstStyle/>
          <a:p>
            <a:pPr>
              <a:defRPr/>
            </a:pPr>
            <a:r>
              <a:rPr kumimoji="0" lang="en-US" altLang="zh-TW" sz="1400" b="1" u="sng" dirty="0">
                <a:solidFill>
                  <a:schemeClr val="bg1"/>
                </a:solidFill>
                <a:latin typeface="標楷體" pitchFamily="65" charset="-120"/>
                <a:ea typeface="標楷體" pitchFamily="65" charset="-120"/>
                <a:cs typeface="Arial" charset="0"/>
              </a:rPr>
              <a:t>SCM</a:t>
            </a:r>
            <a:r>
              <a:rPr kumimoji="0" lang="zh-TW" altLang="en-US" sz="1400" b="1" u="sng" dirty="0">
                <a:solidFill>
                  <a:schemeClr val="bg1"/>
                </a:solidFill>
                <a:latin typeface="標楷體" pitchFamily="65" charset="-120"/>
                <a:ea typeface="標楷體" pitchFamily="65" charset="-120"/>
                <a:cs typeface="Arial" charset="0"/>
              </a:rPr>
              <a:t>系統</a:t>
            </a:r>
            <a:endParaRPr kumimoji="0" lang="en-US" altLang="zh-TW" sz="1400" b="1" u="sng" dirty="0">
              <a:solidFill>
                <a:schemeClr val="bg1"/>
              </a:solidFill>
              <a:latin typeface="標楷體" pitchFamily="65" charset="-120"/>
              <a:ea typeface="標楷體" pitchFamily="65" charset="-120"/>
              <a:cs typeface="Arial" charset="0"/>
            </a:endParaRPr>
          </a:p>
          <a:p>
            <a:pPr>
              <a:defRPr/>
            </a:pPr>
            <a:r>
              <a:rPr kumimoji="0" lang="zh-TW" altLang="zh-TW" sz="1400" dirty="0">
                <a:solidFill>
                  <a:schemeClr val="bg1"/>
                </a:solidFill>
                <a:latin typeface="標楷體" pitchFamily="65" charset="-120"/>
                <a:ea typeface="標楷體" pitchFamily="65" charset="-120"/>
              </a:rPr>
              <a:t>虛擬工廠的生產管</a:t>
            </a:r>
            <a:r>
              <a:rPr kumimoji="0" lang="zh-TW" altLang="en-US" sz="1400" dirty="0">
                <a:solidFill>
                  <a:schemeClr val="bg1"/>
                </a:solidFill>
                <a:latin typeface="標楷體" pitchFamily="65" charset="-120"/>
                <a:ea typeface="標楷體" pitchFamily="65" charset="-120"/>
              </a:rPr>
              <a:t>理</a:t>
            </a:r>
            <a:endParaRPr kumimoji="0" lang="en-US" altLang="zh-TW" sz="1400" dirty="0">
              <a:solidFill>
                <a:schemeClr val="bg1"/>
              </a:solidFill>
              <a:latin typeface="標楷體" pitchFamily="65" charset="-120"/>
              <a:ea typeface="標楷體" pitchFamily="65" charset="-120"/>
            </a:endParaRPr>
          </a:p>
        </p:txBody>
      </p:sp>
      <p:sp>
        <p:nvSpPr>
          <p:cNvPr id="35" name="矩形 34"/>
          <p:cNvSpPr/>
          <p:nvPr/>
        </p:nvSpPr>
        <p:spPr bwMode="auto">
          <a:xfrm>
            <a:off x="3556644" y="4832350"/>
            <a:ext cx="1447403" cy="785813"/>
          </a:xfrm>
          <a:prstGeom prst="rect">
            <a:avLst/>
          </a:prstGeom>
          <a:solidFill>
            <a:schemeClr val="accent5"/>
          </a:solidFill>
          <a:ln w="9525" cap="flat" cmpd="sng" algn="ctr">
            <a:noFill/>
            <a:prstDash val="solid"/>
            <a:round/>
            <a:headEnd type="none" w="med" len="med"/>
            <a:tailEnd type="none" w="med" len="med"/>
          </a:ln>
          <a:effectLst/>
        </p:spPr>
        <p:txBody>
          <a:bodyPr/>
          <a:lstStyle/>
          <a:p>
            <a:pPr>
              <a:defRPr/>
            </a:pPr>
            <a:r>
              <a:rPr kumimoji="0" lang="en-US" altLang="zh-TW" sz="1400" b="1" u="sng" dirty="0">
                <a:solidFill>
                  <a:schemeClr val="bg1"/>
                </a:solidFill>
                <a:latin typeface="標楷體" pitchFamily="65" charset="-120"/>
                <a:ea typeface="標楷體" pitchFamily="65" charset="-120"/>
                <a:cs typeface="Arial" charset="0"/>
              </a:rPr>
              <a:t>ERP</a:t>
            </a:r>
            <a:r>
              <a:rPr kumimoji="0" lang="zh-TW" altLang="en-US" sz="1400" b="1" u="sng" dirty="0">
                <a:solidFill>
                  <a:schemeClr val="bg1"/>
                </a:solidFill>
                <a:latin typeface="標楷體" pitchFamily="65" charset="-120"/>
                <a:ea typeface="標楷體" pitchFamily="65" charset="-120"/>
                <a:cs typeface="Arial" charset="0"/>
              </a:rPr>
              <a:t>系統</a:t>
            </a:r>
            <a:endParaRPr kumimoji="0" lang="en-US" altLang="zh-TW" sz="1400" b="1" u="sng" dirty="0">
              <a:solidFill>
                <a:schemeClr val="bg1"/>
              </a:solidFill>
              <a:latin typeface="標楷體" pitchFamily="65" charset="-120"/>
              <a:ea typeface="標楷體" pitchFamily="65" charset="-120"/>
              <a:cs typeface="Arial" charset="0"/>
            </a:endParaRPr>
          </a:p>
          <a:p>
            <a:pPr>
              <a:defRPr/>
            </a:pPr>
            <a:r>
              <a:rPr kumimoji="0" lang="zh-TW" altLang="en-US" sz="1400" dirty="0">
                <a:solidFill>
                  <a:schemeClr val="bg1"/>
                </a:solidFill>
                <a:latin typeface="標楷體" pitchFamily="65" charset="-120"/>
                <a:ea typeface="標楷體" pitchFamily="65" charset="-120"/>
                <a:cs typeface="Arial" charset="0"/>
              </a:rPr>
              <a:t>整合企業內部流程</a:t>
            </a:r>
          </a:p>
        </p:txBody>
      </p:sp>
      <p:sp>
        <p:nvSpPr>
          <p:cNvPr id="36" name="矩形 35"/>
          <p:cNvSpPr/>
          <p:nvPr/>
        </p:nvSpPr>
        <p:spPr bwMode="auto">
          <a:xfrm>
            <a:off x="5076056" y="4832350"/>
            <a:ext cx="1440159" cy="785813"/>
          </a:xfrm>
          <a:prstGeom prst="rect">
            <a:avLst/>
          </a:prstGeom>
          <a:solidFill>
            <a:schemeClr val="accent5"/>
          </a:solidFill>
          <a:ln w="9525" cap="flat" cmpd="sng" algn="ctr">
            <a:noFill/>
            <a:prstDash val="solid"/>
            <a:round/>
            <a:headEnd type="none" w="med" len="med"/>
            <a:tailEnd type="none" w="med" len="med"/>
          </a:ln>
          <a:effectLst/>
        </p:spPr>
        <p:txBody>
          <a:bodyPr/>
          <a:lstStyle/>
          <a:p>
            <a:pPr>
              <a:defRPr/>
            </a:pPr>
            <a:r>
              <a:rPr kumimoji="0" lang="en-US" altLang="zh-TW" sz="1400" b="1" u="sng" dirty="0">
                <a:solidFill>
                  <a:schemeClr val="bg1"/>
                </a:solidFill>
                <a:latin typeface="標楷體" pitchFamily="65" charset="-120"/>
                <a:ea typeface="標楷體" pitchFamily="65" charset="-120"/>
              </a:rPr>
              <a:t>CRM</a:t>
            </a:r>
            <a:r>
              <a:rPr kumimoji="0" lang="zh-TW" altLang="en-US" sz="1400" b="1" u="sng" dirty="0">
                <a:solidFill>
                  <a:schemeClr val="bg1"/>
                </a:solidFill>
                <a:latin typeface="標楷體" pitchFamily="65" charset="-120"/>
                <a:ea typeface="標楷體" pitchFamily="65" charset="-120"/>
              </a:rPr>
              <a:t>系統</a:t>
            </a:r>
            <a:endParaRPr kumimoji="0" lang="en-US" altLang="zh-TW" sz="1400" b="1" u="sng" dirty="0">
              <a:solidFill>
                <a:schemeClr val="bg1"/>
              </a:solidFill>
              <a:latin typeface="標楷體" pitchFamily="65" charset="-120"/>
              <a:ea typeface="標楷體" pitchFamily="65" charset="-120"/>
            </a:endParaRPr>
          </a:p>
          <a:p>
            <a:pPr>
              <a:defRPr/>
            </a:pPr>
            <a:r>
              <a:rPr kumimoji="0" lang="zh-TW" altLang="zh-TW" sz="1400" dirty="0">
                <a:solidFill>
                  <a:schemeClr val="bg1"/>
                </a:solidFill>
                <a:latin typeface="標楷體" pitchFamily="65" charset="-120"/>
                <a:ea typeface="標楷體" pitchFamily="65" charset="-120"/>
              </a:rPr>
              <a:t>思科連</a:t>
            </a:r>
            <a:r>
              <a:rPr kumimoji="0" lang="zh-TW" altLang="zh-TW" sz="1400" dirty="0" smtClean="0">
                <a:solidFill>
                  <a:schemeClr val="bg1"/>
                </a:solidFill>
                <a:latin typeface="標楷體" pitchFamily="65" charset="-120"/>
                <a:ea typeface="標楷體" pitchFamily="65" charset="-120"/>
              </a:rPr>
              <a:t>網（</a:t>
            </a:r>
            <a:r>
              <a:rPr kumimoji="0" lang="en-US" altLang="zh-TW" sz="1400" dirty="0" smtClean="0">
                <a:solidFill>
                  <a:schemeClr val="bg1"/>
                </a:solidFill>
                <a:latin typeface="標楷體" pitchFamily="65" charset="-120"/>
                <a:ea typeface="標楷體" pitchFamily="65" charset="-120"/>
              </a:rPr>
              <a:t>CCO</a:t>
            </a:r>
            <a:r>
              <a:rPr kumimoji="0" lang="zh-TW" altLang="zh-TW" sz="1400" dirty="0">
                <a:solidFill>
                  <a:schemeClr val="bg1"/>
                </a:solidFill>
                <a:latin typeface="標楷體" pitchFamily="65" charset="-120"/>
                <a:ea typeface="標楷體" pitchFamily="65" charset="-120"/>
              </a:rPr>
              <a:t>）</a:t>
            </a:r>
            <a:endParaRPr kumimoji="0" lang="en-US" altLang="zh-TW" sz="1400" dirty="0">
              <a:solidFill>
                <a:schemeClr val="bg1"/>
              </a:solidFill>
              <a:latin typeface="標楷體" pitchFamily="65" charset="-120"/>
              <a:ea typeface="標楷體" pitchFamily="65" charset="-120"/>
            </a:endParaRPr>
          </a:p>
          <a:p>
            <a:pPr>
              <a:defRPr/>
            </a:pPr>
            <a:endParaRPr kumimoji="0" lang="en-US" altLang="zh-TW" sz="1400" dirty="0">
              <a:solidFill>
                <a:schemeClr val="bg1"/>
              </a:solidFill>
              <a:latin typeface="標楷體" pitchFamily="65" charset="-120"/>
              <a:ea typeface="標楷體" pitchFamily="65" charset="-120"/>
            </a:endParaRPr>
          </a:p>
          <a:p>
            <a:pPr>
              <a:defRPr/>
            </a:pPr>
            <a:endParaRPr kumimoji="0" lang="zh-TW" altLang="en-US" sz="1400" dirty="0">
              <a:solidFill>
                <a:schemeClr val="bg1"/>
              </a:solidFill>
              <a:latin typeface="標楷體" pitchFamily="65" charset="-120"/>
              <a:ea typeface="標楷體" pitchFamily="65" charset="-120"/>
              <a:cs typeface="Arial" charset="0"/>
            </a:endParaRPr>
          </a:p>
        </p:txBody>
      </p:sp>
      <p:sp>
        <p:nvSpPr>
          <p:cNvPr id="37" name="矩形 36"/>
          <p:cNvSpPr/>
          <p:nvPr/>
        </p:nvSpPr>
        <p:spPr bwMode="auto">
          <a:xfrm>
            <a:off x="6598295" y="4832350"/>
            <a:ext cx="1851025" cy="785813"/>
          </a:xfrm>
          <a:prstGeom prst="rect">
            <a:avLst/>
          </a:prstGeom>
          <a:solidFill>
            <a:schemeClr val="accent5"/>
          </a:solidFill>
          <a:ln w="9525" cap="flat" cmpd="sng" algn="ctr">
            <a:noFill/>
            <a:prstDash val="solid"/>
            <a:round/>
            <a:headEnd type="none" w="med" len="med"/>
            <a:tailEnd type="none" w="med" len="med"/>
          </a:ln>
          <a:effectLst/>
        </p:spPr>
        <p:txBody>
          <a:bodyPr/>
          <a:lstStyle/>
          <a:p>
            <a:pPr>
              <a:defRPr/>
            </a:pPr>
            <a:r>
              <a:rPr kumimoji="0" lang="zh-TW" altLang="zh-TW" sz="1400" b="1" u="sng" dirty="0">
                <a:solidFill>
                  <a:schemeClr val="bg1"/>
                </a:solidFill>
                <a:latin typeface="標楷體" pitchFamily="65" charset="-120"/>
                <a:ea typeface="標楷體" pitchFamily="65" charset="-120"/>
              </a:rPr>
              <a:t>銷售鏈</a:t>
            </a:r>
            <a:r>
              <a:rPr kumimoji="0" lang="zh-TW" altLang="zh-TW" sz="1400" b="1" u="sng" dirty="0" smtClean="0">
                <a:solidFill>
                  <a:schemeClr val="bg1"/>
                </a:solidFill>
                <a:latin typeface="標楷體" pitchFamily="65" charset="-120"/>
                <a:ea typeface="標楷體" pitchFamily="65" charset="-120"/>
              </a:rPr>
              <a:t>管理</a:t>
            </a:r>
            <a:endParaRPr kumimoji="0" lang="en-US" altLang="zh-TW" sz="1400" b="1" u="sng" dirty="0">
              <a:solidFill>
                <a:schemeClr val="bg1"/>
              </a:solidFill>
              <a:latin typeface="標楷體" pitchFamily="65" charset="-120"/>
              <a:ea typeface="標楷體" pitchFamily="65" charset="-120"/>
            </a:endParaRPr>
          </a:p>
          <a:p>
            <a:pPr>
              <a:defRPr/>
            </a:pPr>
            <a:r>
              <a:rPr kumimoji="0" lang="zh-TW" altLang="zh-TW" sz="1400" dirty="0">
                <a:solidFill>
                  <a:schemeClr val="bg1"/>
                </a:solidFill>
                <a:latin typeface="標楷體" pitchFamily="65" charset="-120"/>
                <a:ea typeface="標楷體" pitchFamily="65" charset="-120"/>
              </a:rPr>
              <a:t>直接與最終用戶交易的銷售商</a:t>
            </a:r>
            <a:endParaRPr kumimoji="0" lang="zh-TW" altLang="en-US" sz="1400" dirty="0">
              <a:solidFill>
                <a:schemeClr val="bg1"/>
              </a:solidFill>
              <a:latin typeface="標楷體" pitchFamily="65" charset="-120"/>
              <a:ea typeface="標楷體" pitchFamily="65" charset="-120"/>
              <a:cs typeface="Arial" charset="0"/>
            </a:endParaRPr>
          </a:p>
        </p:txBody>
      </p:sp>
      <p:sp>
        <p:nvSpPr>
          <p:cNvPr id="38" name="矩形 37"/>
          <p:cNvSpPr/>
          <p:nvPr/>
        </p:nvSpPr>
        <p:spPr bwMode="auto">
          <a:xfrm>
            <a:off x="6588224" y="5733257"/>
            <a:ext cx="1872208" cy="885032"/>
          </a:xfrm>
          <a:prstGeom prst="rect">
            <a:avLst/>
          </a:prstGeom>
          <a:solidFill>
            <a:schemeClr val="accent5"/>
          </a:solidFill>
          <a:ln w="9525" cap="flat" cmpd="sng" algn="ctr">
            <a:noFill/>
            <a:prstDash val="solid"/>
            <a:round/>
            <a:headEnd type="none" w="med" len="med"/>
            <a:tailEnd type="none" w="med" len="med"/>
          </a:ln>
          <a:effectLst/>
        </p:spPr>
        <p:txBody>
          <a:bodyPr/>
          <a:lstStyle/>
          <a:p>
            <a:pPr marL="228600" lvl="1" indent="-228600" defTabSz="933450">
              <a:lnSpc>
                <a:spcPct val="90000"/>
              </a:lnSpc>
              <a:spcAft>
                <a:spcPct val="15000"/>
              </a:spcAft>
              <a:defRPr/>
            </a:pPr>
            <a:r>
              <a:rPr kumimoji="0" lang="zh-TW" altLang="en-US" sz="1200" dirty="0">
                <a:solidFill>
                  <a:schemeClr val="bg1"/>
                </a:solidFill>
                <a:latin typeface="標楷體" pitchFamily="65" charset="-120"/>
                <a:ea typeface="標楷體" pitchFamily="65" charset="-120"/>
              </a:rPr>
              <a:t>加速處理及減少週期時間</a:t>
            </a:r>
            <a:endParaRPr kumimoji="0" lang="en-US" altLang="zh-TW" sz="1200" dirty="0">
              <a:solidFill>
                <a:schemeClr val="bg1"/>
              </a:solidFill>
              <a:latin typeface="標楷體" pitchFamily="65" charset="-120"/>
              <a:ea typeface="標楷體" pitchFamily="65" charset="-120"/>
            </a:endParaRPr>
          </a:p>
          <a:p>
            <a:pPr marL="228600" lvl="1" indent="-228600" defTabSz="933450">
              <a:lnSpc>
                <a:spcPct val="90000"/>
              </a:lnSpc>
              <a:spcAft>
                <a:spcPct val="15000"/>
              </a:spcAft>
              <a:defRPr/>
            </a:pPr>
            <a:r>
              <a:rPr kumimoji="0" lang="zh-TW" altLang="en-US" sz="1200" dirty="0">
                <a:solidFill>
                  <a:schemeClr val="bg1"/>
                </a:solidFill>
                <a:latin typeface="標楷體" pitchFamily="65" charset="-120"/>
                <a:ea typeface="標楷體" pitchFamily="65" charset="-120"/>
              </a:rPr>
              <a:t>降低買方的產品及供應商</a:t>
            </a:r>
            <a:endParaRPr kumimoji="0" lang="en-US" altLang="zh-TW" sz="1200" dirty="0">
              <a:solidFill>
                <a:schemeClr val="bg1"/>
              </a:solidFill>
              <a:latin typeface="標楷體" pitchFamily="65" charset="-120"/>
              <a:ea typeface="標楷體" pitchFamily="65" charset="-120"/>
            </a:endParaRPr>
          </a:p>
          <a:p>
            <a:pPr marL="228600" lvl="1" indent="-228600" defTabSz="933450">
              <a:lnSpc>
                <a:spcPct val="90000"/>
              </a:lnSpc>
              <a:spcAft>
                <a:spcPct val="15000"/>
              </a:spcAft>
              <a:defRPr/>
            </a:pPr>
            <a:r>
              <a:rPr kumimoji="0" lang="zh-TW" altLang="en-US" sz="1200" dirty="0">
                <a:solidFill>
                  <a:schemeClr val="bg1"/>
                </a:solidFill>
                <a:latin typeface="標楷體" pitchFamily="65" charset="-120"/>
                <a:ea typeface="標楷體" pitchFamily="65" charset="-120"/>
              </a:rPr>
              <a:t>搜尋成本和時間</a:t>
            </a:r>
          </a:p>
          <a:p>
            <a:pPr marL="228600" lvl="1" indent="-228600" defTabSz="933450">
              <a:lnSpc>
                <a:spcPct val="90000"/>
              </a:lnSpc>
              <a:spcAft>
                <a:spcPct val="15000"/>
              </a:spcAft>
              <a:defRPr/>
            </a:pPr>
            <a:endParaRPr kumimoji="0" lang="zh-TW" altLang="en-US" sz="1200" dirty="0">
              <a:solidFill>
                <a:schemeClr val="bg1"/>
              </a:solidFill>
              <a:latin typeface="標楷體" pitchFamily="65" charset="-120"/>
              <a:ea typeface="標楷體" pitchFamily="65" charset="-120"/>
            </a:endParaRPr>
          </a:p>
        </p:txBody>
      </p:sp>
      <p:sp>
        <p:nvSpPr>
          <p:cNvPr id="39" name="矩形 38"/>
          <p:cNvSpPr/>
          <p:nvPr/>
        </p:nvSpPr>
        <p:spPr bwMode="auto">
          <a:xfrm>
            <a:off x="3543945" y="5733257"/>
            <a:ext cx="1454150" cy="885032"/>
          </a:xfrm>
          <a:prstGeom prst="rect">
            <a:avLst/>
          </a:prstGeom>
          <a:solidFill>
            <a:schemeClr val="accent5"/>
          </a:solidFill>
          <a:ln w="9525" cap="flat" cmpd="sng" algn="ctr">
            <a:noFill/>
            <a:prstDash val="solid"/>
            <a:round/>
            <a:headEnd type="none" w="med" len="med"/>
            <a:tailEnd type="none" w="med" len="med"/>
          </a:ln>
          <a:effectLst/>
        </p:spPr>
        <p:txBody>
          <a:bodyPr/>
          <a:lstStyle/>
          <a:p>
            <a:pPr marL="0" lvl="1">
              <a:defRPr/>
            </a:pPr>
            <a:r>
              <a:rPr kumimoji="0" lang="zh-TW" altLang="en-US" sz="1200" dirty="0">
                <a:solidFill>
                  <a:schemeClr val="bg1"/>
                </a:solidFill>
                <a:latin typeface="標楷體" pitchFamily="65" charset="-120"/>
                <a:ea typeface="標楷體" pitchFamily="65" charset="-120"/>
              </a:rPr>
              <a:t>降低管理成本</a:t>
            </a:r>
          </a:p>
          <a:p>
            <a:pPr>
              <a:defRPr/>
            </a:pPr>
            <a:r>
              <a:rPr kumimoji="0" lang="zh-TW" altLang="en-US" sz="1200" dirty="0" smtClean="0">
                <a:solidFill>
                  <a:schemeClr val="bg1"/>
                </a:solidFill>
                <a:latin typeface="標楷體" pitchFamily="65" charset="-120"/>
                <a:ea typeface="標楷體" pitchFamily="65" charset="-120"/>
                <a:cs typeface="Arial" charset="0"/>
              </a:rPr>
              <a:t>流程時間</a:t>
            </a:r>
            <a:r>
              <a:rPr kumimoji="0" lang="zh-TW" altLang="en-US" sz="1200" dirty="0">
                <a:solidFill>
                  <a:schemeClr val="bg1"/>
                </a:solidFill>
                <a:latin typeface="標楷體" pitchFamily="65" charset="-120"/>
                <a:ea typeface="標楷體" pitchFamily="65" charset="-120"/>
                <a:cs typeface="Arial" charset="0"/>
              </a:rPr>
              <a:t>縮短</a:t>
            </a:r>
            <a:endParaRPr kumimoji="0" lang="en-US" altLang="zh-TW" sz="1200" dirty="0">
              <a:solidFill>
                <a:schemeClr val="bg1"/>
              </a:solidFill>
              <a:latin typeface="標楷體" pitchFamily="65" charset="-120"/>
              <a:ea typeface="標楷體" pitchFamily="65" charset="-120"/>
              <a:cs typeface="Arial" charset="0"/>
            </a:endParaRPr>
          </a:p>
          <a:p>
            <a:pPr>
              <a:defRPr/>
            </a:pPr>
            <a:r>
              <a:rPr kumimoji="0" lang="zh-TW" altLang="en-US" sz="1200" dirty="0">
                <a:solidFill>
                  <a:schemeClr val="bg1"/>
                </a:solidFill>
                <a:latin typeface="標楷體" pitchFamily="65" charset="-120"/>
                <a:ea typeface="標楷體" pitchFamily="65" charset="-120"/>
                <a:cs typeface="Arial" charset="0"/>
              </a:rPr>
              <a:t>快速掌握市場情報</a:t>
            </a:r>
            <a:endParaRPr kumimoji="0" lang="en-US" altLang="zh-TW" sz="1200" dirty="0">
              <a:solidFill>
                <a:schemeClr val="bg1"/>
              </a:solidFill>
              <a:latin typeface="標楷體" pitchFamily="65" charset="-120"/>
              <a:ea typeface="標楷體" pitchFamily="65" charset="-120"/>
              <a:cs typeface="Arial" charset="0"/>
            </a:endParaRPr>
          </a:p>
        </p:txBody>
      </p:sp>
      <p:sp>
        <p:nvSpPr>
          <p:cNvPr id="40" name="矩形 39"/>
          <p:cNvSpPr/>
          <p:nvPr/>
        </p:nvSpPr>
        <p:spPr bwMode="auto">
          <a:xfrm>
            <a:off x="5082232" y="5733257"/>
            <a:ext cx="1433984" cy="885032"/>
          </a:xfrm>
          <a:prstGeom prst="rect">
            <a:avLst/>
          </a:prstGeom>
          <a:solidFill>
            <a:schemeClr val="accent5"/>
          </a:solidFill>
          <a:ln w="9525" cap="flat" cmpd="sng" algn="ctr">
            <a:noFill/>
            <a:prstDash val="solid"/>
            <a:round/>
            <a:headEnd type="none" w="med" len="med"/>
            <a:tailEnd type="none" w="med" len="med"/>
          </a:ln>
          <a:effectLst/>
        </p:spPr>
        <p:txBody>
          <a:bodyPr/>
          <a:lstStyle/>
          <a:p>
            <a:pPr>
              <a:defRPr/>
            </a:pPr>
            <a:r>
              <a:rPr kumimoji="0" lang="zh-TW" altLang="en-US" sz="1200" dirty="0">
                <a:solidFill>
                  <a:schemeClr val="bg1"/>
                </a:solidFill>
                <a:latin typeface="標楷體" pitchFamily="65" charset="-120"/>
                <a:ea typeface="標楷體" pitchFamily="65" charset="-120"/>
                <a:cs typeface="Arial" charset="0"/>
              </a:rPr>
              <a:t>訂單處理快</a:t>
            </a:r>
            <a:endParaRPr kumimoji="0" lang="en-US" altLang="zh-TW" sz="1200" dirty="0">
              <a:solidFill>
                <a:schemeClr val="bg1"/>
              </a:solidFill>
              <a:latin typeface="標楷體" pitchFamily="65" charset="-120"/>
              <a:ea typeface="標楷體" pitchFamily="65" charset="-120"/>
              <a:cs typeface="Arial" charset="0"/>
            </a:endParaRPr>
          </a:p>
          <a:p>
            <a:pPr>
              <a:defRPr/>
            </a:pPr>
            <a:r>
              <a:rPr kumimoji="0" lang="zh-TW" altLang="en-US" sz="1200" dirty="0">
                <a:solidFill>
                  <a:schemeClr val="bg1"/>
                </a:solidFill>
                <a:latin typeface="標楷體" pitchFamily="65" charset="-120"/>
                <a:ea typeface="標楷體" pitchFamily="65" charset="-120"/>
                <a:cs typeface="Arial" charset="0"/>
              </a:rPr>
              <a:t>錯誤率降低</a:t>
            </a:r>
            <a:endParaRPr kumimoji="0" lang="en-US" altLang="zh-TW" sz="1200" dirty="0">
              <a:solidFill>
                <a:schemeClr val="bg1"/>
              </a:solidFill>
              <a:latin typeface="標楷體" pitchFamily="65" charset="-120"/>
              <a:ea typeface="標楷體" pitchFamily="65" charset="-120"/>
              <a:cs typeface="Arial" charset="0"/>
            </a:endParaRPr>
          </a:p>
          <a:p>
            <a:pPr>
              <a:defRPr/>
            </a:pPr>
            <a:r>
              <a:rPr kumimoji="0" lang="zh-TW" altLang="en-US" sz="1200" dirty="0">
                <a:solidFill>
                  <a:schemeClr val="bg1"/>
                </a:solidFill>
                <a:latin typeface="標楷體" pitchFamily="65" charset="-120"/>
                <a:ea typeface="標楷體" pitchFamily="65" charset="-120"/>
                <a:cs typeface="Arial" charset="0"/>
              </a:rPr>
              <a:t>提高客戶滿意度</a:t>
            </a:r>
          </a:p>
        </p:txBody>
      </p:sp>
      <p:sp>
        <p:nvSpPr>
          <p:cNvPr id="41" name="矩形 40"/>
          <p:cNvSpPr/>
          <p:nvPr/>
        </p:nvSpPr>
        <p:spPr bwMode="auto">
          <a:xfrm>
            <a:off x="1784995" y="5733257"/>
            <a:ext cx="1676400" cy="885032"/>
          </a:xfrm>
          <a:prstGeom prst="rect">
            <a:avLst/>
          </a:prstGeom>
          <a:solidFill>
            <a:schemeClr val="accent5"/>
          </a:solidFill>
          <a:ln w="9525" cap="flat" cmpd="sng" algn="ctr">
            <a:noFill/>
            <a:prstDash val="solid"/>
            <a:round/>
            <a:headEnd type="none" w="med" len="med"/>
            <a:tailEnd type="none" w="med" len="med"/>
          </a:ln>
          <a:effectLst/>
        </p:spPr>
        <p:txBody>
          <a:bodyPr/>
          <a:lstStyle/>
          <a:p>
            <a:pPr>
              <a:defRPr/>
            </a:pPr>
            <a:r>
              <a:rPr kumimoji="0" lang="zh-TW" altLang="en-US" sz="1200" dirty="0" smtClean="0">
                <a:solidFill>
                  <a:schemeClr val="bg1"/>
                </a:solidFill>
                <a:latin typeface="標楷體" pitchFamily="65" charset="-120"/>
                <a:ea typeface="標楷體" pitchFamily="65" charset="-120"/>
                <a:cs typeface="Arial" charset="0"/>
              </a:rPr>
              <a:t>採購</a:t>
            </a:r>
            <a:r>
              <a:rPr kumimoji="0" lang="zh-TW" altLang="en-US" sz="1200" dirty="0">
                <a:solidFill>
                  <a:schemeClr val="bg1"/>
                </a:solidFill>
                <a:latin typeface="標楷體" pitchFamily="65" charset="-120"/>
                <a:ea typeface="標楷體" pitchFamily="65" charset="-120"/>
                <a:cs typeface="Arial" charset="0"/>
              </a:rPr>
              <a:t>成本降低</a:t>
            </a:r>
            <a:endParaRPr kumimoji="0" lang="en-US" altLang="zh-TW" sz="1200" dirty="0">
              <a:solidFill>
                <a:schemeClr val="bg1"/>
              </a:solidFill>
              <a:latin typeface="標楷體" pitchFamily="65" charset="-120"/>
              <a:ea typeface="標楷體" pitchFamily="65" charset="-120"/>
              <a:cs typeface="Arial" charset="0"/>
            </a:endParaRPr>
          </a:p>
          <a:p>
            <a:pPr>
              <a:defRPr/>
            </a:pPr>
            <a:r>
              <a:rPr kumimoji="0" lang="zh-TW" altLang="en-US" sz="1200" dirty="0">
                <a:solidFill>
                  <a:schemeClr val="bg1"/>
                </a:solidFill>
                <a:latin typeface="標楷體" pitchFamily="65" charset="-120"/>
                <a:ea typeface="標楷體" pitchFamily="65" charset="-120"/>
                <a:cs typeface="Arial" charset="0"/>
              </a:rPr>
              <a:t>庫存周轉提升</a:t>
            </a:r>
            <a:endParaRPr kumimoji="0" lang="en-US" altLang="zh-TW" sz="1200" dirty="0">
              <a:solidFill>
                <a:schemeClr val="bg1"/>
              </a:solidFill>
              <a:latin typeface="標楷體" pitchFamily="65" charset="-120"/>
              <a:ea typeface="標楷體" pitchFamily="65" charset="-120"/>
              <a:cs typeface="Arial" charset="0"/>
            </a:endParaRPr>
          </a:p>
          <a:p>
            <a:pPr>
              <a:defRPr/>
            </a:pPr>
            <a:r>
              <a:rPr kumimoji="0" lang="zh-TW" altLang="en-US" sz="1200" dirty="0">
                <a:solidFill>
                  <a:schemeClr val="bg1"/>
                </a:solidFill>
                <a:latin typeface="標楷體" pitchFamily="65" charset="-120"/>
                <a:ea typeface="標楷體" pitchFamily="65" charset="-120"/>
                <a:cs typeface="Arial" charset="0"/>
              </a:rPr>
              <a:t>品質與成本穩定</a:t>
            </a:r>
            <a:endParaRPr kumimoji="0" lang="en-US" altLang="zh-TW" sz="1200" dirty="0">
              <a:solidFill>
                <a:schemeClr val="bg1"/>
              </a:solidFill>
              <a:latin typeface="標楷體" pitchFamily="65" charset="-120"/>
              <a:ea typeface="標楷體" pitchFamily="65" charset="-120"/>
              <a:cs typeface="Arial" charset="0"/>
            </a:endParaRPr>
          </a:p>
          <a:p>
            <a:pPr marL="0" lvl="1">
              <a:defRPr/>
            </a:pPr>
            <a:r>
              <a:rPr kumimoji="0" lang="zh-TW" altLang="en-US" sz="1200" dirty="0">
                <a:solidFill>
                  <a:schemeClr val="bg1"/>
                </a:solidFill>
                <a:latin typeface="標楷體" pitchFamily="65" charset="-120"/>
                <a:ea typeface="標楷體" pitchFamily="65" charset="-120"/>
                <a:cs typeface="Arial" charset="0"/>
              </a:rPr>
              <a:t>降低存貨水準和成本</a:t>
            </a:r>
          </a:p>
          <a:p>
            <a:pPr>
              <a:defRPr/>
            </a:pPr>
            <a:endParaRPr kumimoji="0" lang="zh-TW" altLang="en-US" sz="1200" dirty="0">
              <a:solidFill>
                <a:schemeClr val="bg1"/>
              </a:solidFill>
              <a:latin typeface="標楷體" pitchFamily="65" charset="-120"/>
              <a:ea typeface="標楷體" pitchFamily="65" charset="-120"/>
              <a:cs typeface="Arial" charset="0"/>
            </a:endParaRPr>
          </a:p>
        </p:txBody>
      </p:sp>
      <p:grpSp>
        <p:nvGrpSpPr>
          <p:cNvPr id="43" name="群組 43"/>
          <p:cNvGrpSpPr/>
          <p:nvPr/>
        </p:nvGrpSpPr>
        <p:grpSpPr>
          <a:xfrm>
            <a:off x="3148360" y="1052736"/>
            <a:ext cx="2575768" cy="1384077"/>
            <a:chOff x="5308600" y="1346200"/>
            <a:chExt cx="3094038" cy="1090613"/>
          </a:xfrm>
        </p:grpSpPr>
        <p:grpSp>
          <p:nvGrpSpPr>
            <p:cNvPr id="44" name="群組 5"/>
            <p:cNvGrpSpPr>
              <a:grpSpLocks/>
            </p:cNvGrpSpPr>
            <p:nvPr/>
          </p:nvGrpSpPr>
          <p:grpSpPr bwMode="auto">
            <a:xfrm>
              <a:off x="5308600" y="1346200"/>
              <a:ext cx="3094038" cy="431800"/>
              <a:chOff x="3526486" y="26104"/>
              <a:chExt cx="3093381" cy="432000"/>
            </a:xfrm>
          </p:grpSpPr>
          <p:sp>
            <p:nvSpPr>
              <p:cNvPr id="49" name="矩形 48"/>
              <p:cNvSpPr/>
              <p:nvPr/>
            </p:nvSpPr>
            <p:spPr>
              <a:xfrm>
                <a:off x="3526486" y="26104"/>
                <a:ext cx="3093381" cy="432000"/>
              </a:xfrm>
              <a:prstGeom prst="rect">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0" name="矩形 49"/>
              <p:cNvSpPr/>
              <p:nvPr/>
            </p:nvSpPr>
            <p:spPr>
              <a:xfrm>
                <a:off x="3526486" y="26104"/>
                <a:ext cx="3093381" cy="432000"/>
              </a:xfrm>
              <a:prstGeom prst="rect">
                <a:avLst/>
              </a:prstGeom>
            </p:spPr>
            <p:style>
              <a:lnRef idx="0">
                <a:scrgbClr r="0" g="0" b="0"/>
              </a:lnRef>
              <a:fillRef idx="0">
                <a:scrgbClr r="0" g="0" b="0"/>
              </a:fillRef>
              <a:effectRef idx="0">
                <a:scrgbClr r="0" g="0" b="0"/>
              </a:effectRef>
              <a:fontRef idx="minor">
                <a:schemeClr val="lt1"/>
              </a:fontRef>
            </p:style>
            <p:txBody>
              <a:bodyPr lIns="99568" tIns="56896" rIns="99568" bIns="56896" spcCol="1270" anchor="ctr"/>
              <a:lstStyle/>
              <a:p>
                <a:pPr algn="ctr" defTabSz="622300">
                  <a:lnSpc>
                    <a:spcPct val="90000"/>
                  </a:lnSpc>
                  <a:spcAft>
                    <a:spcPct val="35000"/>
                  </a:spcAft>
                  <a:defRPr/>
                </a:pPr>
                <a:r>
                  <a:rPr kumimoji="0" lang="zh-TW" altLang="en-US" b="1" dirty="0">
                    <a:latin typeface="標楷體" pitchFamily="65" charset="-120"/>
                    <a:ea typeface="標楷體" pitchFamily="65" charset="-120"/>
                  </a:rPr>
                  <a:t>使  命</a:t>
                </a:r>
              </a:p>
            </p:txBody>
          </p:sp>
        </p:grpSp>
        <p:grpSp>
          <p:nvGrpSpPr>
            <p:cNvPr id="45" name="群組 6"/>
            <p:cNvGrpSpPr>
              <a:grpSpLocks/>
            </p:cNvGrpSpPr>
            <p:nvPr/>
          </p:nvGrpSpPr>
          <p:grpSpPr bwMode="auto">
            <a:xfrm>
              <a:off x="5308600" y="1778000"/>
              <a:ext cx="3094038" cy="658813"/>
              <a:chOff x="3526486" y="458104"/>
              <a:chExt cx="3093381" cy="658800"/>
            </a:xfrm>
          </p:grpSpPr>
          <p:sp>
            <p:nvSpPr>
              <p:cNvPr id="47" name="矩形 46"/>
              <p:cNvSpPr/>
              <p:nvPr/>
            </p:nvSpPr>
            <p:spPr>
              <a:xfrm>
                <a:off x="3526486" y="458104"/>
                <a:ext cx="3093381" cy="658800"/>
              </a:xfrm>
              <a:prstGeom prst="rect">
                <a:avLst/>
              </a:pr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48" name="矩形 47"/>
              <p:cNvSpPr/>
              <p:nvPr/>
            </p:nvSpPr>
            <p:spPr>
              <a:xfrm>
                <a:off x="3526486" y="458104"/>
                <a:ext cx="3093381" cy="6588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80010" tIns="80010" rIns="106680" bIns="120015" spcCol="1270"/>
              <a:lstStyle/>
              <a:p>
                <a:pPr marL="0" lvl="1" algn="ctr" defTabSz="666750">
                  <a:lnSpc>
                    <a:spcPct val="90000"/>
                  </a:lnSpc>
                  <a:spcAft>
                    <a:spcPct val="15000"/>
                  </a:spcAft>
                  <a:defRPr/>
                </a:pPr>
                <a:r>
                  <a:rPr lang="zh-TW" altLang="en-US" sz="1600" dirty="0" smtClean="0">
                    <a:latin typeface="標楷體" pitchFamily="65" charset="-120"/>
                    <a:ea typeface="標楷體" pitchFamily="65" charset="-120"/>
                  </a:rPr>
                  <a:t>為顧客、員工和商業夥伴創造前所未有的價值和機會，構建網路的未來世界</a:t>
                </a:r>
                <a:endParaRPr lang="zh-TW" altLang="en-US" sz="1600" dirty="0">
                  <a:latin typeface="標楷體" pitchFamily="65" charset="-120"/>
                  <a:ea typeface="標楷體" pitchFamily="65" charset="-120"/>
                </a:endParaRPr>
              </a:p>
            </p:txBody>
          </p:sp>
        </p:grpSp>
      </p:grpSp>
      <p:pic>
        <p:nvPicPr>
          <p:cNvPr id="52" name="圖片 5" descr="Image2.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172400" y="74118"/>
            <a:ext cx="874549" cy="474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669892184"/>
      </p:ext>
    </p:extLst>
  </p:cSld>
  <p:clrMapOvr>
    <a:masterClrMapping/>
  </p:clrMapOvr>
  <p:transition>
    <p:plus/>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標題 23"/>
          <p:cNvSpPr>
            <a:spLocks noGrp="1"/>
          </p:cNvSpPr>
          <p:nvPr>
            <p:ph type="title"/>
          </p:nvPr>
        </p:nvSpPr>
        <p:spPr>
          <a:xfrm>
            <a:off x="539552" y="116632"/>
            <a:ext cx="8229600" cy="1224136"/>
          </a:xfrm>
          <a:noFill/>
        </p:spPr>
        <p:txBody>
          <a:bodyPr rtlCol="0">
            <a:normAutofit/>
          </a:bodyPr>
          <a:lstStyle/>
          <a:p>
            <a:pPr eaLnBrk="1" fontAlgn="auto" hangingPunct="1">
              <a:spcAft>
                <a:spcPts val="0"/>
              </a:spcAft>
              <a:defRPr/>
            </a:pPr>
            <a:r>
              <a:rPr lang="en-US" altLang="zh-TW" dirty="0" smtClean="0">
                <a:latin typeface="Arial" pitchFamily="34" charset="0"/>
                <a:cs typeface="Arial" pitchFamily="34" charset="0"/>
              </a:rPr>
              <a:t>Agenda</a:t>
            </a:r>
            <a:endParaRPr lang="zh-TW" altLang="en-US" dirty="0">
              <a:latin typeface="Arial" pitchFamily="34" charset="0"/>
              <a:cs typeface="Arial" pitchFamily="34" charset="0"/>
            </a:endParaRPr>
          </a:p>
        </p:txBody>
      </p:sp>
      <p:pic>
        <p:nvPicPr>
          <p:cNvPr id="46084" name="Picture 63"/>
          <p:cNvPicPr>
            <a:picLocks noChangeAspect="1" noChangeArrowheads="1"/>
          </p:cNvPicPr>
          <p:nvPr/>
        </p:nvPicPr>
        <p:blipFill>
          <a:blip r:embed="rId3" cstate="print"/>
          <a:srcRect/>
          <a:stretch>
            <a:fillRect/>
          </a:stretch>
        </p:blipFill>
        <p:spPr bwMode="gray">
          <a:xfrm>
            <a:off x="928688" y="2349500"/>
            <a:ext cx="1914525" cy="3190875"/>
          </a:xfrm>
          <a:prstGeom prst="rect">
            <a:avLst/>
          </a:prstGeom>
          <a:noFill/>
          <a:ln w="9525">
            <a:noFill/>
            <a:miter lim="800000"/>
            <a:headEnd/>
            <a:tailEnd/>
          </a:ln>
        </p:spPr>
      </p:pic>
      <p:grpSp>
        <p:nvGrpSpPr>
          <p:cNvPr id="46085" name="群組 9"/>
          <p:cNvGrpSpPr>
            <a:grpSpLocks/>
          </p:cNvGrpSpPr>
          <p:nvPr/>
        </p:nvGrpSpPr>
        <p:grpSpPr bwMode="auto">
          <a:xfrm>
            <a:off x="3286125" y="2348880"/>
            <a:ext cx="4714875" cy="500062"/>
            <a:chOff x="3214678" y="1785926"/>
            <a:chExt cx="5500726" cy="500066"/>
          </a:xfrm>
        </p:grpSpPr>
        <p:sp>
          <p:nvSpPr>
            <p:cNvPr id="7" name="矩形 6"/>
            <p:cNvSpPr/>
            <p:nvPr/>
          </p:nvSpPr>
          <p:spPr>
            <a:xfrm>
              <a:off x="3286910" y="1857364"/>
              <a:ext cx="5428494" cy="428628"/>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kumimoji="0" lang="zh-TW" altLang="en-US" sz="2000" dirty="0">
                <a:solidFill>
                  <a:schemeClr val="tx1"/>
                </a:solidFill>
                <a:latin typeface="標楷體" pitchFamily="65" charset="-120"/>
                <a:ea typeface="標楷體" pitchFamily="65" charset="-120"/>
              </a:endParaRPr>
            </a:p>
          </p:txBody>
        </p:sp>
        <p:sp>
          <p:nvSpPr>
            <p:cNvPr id="8" name="矩形 7"/>
            <p:cNvSpPr/>
            <p:nvPr/>
          </p:nvSpPr>
          <p:spPr>
            <a:xfrm>
              <a:off x="3214678" y="1785926"/>
              <a:ext cx="5428495" cy="428628"/>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Tx/>
                <a:buBlip>
                  <a:blip r:embed="rId4"/>
                </a:buBlip>
                <a:defRPr/>
              </a:pPr>
              <a:r>
                <a:rPr kumimoji="0" lang="zh-TW" altLang="en-US" sz="2000" dirty="0">
                  <a:solidFill>
                    <a:schemeClr val="tx1"/>
                  </a:solidFill>
                  <a:latin typeface="標楷體" pitchFamily="65" charset="-120"/>
                  <a:ea typeface="標楷體" pitchFamily="65" charset="-120"/>
                </a:rPr>
                <a:t>思科公司簡介</a:t>
              </a:r>
            </a:p>
          </p:txBody>
        </p:sp>
      </p:grpSp>
      <p:grpSp>
        <p:nvGrpSpPr>
          <p:cNvPr id="46087" name="群組 9"/>
          <p:cNvGrpSpPr>
            <a:grpSpLocks/>
          </p:cNvGrpSpPr>
          <p:nvPr/>
        </p:nvGrpSpPr>
        <p:grpSpPr bwMode="auto">
          <a:xfrm>
            <a:off x="3286125" y="3021013"/>
            <a:ext cx="4714875" cy="500062"/>
            <a:chOff x="3214678" y="1785926"/>
            <a:chExt cx="5500726" cy="500066"/>
          </a:xfrm>
        </p:grpSpPr>
        <p:sp>
          <p:nvSpPr>
            <p:cNvPr id="13" name="矩形 12"/>
            <p:cNvSpPr/>
            <p:nvPr/>
          </p:nvSpPr>
          <p:spPr>
            <a:xfrm>
              <a:off x="3286910" y="1857364"/>
              <a:ext cx="5428494" cy="428628"/>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kumimoji="0" lang="zh-TW" altLang="en-US" sz="2000" dirty="0">
                <a:solidFill>
                  <a:schemeClr val="tx1"/>
                </a:solidFill>
                <a:latin typeface="標楷體" pitchFamily="65" charset="-120"/>
                <a:ea typeface="標楷體" pitchFamily="65" charset="-120"/>
              </a:endParaRPr>
            </a:p>
          </p:txBody>
        </p:sp>
        <p:sp>
          <p:nvSpPr>
            <p:cNvPr id="14" name="矩形 13"/>
            <p:cNvSpPr/>
            <p:nvPr/>
          </p:nvSpPr>
          <p:spPr>
            <a:xfrm>
              <a:off x="3214678" y="1785926"/>
              <a:ext cx="5428495" cy="428628"/>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Tx/>
                <a:buBlip>
                  <a:blip r:embed="rId4"/>
                </a:buBlip>
                <a:defRPr/>
              </a:pPr>
              <a:r>
                <a:rPr kumimoji="0" lang="zh-TW" altLang="en-US" sz="2000" dirty="0" smtClean="0">
                  <a:solidFill>
                    <a:schemeClr val="tx1"/>
                  </a:solidFill>
                  <a:latin typeface="標楷體" pitchFamily="65" charset="-120"/>
                  <a:ea typeface="標楷體" pitchFamily="65" charset="-120"/>
                </a:rPr>
                <a:t>資訊系統發展背景</a:t>
              </a:r>
              <a:endParaRPr kumimoji="0" lang="zh-TW" altLang="en-US" sz="2000" dirty="0">
                <a:solidFill>
                  <a:schemeClr val="tx1"/>
                </a:solidFill>
                <a:latin typeface="標楷體" pitchFamily="65" charset="-120"/>
                <a:ea typeface="標楷體" pitchFamily="65" charset="-120"/>
              </a:endParaRPr>
            </a:p>
          </p:txBody>
        </p:sp>
      </p:grpSp>
      <p:grpSp>
        <p:nvGrpSpPr>
          <p:cNvPr id="18" name="群組 9"/>
          <p:cNvGrpSpPr>
            <a:grpSpLocks/>
          </p:cNvGrpSpPr>
          <p:nvPr/>
        </p:nvGrpSpPr>
        <p:grpSpPr bwMode="auto">
          <a:xfrm>
            <a:off x="3286125" y="3663950"/>
            <a:ext cx="4714875" cy="500063"/>
            <a:chOff x="3214678" y="1785926"/>
            <a:chExt cx="5500726" cy="500066"/>
          </a:xfrm>
        </p:grpSpPr>
        <p:sp>
          <p:nvSpPr>
            <p:cNvPr id="21" name="矩形 20"/>
            <p:cNvSpPr/>
            <p:nvPr/>
          </p:nvSpPr>
          <p:spPr>
            <a:xfrm>
              <a:off x="3286910" y="1857364"/>
              <a:ext cx="5428494" cy="428628"/>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kumimoji="0" lang="zh-TW" altLang="en-US" sz="2000" dirty="0">
                <a:solidFill>
                  <a:schemeClr val="tx1"/>
                </a:solidFill>
                <a:latin typeface="標楷體" pitchFamily="65" charset="-120"/>
                <a:ea typeface="標楷體" pitchFamily="65" charset="-120"/>
              </a:endParaRPr>
            </a:p>
          </p:txBody>
        </p:sp>
        <p:sp>
          <p:nvSpPr>
            <p:cNvPr id="22" name="矩形 21"/>
            <p:cNvSpPr/>
            <p:nvPr/>
          </p:nvSpPr>
          <p:spPr>
            <a:xfrm>
              <a:off x="3214678" y="1785926"/>
              <a:ext cx="5428495" cy="428628"/>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Tx/>
                <a:buBlip>
                  <a:blip r:embed="rId4"/>
                </a:buBlip>
                <a:defRPr/>
              </a:pPr>
              <a:endParaRPr kumimoji="0" lang="zh-TW" altLang="en-US" sz="2000" dirty="0">
                <a:solidFill>
                  <a:schemeClr val="tx1"/>
                </a:solidFill>
                <a:latin typeface="標楷體" pitchFamily="65" charset="-120"/>
                <a:ea typeface="標楷體" pitchFamily="65" charset="-120"/>
              </a:endParaRPr>
            </a:p>
          </p:txBody>
        </p:sp>
      </p:grpSp>
      <p:grpSp>
        <p:nvGrpSpPr>
          <p:cNvPr id="23" name="群組 9"/>
          <p:cNvGrpSpPr>
            <a:grpSpLocks/>
          </p:cNvGrpSpPr>
          <p:nvPr/>
        </p:nvGrpSpPr>
        <p:grpSpPr bwMode="auto">
          <a:xfrm>
            <a:off x="3286125" y="4306888"/>
            <a:ext cx="4714875" cy="500062"/>
            <a:chOff x="3214678" y="1785926"/>
            <a:chExt cx="5500726" cy="500066"/>
          </a:xfrm>
        </p:grpSpPr>
        <p:sp>
          <p:nvSpPr>
            <p:cNvPr id="25" name="矩形 24"/>
            <p:cNvSpPr/>
            <p:nvPr/>
          </p:nvSpPr>
          <p:spPr>
            <a:xfrm>
              <a:off x="3286910" y="1857364"/>
              <a:ext cx="5428494" cy="428628"/>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kumimoji="0" lang="zh-TW" altLang="en-US" sz="2000" dirty="0">
                <a:solidFill>
                  <a:schemeClr val="tx1"/>
                </a:solidFill>
                <a:latin typeface="標楷體" pitchFamily="65" charset="-120"/>
                <a:ea typeface="標楷體" pitchFamily="65" charset="-120"/>
              </a:endParaRPr>
            </a:p>
          </p:txBody>
        </p:sp>
        <p:sp>
          <p:nvSpPr>
            <p:cNvPr id="26" name="矩形 25"/>
            <p:cNvSpPr/>
            <p:nvPr/>
          </p:nvSpPr>
          <p:spPr>
            <a:xfrm>
              <a:off x="3214678" y="1785926"/>
              <a:ext cx="5428495" cy="428628"/>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Tx/>
                <a:buBlip>
                  <a:blip r:embed="rId4"/>
                </a:buBlip>
                <a:defRPr/>
              </a:pPr>
              <a:r>
                <a:rPr kumimoji="0" lang="zh-TW" altLang="en-US" sz="2000" dirty="0" smtClean="0">
                  <a:solidFill>
                    <a:schemeClr val="tx1"/>
                  </a:solidFill>
                  <a:latin typeface="標楷體" pitchFamily="65" charset="-120"/>
                  <a:ea typeface="標楷體" pitchFamily="65" charset="-120"/>
                </a:rPr>
                <a:t>嶄新的競爭策略</a:t>
              </a:r>
              <a:endParaRPr kumimoji="0" lang="zh-TW" altLang="en-US" sz="2000" dirty="0">
                <a:solidFill>
                  <a:schemeClr val="tx1"/>
                </a:solidFill>
                <a:latin typeface="標楷體" pitchFamily="65" charset="-120"/>
                <a:ea typeface="標楷體" pitchFamily="65" charset="-120"/>
              </a:endParaRPr>
            </a:p>
          </p:txBody>
        </p:sp>
      </p:grpSp>
      <p:grpSp>
        <p:nvGrpSpPr>
          <p:cNvPr id="27" name="群組 9"/>
          <p:cNvGrpSpPr>
            <a:grpSpLocks/>
          </p:cNvGrpSpPr>
          <p:nvPr/>
        </p:nvGrpSpPr>
        <p:grpSpPr bwMode="auto">
          <a:xfrm>
            <a:off x="3275856" y="4941168"/>
            <a:ext cx="4714875" cy="500062"/>
            <a:chOff x="3214678" y="1785926"/>
            <a:chExt cx="5500726" cy="500066"/>
          </a:xfrm>
        </p:grpSpPr>
        <p:sp>
          <p:nvSpPr>
            <p:cNvPr id="28" name="矩形 27"/>
            <p:cNvSpPr/>
            <p:nvPr/>
          </p:nvSpPr>
          <p:spPr>
            <a:xfrm>
              <a:off x="3286910" y="1857364"/>
              <a:ext cx="5428494" cy="428628"/>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kumimoji="0" lang="zh-TW" altLang="en-US" sz="2000" dirty="0">
                <a:solidFill>
                  <a:schemeClr val="tx1"/>
                </a:solidFill>
                <a:latin typeface="標楷體" pitchFamily="65" charset="-120"/>
                <a:ea typeface="標楷體" pitchFamily="65" charset="-120"/>
              </a:endParaRPr>
            </a:p>
          </p:txBody>
        </p:sp>
        <p:sp>
          <p:nvSpPr>
            <p:cNvPr id="29" name="矩形 28"/>
            <p:cNvSpPr/>
            <p:nvPr/>
          </p:nvSpPr>
          <p:spPr>
            <a:xfrm>
              <a:off x="3214678" y="1785926"/>
              <a:ext cx="5428495" cy="428628"/>
            </a:xfrm>
            <a:prstGeom prst="rect">
              <a:avLst/>
            </a:prstGeom>
            <a:solidFill>
              <a:schemeClr val="accent6">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Tx/>
                <a:buBlip>
                  <a:blip r:embed="rId4"/>
                </a:buBlip>
                <a:defRPr/>
              </a:pPr>
              <a:r>
                <a:rPr kumimoji="0" lang="zh-TW" altLang="en-US" sz="2000" dirty="0" smtClean="0">
                  <a:solidFill>
                    <a:schemeClr val="tx1"/>
                  </a:solidFill>
                  <a:latin typeface="標楷體" pitchFamily="65" charset="-120"/>
                  <a:ea typeface="標楷體" pitchFamily="65" charset="-120"/>
                </a:rPr>
                <a:t>結語</a:t>
              </a:r>
              <a:endParaRPr kumimoji="0" lang="zh-TW" altLang="en-US" sz="2000" dirty="0">
                <a:solidFill>
                  <a:schemeClr val="tx1"/>
                </a:solidFill>
                <a:latin typeface="標楷體" pitchFamily="65" charset="-120"/>
                <a:ea typeface="標楷體" pitchFamily="65" charset="-120"/>
              </a:endParaRPr>
            </a:p>
          </p:txBody>
        </p:sp>
      </p:grpSp>
      <p:sp>
        <p:nvSpPr>
          <p:cNvPr id="30" name="矩形 29"/>
          <p:cNvSpPr/>
          <p:nvPr/>
        </p:nvSpPr>
        <p:spPr>
          <a:xfrm>
            <a:off x="3337798" y="3717032"/>
            <a:ext cx="1301895" cy="369332"/>
          </a:xfrm>
          <a:prstGeom prst="rect">
            <a:avLst/>
          </a:prstGeom>
        </p:spPr>
        <p:txBody>
          <a:bodyPr wrap="none">
            <a:spAutoFit/>
          </a:bodyPr>
          <a:lstStyle/>
          <a:p>
            <a:pPr fontAlgn="auto">
              <a:spcBef>
                <a:spcPts val="0"/>
              </a:spcBef>
              <a:spcAft>
                <a:spcPts val="0"/>
              </a:spcAft>
              <a:buFontTx/>
              <a:buBlip>
                <a:blip r:embed="rId4"/>
              </a:buBlip>
              <a:defRPr/>
            </a:pPr>
            <a:r>
              <a:rPr kumimoji="0" lang="zh-TW" altLang="en-US" dirty="0" smtClean="0">
                <a:latin typeface="標楷體" pitchFamily="65" charset="-120"/>
                <a:ea typeface="標楷體" pitchFamily="65" charset="-120"/>
              </a:rPr>
              <a:t>競爭分析</a:t>
            </a:r>
            <a:endParaRPr kumimoji="0" lang="zh-TW" altLang="en-US" dirty="0">
              <a:latin typeface="標楷體" pitchFamily="65" charset="-120"/>
              <a:ea typeface="標楷體" pitchFamily="65" charset="-120"/>
            </a:endParaRPr>
          </a:p>
        </p:txBody>
      </p:sp>
      <p:pic>
        <p:nvPicPr>
          <p:cNvPr id="31" name="圖片 5" descr="Image2.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172400" y="74118"/>
            <a:ext cx="874549" cy="474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482475854"/>
      </p:ext>
    </p:extLst>
  </p:cSld>
  <p:clrMapOvr>
    <a:masterClrMapping/>
  </p:clrMapOvr>
  <p:transition spd="slow">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Same Side Corner Rectangle 7"/>
          <p:cNvSpPr/>
          <p:nvPr/>
        </p:nvSpPr>
        <p:spPr>
          <a:xfrm>
            <a:off x="762000" y="2628900"/>
            <a:ext cx="1219200" cy="533400"/>
          </a:xfrm>
          <a:prstGeom prst="round2Same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a:solidFill>
                <a:prstClr val="white"/>
              </a:solidFill>
              <a:latin typeface="標楷體" pitchFamily="65" charset="-120"/>
              <a:ea typeface="標楷體" pitchFamily="65" charset="-120"/>
            </a:endParaRPr>
          </a:p>
        </p:txBody>
      </p:sp>
      <p:sp>
        <p:nvSpPr>
          <p:cNvPr id="37893" name="TextBox 1"/>
          <p:cNvSpPr txBox="1">
            <a:spLocks noChangeArrowheads="1"/>
          </p:cNvSpPr>
          <p:nvPr/>
        </p:nvSpPr>
        <p:spPr bwMode="auto">
          <a:xfrm>
            <a:off x="714375" y="2679700"/>
            <a:ext cx="1314450" cy="431800"/>
          </a:xfrm>
          <a:prstGeom prst="rect">
            <a:avLst/>
          </a:prstGeom>
          <a:noFill/>
          <a:ln w="9525">
            <a:noFill/>
            <a:miter lim="800000"/>
            <a:headEnd/>
            <a:tailEnd/>
          </a:ln>
        </p:spPr>
        <p:txBody>
          <a:bodyPr wrap="none">
            <a:spAutoFit/>
          </a:bodyPr>
          <a:lstStyle/>
          <a:p>
            <a:pPr algn="ctr"/>
            <a:r>
              <a:rPr kumimoji="0" lang="zh-TW" altLang="en-US" sz="2200" dirty="0">
                <a:solidFill>
                  <a:srgbClr val="FFFFFF"/>
                </a:solidFill>
                <a:latin typeface="標楷體" pitchFamily="65" charset="-120"/>
                <a:ea typeface="標楷體" pitchFamily="65" charset="-120"/>
              </a:rPr>
              <a:t>網路組織</a:t>
            </a:r>
          </a:p>
        </p:txBody>
      </p:sp>
      <p:sp>
        <p:nvSpPr>
          <p:cNvPr id="37894" name="TextBox 2"/>
          <p:cNvSpPr txBox="1">
            <a:spLocks noChangeArrowheads="1"/>
          </p:cNvSpPr>
          <p:nvPr/>
        </p:nvSpPr>
        <p:spPr bwMode="auto">
          <a:xfrm>
            <a:off x="2314575" y="2679700"/>
            <a:ext cx="1314450" cy="431800"/>
          </a:xfrm>
          <a:prstGeom prst="rect">
            <a:avLst/>
          </a:prstGeom>
          <a:noFill/>
          <a:ln w="9525">
            <a:noFill/>
            <a:miter lim="800000"/>
            <a:headEnd/>
            <a:tailEnd/>
          </a:ln>
        </p:spPr>
        <p:txBody>
          <a:bodyPr wrap="none">
            <a:spAutoFit/>
          </a:bodyPr>
          <a:lstStyle/>
          <a:p>
            <a:pPr algn="ctr"/>
            <a:r>
              <a:rPr kumimoji="0" lang="zh-TW" altLang="en-US" sz="2200" dirty="0">
                <a:solidFill>
                  <a:srgbClr val="FFFFFF"/>
                </a:solidFill>
                <a:latin typeface="標楷體" pitchFamily="65" charset="-120"/>
                <a:ea typeface="標楷體" pitchFamily="65" charset="-120"/>
              </a:rPr>
              <a:t>夥伴關係</a:t>
            </a:r>
          </a:p>
        </p:txBody>
      </p:sp>
      <p:sp>
        <p:nvSpPr>
          <p:cNvPr id="37895" name="TextBox 3"/>
          <p:cNvSpPr txBox="1">
            <a:spLocks noChangeArrowheads="1"/>
          </p:cNvSpPr>
          <p:nvPr/>
        </p:nvSpPr>
        <p:spPr bwMode="auto">
          <a:xfrm>
            <a:off x="3923928" y="2708920"/>
            <a:ext cx="1314450" cy="431800"/>
          </a:xfrm>
          <a:prstGeom prst="rect">
            <a:avLst/>
          </a:prstGeom>
          <a:noFill/>
          <a:ln w="9525">
            <a:noFill/>
            <a:miter lim="800000"/>
            <a:headEnd/>
            <a:tailEnd/>
          </a:ln>
        </p:spPr>
        <p:txBody>
          <a:bodyPr wrap="none">
            <a:spAutoFit/>
          </a:bodyPr>
          <a:lstStyle/>
          <a:p>
            <a:pPr algn="ctr"/>
            <a:r>
              <a:rPr kumimoji="0" lang="zh-TW" altLang="en-US" sz="2200" dirty="0">
                <a:solidFill>
                  <a:srgbClr val="FFFFFF"/>
                </a:solidFill>
                <a:latin typeface="標楷體" pitchFamily="65" charset="-120"/>
                <a:ea typeface="標楷體" pitchFamily="65" charset="-120"/>
              </a:rPr>
              <a:t>資訊科技</a:t>
            </a:r>
          </a:p>
        </p:txBody>
      </p:sp>
      <p:sp>
        <p:nvSpPr>
          <p:cNvPr id="37896" name="TextBox 4"/>
          <p:cNvSpPr txBox="1">
            <a:spLocks noChangeArrowheads="1"/>
          </p:cNvSpPr>
          <p:nvPr/>
        </p:nvSpPr>
        <p:spPr bwMode="auto">
          <a:xfrm>
            <a:off x="5515609" y="2679700"/>
            <a:ext cx="1313181" cy="430887"/>
          </a:xfrm>
          <a:prstGeom prst="rect">
            <a:avLst/>
          </a:prstGeom>
          <a:noFill/>
          <a:ln w="9525">
            <a:noFill/>
            <a:miter lim="800000"/>
            <a:headEnd/>
            <a:tailEnd/>
          </a:ln>
        </p:spPr>
        <p:txBody>
          <a:bodyPr wrap="none">
            <a:spAutoFit/>
          </a:bodyPr>
          <a:lstStyle/>
          <a:p>
            <a:pPr algn="ctr"/>
            <a:r>
              <a:rPr kumimoji="0" lang="zh-TW" altLang="en-US" sz="2200" dirty="0" smtClean="0">
                <a:solidFill>
                  <a:srgbClr val="FFFFFF"/>
                </a:solidFill>
                <a:latin typeface="標楷體" pitchFamily="65" charset="-120"/>
                <a:ea typeface="標楷體" pitchFamily="65" charset="-120"/>
              </a:rPr>
              <a:t>客戶優先</a:t>
            </a:r>
            <a:endParaRPr kumimoji="0" lang="zh-TW" altLang="en-US" sz="2200" dirty="0">
              <a:solidFill>
                <a:srgbClr val="FFFFFF"/>
              </a:solidFill>
              <a:latin typeface="標楷體" pitchFamily="65" charset="-120"/>
              <a:ea typeface="標楷體" pitchFamily="65" charset="-120"/>
            </a:endParaRPr>
          </a:p>
        </p:txBody>
      </p:sp>
      <p:sp>
        <p:nvSpPr>
          <p:cNvPr id="37897" name="TextBox 5"/>
          <p:cNvSpPr txBox="1">
            <a:spLocks noChangeArrowheads="1"/>
          </p:cNvSpPr>
          <p:nvPr/>
        </p:nvSpPr>
        <p:spPr bwMode="auto">
          <a:xfrm>
            <a:off x="7115175" y="2679700"/>
            <a:ext cx="1314450" cy="431800"/>
          </a:xfrm>
          <a:prstGeom prst="rect">
            <a:avLst/>
          </a:prstGeom>
          <a:noFill/>
          <a:ln w="9525">
            <a:noFill/>
            <a:miter lim="800000"/>
            <a:headEnd/>
            <a:tailEnd/>
          </a:ln>
        </p:spPr>
        <p:txBody>
          <a:bodyPr wrap="none">
            <a:spAutoFit/>
          </a:bodyPr>
          <a:lstStyle/>
          <a:p>
            <a:pPr algn="ctr"/>
            <a:r>
              <a:rPr kumimoji="0" lang="zh-TW" altLang="en-US" sz="2200" dirty="0">
                <a:solidFill>
                  <a:srgbClr val="FFFFFF"/>
                </a:solidFill>
                <a:latin typeface="標楷體" pitchFamily="65" charset="-120"/>
                <a:ea typeface="標楷體" pitchFamily="65" charset="-120"/>
              </a:rPr>
              <a:t>創新遠景</a:t>
            </a:r>
          </a:p>
        </p:txBody>
      </p:sp>
      <p:sp>
        <p:nvSpPr>
          <p:cNvPr id="7" name="Rectangle 6"/>
          <p:cNvSpPr/>
          <p:nvPr/>
        </p:nvSpPr>
        <p:spPr>
          <a:xfrm>
            <a:off x="0" y="3154681"/>
            <a:ext cx="9144000"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sz="2000">
              <a:solidFill>
                <a:prstClr val="white"/>
              </a:solidFill>
              <a:latin typeface="標楷體" pitchFamily="65" charset="-120"/>
              <a:ea typeface="標楷體" pitchFamily="65" charset="-120"/>
            </a:endParaRPr>
          </a:p>
        </p:txBody>
      </p:sp>
      <p:sp>
        <p:nvSpPr>
          <p:cNvPr id="37901" name="矩形 8"/>
          <p:cNvSpPr>
            <a:spLocks noChangeArrowheads="1"/>
          </p:cNvSpPr>
          <p:nvPr/>
        </p:nvSpPr>
        <p:spPr bwMode="auto">
          <a:xfrm>
            <a:off x="163513" y="3248025"/>
            <a:ext cx="1938337" cy="2246769"/>
          </a:xfrm>
          <a:prstGeom prst="rect">
            <a:avLst/>
          </a:prstGeom>
          <a:noFill/>
          <a:ln w="9525">
            <a:noFill/>
            <a:miter lim="800000"/>
            <a:headEnd/>
            <a:tailEnd/>
          </a:ln>
        </p:spPr>
        <p:txBody>
          <a:bodyPr>
            <a:spAutoFit/>
          </a:bodyPr>
          <a:lstStyle/>
          <a:p>
            <a:pPr lvl="1"/>
            <a:r>
              <a:rPr kumimoji="0" lang="zh-TW" altLang="en-US" sz="2000" dirty="0">
                <a:latin typeface="標楷體" pitchFamily="65" charset="-120"/>
                <a:ea typeface="標楷體" pitchFamily="65" charset="-120"/>
              </a:rPr>
              <a:t>不分何時、何地、何種通信協定，隨時為顧客</a:t>
            </a:r>
            <a:r>
              <a:rPr kumimoji="0" lang="zh-TW" altLang="en-US" sz="2000" dirty="0" smtClean="0">
                <a:latin typeface="標楷體" pitchFamily="65" charset="-120"/>
                <a:ea typeface="標楷體" pitchFamily="65" charset="-120"/>
              </a:rPr>
              <a:t>提供高</a:t>
            </a:r>
            <a:r>
              <a:rPr kumimoji="0" lang="zh-TW" altLang="en-US" sz="2000" dirty="0">
                <a:latin typeface="標楷體" pitchFamily="65" charset="-120"/>
                <a:ea typeface="標楷體" pitchFamily="65" charset="-120"/>
              </a:rPr>
              <a:t>效率多媒體通信產品服務</a:t>
            </a:r>
          </a:p>
        </p:txBody>
      </p:sp>
      <p:sp>
        <p:nvSpPr>
          <p:cNvPr id="37902" name="矩形 9"/>
          <p:cNvSpPr>
            <a:spLocks noChangeArrowheads="1"/>
          </p:cNvSpPr>
          <p:nvPr/>
        </p:nvSpPr>
        <p:spPr bwMode="auto">
          <a:xfrm>
            <a:off x="1865313" y="3275013"/>
            <a:ext cx="1914525" cy="2062103"/>
          </a:xfrm>
          <a:prstGeom prst="rect">
            <a:avLst/>
          </a:prstGeom>
          <a:noFill/>
          <a:ln w="9525">
            <a:noFill/>
            <a:miter lim="800000"/>
            <a:headEnd/>
            <a:tailEnd/>
          </a:ln>
        </p:spPr>
        <p:txBody>
          <a:bodyPr>
            <a:spAutoFit/>
          </a:bodyPr>
          <a:lstStyle/>
          <a:p>
            <a:pPr lvl="1">
              <a:lnSpc>
                <a:spcPct val="80000"/>
              </a:lnSpc>
            </a:pPr>
            <a:r>
              <a:rPr kumimoji="0" lang="zh-TW" altLang="en-US" sz="2000" dirty="0">
                <a:latin typeface="標楷體" pitchFamily="65" charset="-120"/>
                <a:ea typeface="標楷體" pitchFamily="65" charset="-120"/>
              </a:rPr>
              <a:t>連結思科與</a:t>
            </a:r>
            <a:r>
              <a:rPr kumimoji="0" lang="zh-TW" altLang="en-US" sz="2000" b="1" dirty="0">
                <a:solidFill>
                  <a:srgbClr val="FF0000"/>
                </a:solidFill>
                <a:latin typeface="標楷體" pitchFamily="65" charset="-120"/>
                <a:ea typeface="標楷體" pitchFamily="65" charset="-120"/>
              </a:rPr>
              <a:t>網路上的</a:t>
            </a:r>
            <a:r>
              <a:rPr kumimoji="0" lang="zh-TW" altLang="en-US" sz="2000" b="1" dirty="0" smtClean="0">
                <a:solidFill>
                  <a:srgbClr val="FF0000"/>
                </a:solidFill>
                <a:latin typeface="標楷體" pitchFamily="65" charset="-120"/>
                <a:ea typeface="標楷體" pitchFamily="65" charset="-120"/>
              </a:rPr>
              <a:t>夥伴</a:t>
            </a:r>
            <a:r>
              <a:rPr kumimoji="0" lang="zh-TW" altLang="en-US" sz="2000" dirty="0">
                <a:latin typeface="標楷體" pitchFamily="65" charset="-120"/>
                <a:ea typeface="標楷體" pitchFamily="65" charset="-120"/>
              </a:rPr>
              <a:t>，包括供應商、製造商、及組裝業者，對外看起來就像是一個</a:t>
            </a:r>
            <a:r>
              <a:rPr kumimoji="0" lang="zh-TW" altLang="en-US" sz="2000" dirty="0" smtClean="0">
                <a:latin typeface="標楷體" pitchFamily="65" charset="-120"/>
                <a:ea typeface="標楷體" pitchFamily="65" charset="-120"/>
              </a:rPr>
              <a:t>企業</a:t>
            </a:r>
            <a:endParaRPr kumimoji="0" lang="zh-TW" altLang="en-US" sz="2000" dirty="0">
              <a:latin typeface="標楷體" pitchFamily="65" charset="-120"/>
              <a:ea typeface="標楷體" pitchFamily="65" charset="-120"/>
            </a:endParaRPr>
          </a:p>
        </p:txBody>
      </p:sp>
      <p:sp>
        <p:nvSpPr>
          <p:cNvPr id="37903" name="矩形 10"/>
          <p:cNvSpPr>
            <a:spLocks noChangeArrowheads="1"/>
          </p:cNvSpPr>
          <p:nvPr/>
        </p:nvSpPr>
        <p:spPr bwMode="auto">
          <a:xfrm>
            <a:off x="3902075" y="3248025"/>
            <a:ext cx="1317997" cy="1938992"/>
          </a:xfrm>
          <a:prstGeom prst="rect">
            <a:avLst/>
          </a:prstGeom>
          <a:noFill/>
          <a:ln w="9525">
            <a:noFill/>
            <a:miter lim="800000"/>
            <a:headEnd/>
            <a:tailEnd/>
          </a:ln>
        </p:spPr>
        <p:txBody>
          <a:bodyPr wrap="square">
            <a:spAutoFit/>
          </a:bodyPr>
          <a:lstStyle/>
          <a:p>
            <a:r>
              <a:rPr kumimoji="0" lang="zh-TW" altLang="en-US" sz="2000" dirty="0">
                <a:latin typeface="標楷體" pitchFamily="65" charset="-120"/>
                <a:ea typeface="標楷體" pitchFamily="65" charset="-120"/>
              </a:rPr>
              <a:t>使網路更智慧化的功能，利用</a:t>
            </a:r>
            <a:r>
              <a:rPr kumimoji="0" lang="zh-TW" altLang="en-US" sz="2000" dirty="0" smtClean="0">
                <a:latin typeface="標楷體" pitchFamily="65" charset="-120"/>
                <a:ea typeface="標楷體" pitchFamily="65" charset="-120"/>
              </a:rPr>
              <a:t>網路提供企業競爭力</a:t>
            </a:r>
            <a:endParaRPr kumimoji="0" lang="zh-TW" altLang="en-US" sz="2000" dirty="0">
              <a:latin typeface="標楷體" pitchFamily="65" charset="-120"/>
              <a:ea typeface="標楷體" pitchFamily="65" charset="-120"/>
            </a:endParaRPr>
          </a:p>
        </p:txBody>
      </p:sp>
      <p:sp>
        <p:nvSpPr>
          <p:cNvPr id="37904" name="矩形 11"/>
          <p:cNvSpPr>
            <a:spLocks noChangeArrowheads="1"/>
          </p:cNvSpPr>
          <p:nvPr/>
        </p:nvSpPr>
        <p:spPr bwMode="auto">
          <a:xfrm>
            <a:off x="5364089" y="3275013"/>
            <a:ext cx="1557412" cy="2554545"/>
          </a:xfrm>
          <a:prstGeom prst="rect">
            <a:avLst/>
          </a:prstGeom>
          <a:noFill/>
          <a:ln w="9525">
            <a:noFill/>
            <a:miter lim="800000"/>
            <a:headEnd/>
            <a:tailEnd/>
          </a:ln>
        </p:spPr>
        <p:txBody>
          <a:bodyPr wrap="square">
            <a:spAutoFit/>
          </a:bodyPr>
          <a:lstStyle/>
          <a:p>
            <a:r>
              <a:rPr kumimoji="0" lang="zh-TW" altLang="en-US" sz="2000" b="1" dirty="0">
                <a:solidFill>
                  <a:srgbClr val="FF0000"/>
                </a:solidFill>
                <a:latin typeface="標楷體" pitchFamily="65" charset="-120"/>
                <a:ea typeface="標楷體" pitchFamily="65" charset="-120"/>
              </a:rPr>
              <a:t>策略方向不是由高階主管</a:t>
            </a:r>
            <a:r>
              <a:rPr kumimoji="0" lang="zh-TW" altLang="en-US" sz="2000" b="1" dirty="0" smtClean="0">
                <a:solidFill>
                  <a:srgbClr val="FF0000"/>
                </a:solidFill>
                <a:latin typeface="標楷體" pitchFamily="65" charset="-120"/>
                <a:ea typeface="標楷體" pitchFamily="65" charset="-120"/>
              </a:rPr>
              <a:t>制定</a:t>
            </a:r>
            <a:r>
              <a:rPr kumimoji="0" lang="zh-TW" altLang="en-US" sz="2000" dirty="0" smtClean="0">
                <a:latin typeface="標楷體" pitchFamily="65" charset="-120"/>
                <a:ea typeface="標楷體" pitchFamily="65" charset="-120"/>
              </a:rPr>
              <a:t>，而是</a:t>
            </a:r>
            <a:r>
              <a:rPr kumimoji="0" lang="zh-TW" altLang="en-US" sz="2000" b="1" dirty="0">
                <a:solidFill>
                  <a:srgbClr val="FF0000"/>
                </a:solidFill>
                <a:latin typeface="標楷體" pitchFamily="65" charset="-120"/>
                <a:ea typeface="標楷體" pitchFamily="65" charset="-120"/>
              </a:rPr>
              <a:t>由最先端的客戶共同制定</a:t>
            </a:r>
            <a:r>
              <a:rPr kumimoji="0" lang="zh-TW" altLang="en-US" sz="2000" dirty="0">
                <a:latin typeface="標楷體" pitchFamily="65" charset="-120"/>
                <a:ea typeface="標楷體" pitchFamily="65" charset="-120"/>
              </a:rPr>
              <a:t>的，</a:t>
            </a:r>
            <a:r>
              <a:rPr lang="zh-TW" altLang="en-US" sz="2000" dirty="0" smtClean="0">
                <a:latin typeface="標楷體" pitchFamily="65" charset="-120"/>
                <a:ea typeface="標楷體" pitchFamily="65" charset="-120"/>
              </a:rPr>
              <a:t>並</a:t>
            </a:r>
            <a:r>
              <a:rPr kumimoji="0" lang="zh-TW" altLang="en-US" sz="2000" dirty="0" smtClean="0">
                <a:latin typeface="標楷體" pitchFamily="65" charset="-120"/>
                <a:ea typeface="標楷體" pitchFamily="65" charset="-120"/>
              </a:rPr>
              <a:t>即時調整策略</a:t>
            </a:r>
            <a:endParaRPr kumimoji="0" lang="zh-TW" altLang="en-US" sz="2000" dirty="0">
              <a:latin typeface="標楷體" pitchFamily="65" charset="-120"/>
              <a:ea typeface="標楷體" pitchFamily="65" charset="-120"/>
            </a:endParaRPr>
          </a:p>
        </p:txBody>
      </p:sp>
      <p:sp>
        <p:nvSpPr>
          <p:cNvPr id="37905" name="矩形 12"/>
          <p:cNvSpPr>
            <a:spLocks noChangeArrowheads="1"/>
          </p:cNvSpPr>
          <p:nvPr/>
        </p:nvSpPr>
        <p:spPr bwMode="auto">
          <a:xfrm>
            <a:off x="7020272" y="3275013"/>
            <a:ext cx="1472853" cy="2862322"/>
          </a:xfrm>
          <a:prstGeom prst="rect">
            <a:avLst/>
          </a:prstGeom>
          <a:noFill/>
          <a:ln w="9525">
            <a:noFill/>
            <a:miter lim="800000"/>
            <a:headEnd/>
            <a:tailEnd/>
          </a:ln>
        </p:spPr>
        <p:txBody>
          <a:bodyPr wrap="square">
            <a:spAutoFit/>
          </a:bodyPr>
          <a:lstStyle/>
          <a:p>
            <a:r>
              <a:rPr kumimoji="0" lang="zh-TW" altLang="en-US" sz="2000" dirty="0">
                <a:latin typeface="標楷體" pitchFamily="65" charset="-120"/>
                <a:ea typeface="標楷體" pitchFamily="65" charset="-120"/>
              </a:rPr>
              <a:t>第一個衡量成功的指標，再來是新產品的開發，最後才是投資報酬率，並</a:t>
            </a:r>
            <a:r>
              <a:rPr kumimoji="0" lang="zh-TW" altLang="en-US" sz="2000" dirty="0" smtClean="0">
                <a:latin typeface="標楷體" pitchFamily="65" charset="-120"/>
                <a:ea typeface="標楷體" pitchFamily="65" charset="-120"/>
              </a:rPr>
              <a:t>利用購併快速低成本擴張</a:t>
            </a:r>
            <a:endParaRPr kumimoji="0" lang="zh-TW" altLang="en-US" sz="2000" dirty="0">
              <a:latin typeface="標楷體" pitchFamily="65" charset="-120"/>
              <a:ea typeface="標楷體" pitchFamily="65" charset="-120"/>
            </a:endParaRPr>
          </a:p>
        </p:txBody>
      </p:sp>
      <p:sp>
        <p:nvSpPr>
          <p:cNvPr id="37906" name="Tekstboks 3"/>
          <p:cNvSpPr txBox="1">
            <a:spLocks noChangeArrowheads="1"/>
          </p:cNvSpPr>
          <p:nvPr/>
        </p:nvSpPr>
        <p:spPr bwMode="auto">
          <a:xfrm>
            <a:off x="2488312" y="260648"/>
            <a:ext cx="3775393" cy="707886"/>
          </a:xfrm>
          <a:prstGeom prst="rect">
            <a:avLst/>
          </a:prstGeom>
          <a:noFill/>
          <a:ln w="9525">
            <a:noFill/>
            <a:miter lim="800000"/>
            <a:headEnd/>
            <a:tailEnd/>
          </a:ln>
        </p:spPr>
        <p:txBody>
          <a:bodyPr wrap="none">
            <a:spAutoFit/>
          </a:bodyPr>
          <a:lstStyle/>
          <a:p>
            <a:pPr algn="ctr"/>
            <a:r>
              <a:rPr kumimoji="0" lang="zh-TW" altLang="en-US" sz="4000" b="1" dirty="0">
                <a:solidFill>
                  <a:schemeClr val="bg1"/>
                </a:solidFill>
                <a:latin typeface="標楷體" pitchFamily="65" charset="-120"/>
                <a:ea typeface="標楷體" pitchFamily="65" charset="-120"/>
              </a:rPr>
              <a:t>思科的成功因素</a:t>
            </a:r>
            <a:endParaRPr kumimoji="0" lang="da-DK" sz="4000" b="1" dirty="0">
              <a:solidFill>
                <a:schemeClr val="bg1"/>
              </a:solidFill>
              <a:latin typeface="標楷體" pitchFamily="65" charset="-120"/>
              <a:ea typeface="標楷體" pitchFamily="65" charset="-120"/>
            </a:endParaRPr>
          </a:p>
        </p:txBody>
      </p:sp>
      <p:pic>
        <p:nvPicPr>
          <p:cNvPr id="16" name="圖片 5" descr="Image2.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72400" y="74118"/>
            <a:ext cx="874549" cy="474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 xmlns:p14="http://schemas.microsoft.com/office/powerpoint/2010/main" val="36479335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77556E-17 7.84178E-7 L 0.175 7.84178E-7 " pathEditMode="relative" rAng="0" ptsTypes="AA">
                                      <p:cBhvr>
                                        <p:cTn id="6" dur="1000" fill="hold"/>
                                        <p:tgtEl>
                                          <p:spTgt spid="8"/>
                                        </p:tgtEl>
                                        <p:attrNameLst>
                                          <p:attrName>ppt_x</p:attrName>
                                          <p:attrName>ppt_y</p:attrName>
                                        </p:attrNameLst>
                                      </p:cBhvr>
                                      <p:rCtr x="87"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175 7.84178E-7 L 0.35 7.84178E-7 " pathEditMode="relative" rAng="0" ptsTypes="AA">
                                      <p:cBhvr>
                                        <p:cTn id="10" dur="1000" fill="hold"/>
                                        <p:tgtEl>
                                          <p:spTgt spid="8"/>
                                        </p:tgtEl>
                                        <p:attrNameLst>
                                          <p:attrName>ppt_x</p:attrName>
                                          <p:attrName>ppt_y</p:attrName>
                                        </p:attrNameLst>
                                      </p:cBhvr>
                                      <p:rCtr x="87" y="0"/>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0.35 7.84178E-7 L 0.525 7.84178E-7 " pathEditMode="relative" rAng="0" ptsTypes="AA">
                                      <p:cBhvr>
                                        <p:cTn id="14" dur="1000" fill="hold"/>
                                        <p:tgtEl>
                                          <p:spTgt spid="8"/>
                                        </p:tgtEl>
                                        <p:attrNameLst>
                                          <p:attrName>ppt_x</p:attrName>
                                          <p:attrName>ppt_y</p:attrName>
                                        </p:attrNameLst>
                                      </p:cBhvr>
                                      <p:rCtr x="87" y="0"/>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0.525 7.84178E-7 L 0.7 7.84178E-7 " pathEditMode="relative" rAng="0" ptsTypes="AA">
                                      <p:cBhvr>
                                        <p:cTn id="18" dur="1000" fill="hold"/>
                                        <p:tgtEl>
                                          <p:spTgt spid="8"/>
                                        </p:tgtEl>
                                        <p:attrNameLst>
                                          <p:attrName>ppt_x</p:attrName>
                                          <p:attrName>ppt_y</p:attrName>
                                        </p:attrNameLst>
                                      </p:cBhvr>
                                      <p:rCtr x="8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normAutofit/>
          </a:bodyPr>
          <a:lstStyle/>
          <a:p>
            <a:r>
              <a:rPr lang="zh-TW" altLang="zh-TW" sz="4000" b="1" dirty="0" smtClean="0"/>
              <a:t>思科企業發展沿革</a:t>
            </a:r>
            <a:endParaRPr lang="zh-TW" altLang="en-US" sz="4000" dirty="0" smtClean="0"/>
          </a:p>
        </p:txBody>
      </p:sp>
      <p:sp>
        <p:nvSpPr>
          <p:cNvPr id="7" name="燕尾形向右箭號 6"/>
          <p:cNvSpPr/>
          <p:nvPr/>
        </p:nvSpPr>
        <p:spPr>
          <a:xfrm>
            <a:off x="173412" y="2950616"/>
            <a:ext cx="8686800" cy="1809750"/>
          </a:xfrm>
          <a:prstGeom prst="notchedRightArrow">
            <a:avLst/>
          </a:prstGeom>
        </p:spPr>
        <p:style>
          <a:lnRef idx="0">
            <a:schemeClr val="accent6"/>
          </a:lnRef>
          <a:fillRef idx="3">
            <a:schemeClr val="accent6"/>
          </a:fillRef>
          <a:effectRef idx="3">
            <a:schemeClr val="accent6"/>
          </a:effectRef>
          <a:fontRef idx="minor">
            <a:schemeClr val="lt1"/>
          </a:fontRef>
        </p:style>
      </p:sp>
      <p:grpSp>
        <p:nvGrpSpPr>
          <p:cNvPr id="2" name="群組 7"/>
          <p:cNvGrpSpPr>
            <a:grpSpLocks/>
          </p:cNvGrpSpPr>
          <p:nvPr/>
        </p:nvGrpSpPr>
        <p:grpSpPr bwMode="auto">
          <a:xfrm>
            <a:off x="283945" y="1593304"/>
            <a:ext cx="1354137" cy="2109787"/>
            <a:chOff x="-204952" y="0"/>
            <a:chExt cx="1353723" cy="2109940"/>
          </a:xfrm>
        </p:grpSpPr>
        <p:sp>
          <p:nvSpPr>
            <p:cNvPr id="38" name="矩形 37"/>
            <p:cNvSpPr/>
            <p:nvPr/>
          </p:nvSpPr>
          <p:spPr>
            <a:xfrm>
              <a:off x="-228" y="0"/>
              <a:ext cx="887142" cy="18098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9" name="矩形 38"/>
            <p:cNvSpPr/>
            <p:nvPr/>
          </p:nvSpPr>
          <p:spPr>
            <a:xfrm>
              <a:off x="-204952" y="300059"/>
              <a:ext cx="1353723" cy="180988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71120" tIns="71120" rIns="71120" bIns="71120" spcCol="1270" anchor="b"/>
            <a:lstStyle/>
            <a:p>
              <a:pPr defTabSz="444500">
                <a:lnSpc>
                  <a:spcPct val="90000"/>
                </a:lnSpc>
                <a:spcAft>
                  <a:spcPct val="35000"/>
                </a:spcAft>
                <a:defRPr/>
              </a:pPr>
              <a:r>
                <a:rPr kumimoji="0" lang="zh-TW" altLang="en-US" sz="1600" dirty="0" smtClean="0">
                  <a:latin typeface="標楷體" pitchFamily="65" charset="-120"/>
                  <a:ea typeface="標楷體" pitchFamily="65" charset="-120"/>
                </a:rPr>
                <a:t>史丹佛大學</a:t>
              </a:r>
              <a:r>
                <a:rPr kumimoji="0" lang="zh-TW" sz="1600" dirty="0" smtClean="0">
                  <a:latin typeface="標楷體" pitchFamily="65" charset="-120"/>
                  <a:ea typeface="標楷體" pitchFamily="65" charset="-120"/>
                </a:rPr>
                <a:t>波</a:t>
              </a:r>
              <a:r>
                <a:rPr kumimoji="0" lang="zh-TW" altLang="en-US" sz="1600" dirty="0" smtClean="0">
                  <a:latin typeface="標楷體" pitchFamily="65" charset="-120"/>
                  <a:ea typeface="標楷體" pitchFamily="65" charset="-120"/>
                </a:rPr>
                <a:t>薩</a:t>
              </a:r>
              <a:r>
                <a:rPr kumimoji="0" lang="zh-TW" sz="1600" dirty="0" smtClean="0">
                  <a:latin typeface="標楷體" pitchFamily="65" charset="-120"/>
                  <a:ea typeface="標楷體" pitchFamily="65" charset="-120"/>
                </a:rPr>
                <a:t>克夫婦</a:t>
              </a:r>
              <a:r>
                <a:rPr kumimoji="0" lang="zh-TW" sz="1600" dirty="0">
                  <a:latin typeface="標楷體" pitchFamily="65" charset="-120"/>
                  <a:ea typeface="標楷體" pitchFamily="65" charset="-120"/>
                </a:rPr>
                <a:t>創設公司，製造路由器</a:t>
              </a:r>
              <a:endParaRPr kumimoji="0" lang="en-US" altLang="zh-TW" sz="1600" dirty="0">
                <a:latin typeface="標楷體" pitchFamily="65" charset="-120"/>
                <a:ea typeface="標楷體" pitchFamily="65" charset="-120"/>
              </a:endParaRPr>
            </a:p>
            <a:p>
              <a:pPr algn="ctr" defTabSz="444500">
                <a:lnSpc>
                  <a:spcPct val="90000"/>
                </a:lnSpc>
                <a:spcAft>
                  <a:spcPct val="35000"/>
                </a:spcAft>
                <a:defRPr/>
              </a:pPr>
              <a:r>
                <a:rPr kumimoji="0" lang="en-US" altLang="zh-TW" sz="1600" dirty="0">
                  <a:latin typeface="標楷體" pitchFamily="65" charset="-120"/>
                  <a:ea typeface="標楷體" pitchFamily="65" charset="-120"/>
                </a:rPr>
                <a:t>1984</a:t>
              </a:r>
              <a:endParaRPr kumimoji="0" lang="zh-TW" altLang="en-US" sz="1600" dirty="0">
                <a:latin typeface="標楷體" pitchFamily="65" charset="-120"/>
                <a:ea typeface="標楷體" pitchFamily="65" charset="-120"/>
              </a:endParaRPr>
            </a:p>
          </p:txBody>
        </p:sp>
      </p:grpSp>
      <p:sp>
        <p:nvSpPr>
          <p:cNvPr id="9" name="橢圓 8"/>
          <p:cNvSpPr/>
          <p:nvPr/>
        </p:nvSpPr>
        <p:spPr>
          <a:xfrm>
            <a:off x="674688" y="3628479"/>
            <a:ext cx="452437" cy="454025"/>
          </a:xfrm>
          <a:prstGeom prst="ellipse">
            <a:avLst/>
          </a:pr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3" name="群組 9"/>
          <p:cNvGrpSpPr>
            <a:grpSpLocks/>
          </p:cNvGrpSpPr>
          <p:nvPr/>
        </p:nvGrpSpPr>
        <p:grpSpPr bwMode="auto">
          <a:xfrm>
            <a:off x="1150938" y="4023766"/>
            <a:ext cx="1362075" cy="2093913"/>
            <a:chOff x="693690" y="2431789"/>
            <a:chExt cx="1361345" cy="2094173"/>
          </a:xfrm>
        </p:grpSpPr>
        <p:sp>
          <p:nvSpPr>
            <p:cNvPr id="36" name="矩形 35"/>
            <p:cNvSpPr/>
            <p:nvPr/>
          </p:nvSpPr>
          <p:spPr>
            <a:xfrm>
              <a:off x="931687" y="2715987"/>
              <a:ext cx="886936" cy="18099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7" name="矩形 36"/>
            <p:cNvSpPr/>
            <p:nvPr/>
          </p:nvSpPr>
          <p:spPr>
            <a:xfrm>
              <a:off x="693690" y="2431789"/>
              <a:ext cx="1361345" cy="180997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71120" tIns="71120" rIns="71120" bIns="71120" spcCol="1270"/>
            <a:lstStyle/>
            <a:p>
              <a:pPr algn="ctr" defTabSz="444500">
                <a:lnSpc>
                  <a:spcPct val="90000"/>
                </a:lnSpc>
                <a:spcAft>
                  <a:spcPct val="35000"/>
                </a:spcAft>
                <a:defRPr/>
              </a:pPr>
              <a:r>
                <a:rPr kumimoji="0" lang="en-US" altLang="zh-TW" sz="1600" dirty="0">
                  <a:latin typeface="標楷體" pitchFamily="65" charset="-120"/>
                  <a:ea typeface="標楷體" pitchFamily="65" charset="-120"/>
                </a:rPr>
                <a:t>1987</a:t>
              </a:r>
            </a:p>
            <a:p>
              <a:pPr defTabSz="444500">
                <a:lnSpc>
                  <a:spcPct val="90000"/>
                </a:lnSpc>
                <a:spcAft>
                  <a:spcPct val="35000"/>
                </a:spcAft>
                <a:defRPr/>
              </a:pPr>
              <a:r>
                <a:rPr kumimoji="0" lang="zh-TW" sz="1600" dirty="0">
                  <a:latin typeface="標楷體" pitchFamily="65" charset="-120"/>
                  <a:ea typeface="標楷體" pitchFamily="65" charset="-120"/>
                </a:rPr>
                <a:t>從</a:t>
              </a:r>
              <a:r>
                <a:rPr kumimoji="0" lang="en-US" sz="1600" dirty="0">
                  <a:latin typeface="標楷體" pitchFamily="65" charset="-120"/>
                  <a:ea typeface="標楷體" pitchFamily="65" charset="-120"/>
                </a:rPr>
                <a:t>Sequoia Capital</a:t>
              </a:r>
              <a:r>
                <a:rPr kumimoji="0" lang="zh-TW" sz="1600" dirty="0">
                  <a:latin typeface="標楷體" pitchFamily="65" charset="-120"/>
                  <a:ea typeface="標楷體" pitchFamily="65" charset="-120"/>
                </a:rPr>
                <a:t>公司獲得創業基金</a:t>
              </a:r>
              <a:endParaRPr kumimoji="0" lang="zh-TW" altLang="en-US" sz="1600" dirty="0">
                <a:latin typeface="標楷體" pitchFamily="65" charset="-120"/>
                <a:ea typeface="標楷體" pitchFamily="65" charset="-120"/>
              </a:endParaRPr>
            </a:p>
          </p:txBody>
        </p:sp>
      </p:grpSp>
      <p:sp>
        <p:nvSpPr>
          <p:cNvPr id="11" name="橢圓 10"/>
          <p:cNvSpPr/>
          <p:nvPr/>
        </p:nvSpPr>
        <p:spPr>
          <a:xfrm>
            <a:off x="1606550" y="3628479"/>
            <a:ext cx="452438" cy="454025"/>
          </a:xfrm>
          <a:prstGeom prst="ellipse">
            <a:avLst/>
          </a:pr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4" name="群組 11"/>
          <p:cNvGrpSpPr>
            <a:grpSpLocks/>
          </p:cNvGrpSpPr>
          <p:nvPr/>
        </p:nvGrpSpPr>
        <p:grpSpPr bwMode="auto">
          <a:xfrm>
            <a:off x="1968500" y="1593304"/>
            <a:ext cx="1601788" cy="2125662"/>
            <a:chOff x="1511389" y="0"/>
            <a:chExt cx="1601074" cy="2125704"/>
          </a:xfrm>
        </p:grpSpPr>
        <p:sp>
          <p:nvSpPr>
            <p:cNvPr id="34" name="矩形 33"/>
            <p:cNvSpPr/>
            <p:nvPr/>
          </p:nvSpPr>
          <p:spPr>
            <a:xfrm>
              <a:off x="1863657" y="0"/>
              <a:ext cx="885430" cy="180978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5" name="矩形 34"/>
            <p:cNvSpPr/>
            <p:nvPr/>
          </p:nvSpPr>
          <p:spPr>
            <a:xfrm>
              <a:off x="1511389" y="315918"/>
              <a:ext cx="1601074" cy="180978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71120" tIns="71120" rIns="71120" bIns="71120" spcCol="1270" anchor="b"/>
            <a:lstStyle/>
            <a:p>
              <a:pPr defTabSz="444500">
                <a:lnSpc>
                  <a:spcPct val="90000"/>
                </a:lnSpc>
                <a:spcAft>
                  <a:spcPct val="35000"/>
                </a:spcAft>
                <a:defRPr/>
              </a:pPr>
              <a:r>
                <a:rPr kumimoji="0" lang="en-US" sz="1600" b="1" dirty="0">
                  <a:solidFill>
                    <a:srgbClr val="FF0000"/>
                  </a:solidFill>
                  <a:latin typeface="標楷體" pitchFamily="65" charset="-120"/>
                  <a:ea typeface="標楷體" pitchFamily="65" charset="-120"/>
                </a:rPr>
                <a:t>2</a:t>
              </a:r>
              <a:r>
                <a:rPr kumimoji="0" lang="zh-TW" sz="1600" b="1" dirty="0">
                  <a:solidFill>
                    <a:srgbClr val="FF0000"/>
                  </a:solidFill>
                  <a:latin typeface="標楷體" pitchFamily="65" charset="-120"/>
                  <a:ea typeface="標楷體" pitchFamily="65" charset="-120"/>
                </a:rPr>
                <a:t>月</a:t>
              </a:r>
              <a:r>
                <a:rPr kumimoji="0" lang="en-US" sz="1600" b="1" dirty="0">
                  <a:solidFill>
                    <a:srgbClr val="FF0000"/>
                  </a:solidFill>
                  <a:latin typeface="標楷體" pitchFamily="65" charset="-120"/>
                  <a:ea typeface="標楷體" pitchFamily="65" charset="-120"/>
                </a:rPr>
                <a:t>16</a:t>
              </a:r>
              <a:r>
                <a:rPr kumimoji="0" lang="zh-TW" sz="1600" b="1" dirty="0">
                  <a:solidFill>
                    <a:srgbClr val="FF0000"/>
                  </a:solidFill>
                  <a:latin typeface="標楷體" pitchFamily="65" charset="-120"/>
                  <a:ea typeface="標楷體" pitchFamily="65" charset="-120"/>
                </a:rPr>
                <a:t>日股票上市，全球資訊網（</a:t>
              </a:r>
              <a:r>
                <a:rPr kumimoji="0" lang="en-US" sz="1600" b="1" dirty="0">
                  <a:solidFill>
                    <a:srgbClr val="FF0000"/>
                  </a:solidFill>
                  <a:latin typeface="標楷體" pitchFamily="65" charset="-120"/>
                  <a:ea typeface="標楷體" pitchFamily="65" charset="-120"/>
                </a:rPr>
                <a:t>W.W.W</a:t>
              </a:r>
              <a:r>
                <a:rPr kumimoji="0" lang="zh-TW" sz="1600" b="1" dirty="0">
                  <a:solidFill>
                    <a:srgbClr val="FF0000"/>
                  </a:solidFill>
                  <a:latin typeface="標楷體" pitchFamily="65" charset="-120"/>
                  <a:ea typeface="標楷體" pitchFamily="65" charset="-120"/>
                </a:rPr>
                <a:t>）登場</a:t>
              </a:r>
              <a:endParaRPr kumimoji="0" lang="en-US" altLang="zh-TW" sz="1600" b="1" dirty="0">
                <a:solidFill>
                  <a:srgbClr val="FF0000"/>
                </a:solidFill>
                <a:latin typeface="標楷體" pitchFamily="65" charset="-120"/>
                <a:ea typeface="標楷體" pitchFamily="65" charset="-120"/>
              </a:endParaRPr>
            </a:p>
            <a:p>
              <a:pPr algn="ctr" defTabSz="444500">
                <a:lnSpc>
                  <a:spcPct val="90000"/>
                </a:lnSpc>
                <a:spcAft>
                  <a:spcPct val="35000"/>
                </a:spcAft>
                <a:defRPr/>
              </a:pPr>
              <a:r>
                <a:rPr kumimoji="0" lang="en-US" altLang="zh-TW" sz="1600" b="1" dirty="0">
                  <a:solidFill>
                    <a:schemeClr val="tx1"/>
                  </a:solidFill>
                  <a:latin typeface="標楷體" pitchFamily="65" charset="-120"/>
                  <a:ea typeface="標楷體" pitchFamily="65" charset="-120"/>
                </a:rPr>
                <a:t>1990</a:t>
              </a:r>
              <a:endParaRPr kumimoji="0" lang="zh-TW" altLang="en-US" sz="1600" b="1" dirty="0">
                <a:solidFill>
                  <a:schemeClr val="tx1"/>
                </a:solidFill>
                <a:latin typeface="標楷體" pitchFamily="65" charset="-120"/>
                <a:ea typeface="標楷體" pitchFamily="65" charset="-120"/>
              </a:endParaRPr>
            </a:p>
          </p:txBody>
        </p:sp>
      </p:grpSp>
      <p:sp>
        <p:nvSpPr>
          <p:cNvPr id="13" name="橢圓 12"/>
          <p:cNvSpPr/>
          <p:nvPr/>
        </p:nvSpPr>
        <p:spPr>
          <a:xfrm>
            <a:off x="2536825" y="3628479"/>
            <a:ext cx="452438" cy="454025"/>
          </a:xfrm>
          <a:prstGeom prst="ellipse">
            <a:avLst/>
          </a:prstGeom>
        </p:spPr>
        <p:style>
          <a:lnRef idx="0">
            <a:schemeClr val="accent2"/>
          </a:lnRef>
          <a:fillRef idx="3">
            <a:schemeClr val="accent2"/>
          </a:fillRef>
          <a:effectRef idx="3">
            <a:schemeClr val="accent2"/>
          </a:effectRef>
          <a:fontRef idx="minor">
            <a:schemeClr val="lt1"/>
          </a:fontRef>
        </p:style>
      </p:sp>
      <p:grpSp>
        <p:nvGrpSpPr>
          <p:cNvPr id="5" name="群組 13"/>
          <p:cNvGrpSpPr>
            <a:grpSpLocks/>
          </p:cNvGrpSpPr>
          <p:nvPr/>
        </p:nvGrpSpPr>
        <p:grpSpPr bwMode="auto">
          <a:xfrm>
            <a:off x="2916238" y="4023766"/>
            <a:ext cx="1600200" cy="2093913"/>
            <a:chOff x="2458455" y="2431789"/>
            <a:chExt cx="1601074" cy="2094173"/>
          </a:xfrm>
        </p:grpSpPr>
        <p:sp>
          <p:nvSpPr>
            <p:cNvPr id="32" name="矩形 31"/>
            <p:cNvSpPr/>
            <p:nvPr/>
          </p:nvSpPr>
          <p:spPr>
            <a:xfrm>
              <a:off x="2793600" y="2715987"/>
              <a:ext cx="887898" cy="18099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3" name="矩形 32"/>
            <p:cNvSpPr/>
            <p:nvPr/>
          </p:nvSpPr>
          <p:spPr>
            <a:xfrm>
              <a:off x="2458455" y="2431789"/>
              <a:ext cx="1601074" cy="180997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71120" tIns="71120" rIns="71120" bIns="71120" spcCol="1270"/>
            <a:lstStyle/>
            <a:p>
              <a:pPr algn="ctr" defTabSz="444500">
                <a:lnSpc>
                  <a:spcPct val="90000"/>
                </a:lnSpc>
                <a:spcAft>
                  <a:spcPct val="35000"/>
                </a:spcAft>
                <a:defRPr/>
              </a:pPr>
              <a:r>
                <a:rPr kumimoji="0" lang="en-US" altLang="zh-TW" sz="1600" dirty="0">
                  <a:latin typeface="標楷體" pitchFamily="65" charset="-120"/>
                  <a:ea typeface="標楷體" pitchFamily="65" charset="-120"/>
                </a:rPr>
                <a:t>1991</a:t>
              </a:r>
            </a:p>
            <a:p>
              <a:pPr defTabSz="444500">
                <a:lnSpc>
                  <a:spcPct val="90000"/>
                </a:lnSpc>
                <a:spcAft>
                  <a:spcPct val="35000"/>
                </a:spcAft>
                <a:defRPr/>
              </a:pPr>
              <a:r>
                <a:rPr kumimoji="0" lang="zh-TW" sz="1600" dirty="0">
                  <a:latin typeface="標楷體" pitchFamily="65" charset="-120"/>
                  <a:ea typeface="標楷體" pitchFamily="65" charset="-120"/>
                </a:rPr>
                <a:t>錢伯斯（</a:t>
              </a:r>
              <a:r>
                <a:rPr kumimoji="0" lang="en-US" sz="1600" dirty="0">
                  <a:latin typeface="標楷體" pitchFamily="65" charset="-120"/>
                  <a:ea typeface="標楷體" pitchFamily="65" charset="-120"/>
                </a:rPr>
                <a:t>John T. Chambers</a:t>
              </a:r>
              <a:r>
                <a:rPr kumimoji="0" lang="zh-TW" sz="1600" dirty="0">
                  <a:latin typeface="標楷體" pitchFamily="65" charset="-120"/>
                  <a:ea typeface="標楷體" pitchFamily="65" charset="-120"/>
                </a:rPr>
                <a:t>）擔任執行副總裁。年度營收超越一億美元。</a:t>
              </a:r>
              <a:endParaRPr kumimoji="0" lang="zh-TW" altLang="en-US" sz="1600" dirty="0">
                <a:latin typeface="標楷體" pitchFamily="65" charset="-120"/>
                <a:ea typeface="標楷體" pitchFamily="65" charset="-120"/>
              </a:endParaRPr>
            </a:p>
          </p:txBody>
        </p:sp>
      </p:grpSp>
      <p:sp>
        <p:nvSpPr>
          <p:cNvPr id="15" name="橢圓 14"/>
          <p:cNvSpPr/>
          <p:nvPr/>
        </p:nvSpPr>
        <p:spPr>
          <a:xfrm>
            <a:off x="3468688" y="3628479"/>
            <a:ext cx="452437" cy="454025"/>
          </a:xfrm>
          <a:prstGeom prst="ellipse">
            <a:avLst/>
          </a:pr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6" name="群組 15"/>
          <p:cNvGrpSpPr>
            <a:grpSpLocks/>
          </p:cNvGrpSpPr>
          <p:nvPr/>
        </p:nvGrpSpPr>
        <p:grpSpPr bwMode="auto">
          <a:xfrm>
            <a:off x="3884613" y="1891754"/>
            <a:ext cx="1500187" cy="1811337"/>
            <a:chOff x="3112463" y="0"/>
            <a:chExt cx="1499982" cy="1810385"/>
          </a:xfrm>
        </p:grpSpPr>
        <p:sp>
          <p:nvSpPr>
            <p:cNvPr id="30" name="矩形 29"/>
            <p:cNvSpPr/>
            <p:nvPr/>
          </p:nvSpPr>
          <p:spPr>
            <a:xfrm>
              <a:off x="3725154" y="0"/>
              <a:ext cx="887291" cy="181038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矩形 30"/>
            <p:cNvSpPr/>
            <p:nvPr/>
          </p:nvSpPr>
          <p:spPr>
            <a:xfrm>
              <a:off x="3112463" y="0"/>
              <a:ext cx="1499982" cy="181038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71120" tIns="71120" rIns="71120" bIns="71120" spcCol="1270" anchor="b"/>
            <a:lstStyle/>
            <a:p>
              <a:pPr defTabSz="444500">
                <a:lnSpc>
                  <a:spcPct val="90000"/>
                </a:lnSpc>
                <a:spcAft>
                  <a:spcPct val="35000"/>
                </a:spcAft>
                <a:defRPr/>
              </a:pPr>
              <a:r>
                <a:rPr kumimoji="0" lang="zh-TW" sz="1600" dirty="0">
                  <a:latin typeface="標楷體" pitchFamily="65" charset="-120"/>
                  <a:ea typeface="標楷體" pitchFamily="65" charset="-120"/>
                </a:rPr>
                <a:t>超越路由器</a:t>
              </a:r>
              <a:r>
                <a:rPr kumimoji="0" lang="zh-TW" altLang="en-US" sz="1600" dirty="0">
                  <a:latin typeface="標楷體" pitchFamily="65" charset="-120"/>
                  <a:ea typeface="標楷體" pitchFamily="65" charset="-120"/>
                </a:rPr>
                <a:t>範疇</a:t>
              </a:r>
              <a:r>
                <a:rPr kumimoji="0" lang="zh-TW" sz="1600" dirty="0">
                  <a:latin typeface="標楷體" pitchFamily="65" charset="-120"/>
                  <a:ea typeface="標楷體" pitchFamily="65" charset="-120"/>
                </a:rPr>
                <a:t>，成為完整網路解決方案供應商。</a:t>
              </a:r>
              <a:endParaRPr kumimoji="0" lang="en-US" altLang="zh-TW" sz="1600" dirty="0">
                <a:latin typeface="標楷體" pitchFamily="65" charset="-120"/>
                <a:ea typeface="標楷體" pitchFamily="65" charset="-120"/>
              </a:endParaRPr>
            </a:p>
            <a:p>
              <a:pPr algn="ctr" defTabSz="444500">
                <a:lnSpc>
                  <a:spcPct val="90000"/>
                </a:lnSpc>
                <a:spcAft>
                  <a:spcPct val="35000"/>
                </a:spcAft>
                <a:defRPr/>
              </a:pPr>
              <a:r>
                <a:rPr kumimoji="0" lang="en-US" altLang="zh-TW" sz="1600" dirty="0">
                  <a:latin typeface="標楷體" pitchFamily="65" charset="-120"/>
                  <a:ea typeface="標楷體" pitchFamily="65" charset="-120"/>
                </a:rPr>
                <a:t>1993</a:t>
              </a:r>
              <a:endParaRPr kumimoji="0" lang="zh-TW" altLang="en-US" sz="1600" dirty="0">
                <a:latin typeface="標楷體" pitchFamily="65" charset="-120"/>
                <a:ea typeface="標楷體" pitchFamily="65" charset="-120"/>
              </a:endParaRPr>
            </a:p>
          </p:txBody>
        </p:sp>
      </p:grpSp>
      <p:sp>
        <p:nvSpPr>
          <p:cNvPr id="17" name="橢圓 16"/>
          <p:cNvSpPr/>
          <p:nvPr/>
        </p:nvSpPr>
        <p:spPr>
          <a:xfrm>
            <a:off x="4400550" y="3628479"/>
            <a:ext cx="452438" cy="454025"/>
          </a:xfrm>
          <a:prstGeom prst="ellipse">
            <a:avLst/>
          </a:pr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8" name="群組 17"/>
          <p:cNvGrpSpPr>
            <a:grpSpLocks/>
          </p:cNvGrpSpPr>
          <p:nvPr/>
        </p:nvGrpSpPr>
        <p:grpSpPr bwMode="auto">
          <a:xfrm>
            <a:off x="4762500" y="4023766"/>
            <a:ext cx="1601788" cy="2141538"/>
            <a:chOff x="3942671" y="2715577"/>
            <a:chExt cx="1601074" cy="1810385"/>
          </a:xfrm>
        </p:grpSpPr>
        <p:sp>
          <p:nvSpPr>
            <p:cNvPr id="28" name="矩形 27"/>
            <p:cNvSpPr/>
            <p:nvPr/>
          </p:nvSpPr>
          <p:spPr>
            <a:xfrm>
              <a:off x="4656728" y="2715577"/>
              <a:ext cx="887017" cy="181038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矩形 28"/>
            <p:cNvSpPr/>
            <p:nvPr/>
          </p:nvSpPr>
          <p:spPr>
            <a:xfrm>
              <a:off x="3942671" y="2715577"/>
              <a:ext cx="1601074" cy="181038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71120" tIns="71120" rIns="71120" bIns="71120" spcCol="1270"/>
            <a:lstStyle/>
            <a:p>
              <a:pPr algn="ctr" defTabSz="444500">
                <a:lnSpc>
                  <a:spcPct val="90000"/>
                </a:lnSpc>
                <a:spcAft>
                  <a:spcPct val="35000"/>
                </a:spcAft>
                <a:defRPr/>
              </a:pPr>
              <a:r>
                <a:rPr kumimoji="0" lang="en-US" altLang="zh-TW" sz="1600" b="1" dirty="0">
                  <a:solidFill>
                    <a:schemeClr val="tx1"/>
                  </a:solidFill>
                  <a:latin typeface="標楷體" pitchFamily="65" charset="-120"/>
                  <a:ea typeface="標楷體" pitchFamily="65" charset="-120"/>
                </a:rPr>
                <a:t>1994</a:t>
              </a:r>
            </a:p>
            <a:p>
              <a:pPr defTabSz="444500">
                <a:lnSpc>
                  <a:spcPct val="90000"/>
                </a:lnSpc>
                <a:spcAft>
                  <a:spcPct val="35000"/>
                </a:spcAft>
                <a:defRPr/>
              </a:pPr>
              <a:r>
                <a:rPr kumimoji="0" lang="zh-TW" sz="1600" b="1" dirty="0">
                  <a:solidFill>
                    <a:srgbClr val="FF0000"/>
                  </a:solidFill>
                  <a:latin typeface="標楷體" pitchFamily="65" charset="-120"/>
                  <a:ea typeface="標楷體" pitchFamily="65" charset="-120"/>
                </a:rPr>
                <a:t>年度營收突破</a:t>
              </a:r>
              <a:r>
                <a:rPr kumimoji="0" lang="en-US" sz="1600" b="1" dirty="0">
                  <a:solidFill>
                    <a:srgbClr val="FF0000"/>
                  </a:solidFill>
                  <a:latin typeface="標楷體" pitchFamily="65" charset="-120"/>
                  <a:ea typeface="標楷體" pitchFamily="65" charset="-120"/>
                </a:rPr>
                <a:t>10</a:t>
              </a:r>
              <a:r>
                <a:rPr kumimoji="0" lang="zh-TW" sz="1600" b="1" dirty="0">
                  <a:solidFill>
                    <a:srgbClr val="FF0000"/>
                  </a:solidFill>
                  <a:latin typeface="標楷體" pitchFamily="65" charset="-120"/>
                  <a:ea typeface="標楷體" pitchFamily="65" charset="-120"/>
                </a:rPr>
                <a:t>億美元</a:t>
              </a:r>
            </a:p>
            <a:p>
              <a:pPr defTabSz="444500">
                <a:lnSpc>
                  <a:spcPct val="90000"/>
                </a:lnSpc>
                <a:spcAft>
                  <a:spcPct val="35000"/>
                </a:spcAft>
                <a:defRPr/>
              </a:pPr>
              <a:r>
                <a:rPr kumimoji="0" lang="zh-TW" sz="1600" b="1" dirty="0">
                  <a:solidFill>
                    <a:srgbClr val="FF0000"/>
                  </a:solidFill>
                  <a:latin typeface="標楷體" pitchFamily="65" charset="-120"/>
                  <a:ea typeface="標楷體" pitchFamily="65" charset="-120"/>
                </a:rPr>
                <a:t>推出</a:t>
              </a:r>
              <a:r>
                <a:rPr kumimoji="0" lang="zh-TW" sz="1600" b="1" dirty="0" smtClean="0">
                  <a:solidFill>
                    <a:srgbClr val="FF0000"/>
                  </a:solidFill>
                  <a:latin typeface="標楷體" pitchFamily="65" charset="-120"/>
                  <a:ea typeface="標楷體" pitchFamily="65" charset="-120"/>
                </a:rPr>
                <a:t>網站</a:t>
              </a:r>
              <a:r>
                <a:rPr kumimoji="0" lang="en-US" sz="1600" b="1" dirty="0" err="1" smtClean="0">
                  <a:solidFill>
                    <a:srgbClr val="FF0000"/>
                  </a:solidFill>
                  <a:latin typeface="標楷體" pitchFamily="65" charset="-120"/>
                  <a:ea typeface="標楷體" pitchFamily="65" charset="-120"/>
                </a:rPr>
                <a:t>cisco</a:t>
              </a:r>
              <a:r>
                <a:rPr kumimoji="0" lang="en-US" sz="1600" b="1" dirty="0" smtClean="0">
                  <a:solidFill>
                    <a:srgbClr val="FF0000"/>
                  </a:solidFill>
                  <a:latin typeface="標楷體" pitchFamily="65" charset="-120"/>
                  <a:ea typeface="標楷體" pitchFamily="65" charset="-120"/>
                </a:rPr>
                <a:t> </a:t>
              </a:r>
              <a:r>
                <a:rPr kumimoji="0" lang="en-US" sz="1600" b="1" dirty="0">
                  <a:solidFill>
                    <a:srgbClr val="FF0000"/>
                  </a:solidFill>
                  <a:latin typeface="標楷體" pitchFamily="65" charset="-120"/>
                  <a:ea typeface="標楷體" pitchFamily="65" charset="-120"/>
                </a:rPr>
                <a:t>connection online</a:t>
              </a:r>
              <a:endParaRPr kumimoji="0" lang="zh-TW" sz="1600" b="1" dirty="0">
                <a:solidFill>
                  <a:srgbClr val="FF0000"/>
                </a:solidFill>
                <a:latin typeface="標楷體" pitchFamily="65" charset="-120"/>
                <a:ea typeface="標楷體" pitchFamily="65" charset="-120"/>
              </a:endParaRPr>
            </a:p>
            <a:p>
              <a:pPr defTabSz="444500">
                <a:lnSpc>
                  <a:spcPct val="90000"/>
                </a:lnSpc>
                <a:spcAft>
                  <a:spcPct val="35000"/>
                </a:spcAft>
                <a:defRPr/>
              </a:pPr>
              <a:r>
                <a:rPr kumimoji="0" lang="zh-TW" sz="1600" dirty="0">
                  <a:solidFill>
                    <a:schemeClr val="tx1"/>
                  </a:solidFill>
                  <a:latin typeface="標楷體" pitchFamily="65" charset="-120"/>
                  <a:ea typeface="標楷體" pitchFamily="65" charset="-120"/>
                </a:rPr>
                <a:t>收購三家公司（總數</a:t>
              </a:r>
              <a:r>
                <a:rPr kumimoji="0" lang="en-US" sz="1600" dirty="0">
                  <a:solidFill>
                    <a:schemeClr val="tx1"/>
                  </a:solidFill>
                  <a:latin typeface="標楷體" pitchFamily="65" charset="-120"/>
                  <a:ea typeface="標楷體" pitchFamily="65" charset="-120"/>
                </a:rPr>
                <a:t>4</a:t>
              </a:r>
              <a:r>
                <a:rPr kumimoji="0" lang="zh-TW" sz="1600" dirty="0">
                  <a:solidFill>
                    <a:schemeClr val="tx1"/>
                  </a:solidFill>
                  <a:latin typeface="標楷體" pitchFamily="65" charset="-120"/>
                  <a:ea typeface="標楷體" pitchFamily="65" charset="-120"/>
                </a:rPr>
                <a:t>家） </a:t>
              </a:r>
              <a:endParaRPr kumimoji="0" lang="zh-TW" altLang="en-US" sz="1600" dirty="0">
                <a:solidFill>
                  <a:schemeClr val="tx1"/>
                </a:solidFill>
                <a:latin typeface="標楷體" pitchFamily="65" charset="-120"/>
                <a:ea typeface="標楷體" pitchFamily="65" charset="-120"/>
              </a:endParaRPr>
            </a:p>
          </p:txBody>
        </p:sp>
      </p:grpSp>
      <p:sp>
        <p:nvSpPr>
          <p:cNvPr id="19" name="橢圓 18"/>
          <p:cNvSpPr/>
          <p:nvPr/>
        </p:nvSpPr>
        <p:spPr>
          <a:xfrm>
            <a:off x="5330825" y="3628479"/>
            <a:ext cx="452438" cy="454025"/>
          </a:xfrm>
          <a:prstGeom prst="ellipse">
            <a:avLst/>
          </a:prstGeom>
        </p:spPr>
        <p:style>
          <a:lnRef idx="0">
            <a:schemeClr val="accent2"/>
          </a:lnRef>
          <a:fillRef idx="3">
            <a:schemeClr val="accent2"/>
          </a:fillRef>
          <a:effectRef idx="3">
            <a:schemeClr val="accent2"/>
          </a:effectRef>
          <a:fontRef idx="minor">
            <a:schemeClr val="lt1"/>
          </a:fontRef>
        </p:style>
      </p:sp>
      <p:grpSp>
        <p:nvGrpSpPr>
          <p:cNvPr id="10" name="群組 19"/>
          <p:cNvGrpSpPr>
            <a:grpSpLocks/>
          </p:cNvGrpSpPr>
          <p:nvPr/>
        </p:nvGrpSpPr>
        <p:grpSpPr bwMode="auto">
          <a:xfrm>
            <a:off x="5451475" y="1891754"/>
            <a:ext cx="2079625" cy="1811337"/>
            <a:chOff x="5588093" y="0"/>
            <a:chExt cx="886952" cy="1810385"/>
          </a:xfrm>
        </p:grpSpPr>
        <p:sp>
          <p:nvSpPr>
            <p:cNvPr id="26" name="矩形 25"/>
            <p:cNvSpPr/>
            <p:nvPr/>
          </p:nvSpPr>
          <p:spPr>
            <a:xfrm>
              <a:off x="5588093" y="0"/>
              <a:ext cx="886952" cy="181038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矩形 26"/>
            <p:cNvSpPr/>
            <p:nvPr/>
          </p:nvSpPr>
          <p:spPr>
            <a:xfrm>
              <a:off x="5675434" y="0"/>
              <a:ext cx="742737" cy="181038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71120" tIns="71120" rIns="71120" bIns="71120" spcCol="1270" anchor="b"/>
            <a:lstStyle/>
            <a:p>
              <a:pPr defTabSz="444500">
                <a:lnSpc>
                  <a:spcPct val="90000"/>
                </a:lnSpc>
                <a:spcAft>
                  <a:spcPct val="35000"/>
                </a:spcAft>
                <a:defRPr/>
              </a:pPr>
              <a:r>
                <a:rPr kumimoji="0" lang="zh-TW" sz="1600" dirty="0">
                  <a:latin typeface="標楷體" pitchFamily="65" charset="-120"/>
                  <a:ea typeface="標楷體" pitchFamily="65" charset="-120"/>
                </a:rPr>
                <a:t>首次</a:t>
              </a:r>
              <a:r>
                <a:rPr kumimoji="0" lang="zh-TW" sz="1600" dirty="0" smtClean="0">
                  <a:latin typeface="標楷體" pitchFamily="65" charset="-120"/>
                  <a:ea typeface="標楷體" pitchFamily="65" charset="-120"/>
                </a:rPr>
                <a:t>登上財星</a:t>
              </a:r>
              <a:r>
                <a:rPr kumimoji="0" lang="en-US" sz="1600" dirty="0" smtClean="0">
                  <a:latin typeface="標楷體" pitchFamily="65" charset="-120"/>
                  <a:ea typeface="標楷體" pitchFamily="65" charset="-120"/>
                </a:rPr>
                <a:t>500</a:t>
              </a:r>
              <a:r>
                <a:rPr kumimoji="0" lang="zh-TW" sz="1600" dirty="0">
                  <a:latin typeface="標楷體" pitchFamily="65" charset="-120"/>
                  <a:ea typeface="標楷體" pitchFamily="65" charset="-120"/>
                </a:rPr>
                <a:t>大企業名單排名第</a:t>
              </a:r>
              <a:r>
                <a:rPr kumimoji="0" lang="en-US" sz="1600" dirty="0">
                  <a:latin typeface="標楷體" pitchFamily="65" charset="-120"/>
                  <a:ea typeface="標楷體" pitchFamily="65" charset="-120"/>
                </a:rPr>
                <a:t>332</a:t>
              </a:r>
              <a:endParaRPr kumimoji="0" lang="zh-TW" sz="1600" dirty="0">
                <a:latin typeface="標楷體" pitchFamily="65" charset="-120"/>
                <a:ea typeface="標楷體" pitchFamily="65" charset="-120"/>
              </a:endParaRPr>
            </a:p>
            <a:p>
              <a:pPr defTabSz="444500">
                <a:lnSpc>
                  <a:spcPct val="90000"/>
                </a:lnSpc>
                <a:spcAft>
                  <a:spcPct val="35000"/>
                </a:spcAft>
                <a:defRPr/>
              </a:pPr>
              <a:r>
                <a:rPr kumimoji="0" lang="zh-TW" sz="1600" dirty="0">
                  <a:latin typeface="標楷體" pitchFamily="65" charset="-120"/>
                  <a:ea typeface="標楷體" pitchFamily="65" charset="-120"/>
                </a:rPr>
                <a:t>收購</a:t>
              </a:r>
              <a:r>
                <a:rPr kumimoji="0" lang="en-US" sz="1600" dirty="0">
                  <a:latin typeface="標楷體" pitchFamily="65" charset="-120"/>
                  <a:ea typeface="標楷體" pitchFamily="65" charset="-120"/>
                </a:rPr>
                <a:t>6</a:t>
              </a:r>
              <a:r>
                <a:rPr kumimoji="0" lang="zh-TW" sz="1600" dirty="0">
                  <a:latin typeface="標楷體" pitchFamily="65" charset="-120"/>
                  <a:ea typeface="標楷體" pitchFamily="65" charset="-120"/>
                </a:rPr>
                <a:t>家公司（總數</a:t>
              </a:r>
              <a:r>
                <a:rPr kumimoji="0" lang="en-US" sz="1600" dirty="0">
                  <a:latin typeface="標楷體" pitchFamily="65" charset="-120"/>
                  <a:ea typeface="標楷體" pitchFamily="65" charset="-120"/>
                </a:rPr>
                <a:t>21</a:t>
              </a:r>
              <a:r>
                <a:rPr kumimoji="0" lang="zh-TW" sz="1600" dirty="0">
                  <a:latin typeface="標楷體" pitchFamily="65" charset="-120"/>
                  <a:ea typeface="標楷體" pitchFamily="65" charset="-120"/>
                </a:rPr>
                <a:t>家）</a:t>
              </a:r>
            </a:p>
            <a:p>
              <a:pPr defTabSz="444500">
                <a:lnSpc>
                  <a:spcPct val="90000"/>
                </a:lnSpc>
                <a:spcAft>
                  <a:spcPct val="35000"/>
                </a:spcAft>
                <a:defRPr/>
              </a:pPr>
              <a:r>
                <a:rPr kumimoji="0" lang="zh-TW" sz="1600" dirty="0">
                  <a:latin typeface="標楷體" pitchFamily="65" charset="-120"/>
                  <a:ea typeface="標楷體" pitchFamily="65" charset="-120"/>
                </a:rPr>
                <a:t>僱用第</a:t>
              </a:r>
              <a:r>
                <a:rPr kumimoji="0" lang="en-US" sz="1600" dirty="0">
                  <a:latin typeface="標楷體" pitchFamily="65" charset="-120"/>
                  <a:ea typeface="標楷體" pitchFamily="65" charset="-120"/>
                </a:rPr>
                <a:t>10000</a:t>
              </a:r>
              <a:r>
                <a:rPr kumimoji="0" lang="zh-TW" sz="1600" dirty="0">
                  <a:latin typeface="標楷體" pitchFamily="65" charset="-120"/>
                  <a:ea typeface="標楷體" pitchFamily="65" charset="-120"/>
                </a:rPr>
                <a:t>位員工</a:t>
              </a:r>
              <a:endParaRPr kumimoji="0" lang="en-US" altLang="zh-TW" sz="1600" dirty="0">
                <a:latin typeface="標楷體" pitchFamily="65" charset="-120"/>
                <a:ea typeface="標楷體" pitchFamily="65" charset="-120"/>
              </a:endParaRPr>
            </a:p>
            <a:p>
              <a:pPr algn="ctr" defTabSz="444500">
                <a:lnSpc>
                  <a:spcPct val="90000"/>
                </a:lnSpc>
                <a:spcAft>
                  <a:spcPct val="35000"/>
                </a:spcAft>
                <a:defRPr/>
              </a:pPr>
              <a:r>
                <a:rPr kumimoji="0" lang="en-US" sz="1600" dirty="0">
                  <a:latin typeface="標楷體" pitchFamily="65" charset="-120"/>
                  <a:ea typeface="標楷體" pitchFamily="65" charset="-120"/>
                </a:rPr>
                <a:t>1997</a:t>
              </a:r>
              <a:endParaRPr kumimoji="0" lang="zh-TW" altLang="en-US" sz="1600" dirty="0">
                <a:latin typeface="標楷體" pitchFamily="65" charset="-120"/>
                <a:ea typeface="標楷體" pitchFamily="65" charset="-120"/>
              </a:endParaRPr>
            </a:p>
          </p:txBody>
        </p:sp>
      </p:grpSp>
      <p:sp>
        <p:nvSpPr>
          <p:cNvPr id="21" name="橢圓 20"/>
          <p:cNvSpPr/>
          <p:nvPr/>
        </p:nvSpPr>
        <p:spPr>
          <a:xfrm>
            <a:off x="6262688" y="3628479"/>
            <a:ext cx="452437" cy="454025"/>
          </a:xfrm>
          <a:prstGeom prst="ellipse">
            <a:avLst/>
          </a:pr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2" name="群組 21"/>
          <p:cNvGrpSpPr>
            <a:grpSpLocks/>
          </p:cNvGrpSpPr>
          <p:nvPr/>
        </p:nvGrpSpPr>
        <p:grpSpPr bwMode="auto">
          <a:xfrm>
            <a:off x="6589713" y="4023766"/>
            <a:ext cx="1671637" cy="1811338"/>
            <a:chOff x="6519393" y="2715577"/>
            <a:chExt cx="886952" cy="1810385"/>
          </a:xfrm>
        </p:grpSpPr>
        <p:sp>
          <p:nvSpPr>
            <p:cNvPr id="24" name="矩形 23"/>
            <p:cNvSpPr/>
            <p:nvPr/>
          </p:nvSpPr>
          <p:spPr>
            <a:xfrm>
              <a:off x="6519393" y="2715577"/>
              <a:ext cx="886952" cy="181038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矩形 24"/>
            <p:cNvSpPr/>
            <p:nvPr/>
          </p:nvSpPr>
          <p:spPr>
            <a:xfrm>
              <a:off x="6519393" y="2715577"/>
              <a:ext cx="886952" cy="181038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71120" tIns="71120" rIns="71120" bIns="71120" spcCol="1270"/>
            <a:lstStyle/>
            <a:p>
              <a:pPr algn="ctr" defTabSz="444500">
                <a:lnSpc>
                  <a:spcPct val="90000"/>
                </a:lnSpc>
                <a:spcAft>
                  <a:spcPct val="35000"/>
                </a:spcAft>
                <a:defRPr/>
              </a:pPr>
              <a:r>
                <a:rPr kumimoji="0" lang="en-US" altLang="zh-TW" sz="1600" dirty="0">
                  <a:latin typeface="標楷體" pitchFamily="65" charset="-120"/>
                  <a:ea typeface="標楷體" pitchFamily="65" charset="-120"/>
                </a:rPr>
                <a:t>1999</a:t>
              </a:r>
            </a:p>
            <a:p>
              <a:pPr defTabSz="444500">
                <a:lnSpc>
                  <a:spcPct val="90000"/>
                </a:lnSpc>
                <a:spcAft>
                  <a:spcPct val="35000"/>
                </a:spcAft>
                <a:defRPr/>
              </a:pPr>
              <a:r>
                <a:rPr kumimoji="0" lang="zh-TW" sz="1600" dirty="0">
                  <a:latin typeface="標楷體" pitchFamily="65" charset="-120"/>
                  <a:ea typeface="標楷體" pitchFamily="65" charset="-120"/>
                </a:rPr>
                <a:t>收購</a:t>
              </a:r>
              <a:r>
                <a:rPr kumimoji="0" lang="en-US" sz="1600" dirty="0">
                  <a:latin typeface="標楷體" pitchFamily="65" charset="-120"/>
                  <a:ea typeface="標楷體" pitchFamily="65" charset="-120"/>
                </a:rPr>
                <a:t>18</a:t>
              </a:r>
              <a:r>
                <a:rPr kumimoji="0" lang="zh-TW" sz="1600" dirty="0">
                  <a:latin typeface="標楷體" pitchFamily="65" charset="-120"/>
                  <a:ea typeface="標楷體" pitchFamily="65" charset="-120"/>
                </a:rPr>
                <a:t>家公司（總數</a:t>
              </a:r>
              <a:r>
                <a:rPr kumimoji="0" lang="en-US" sz="1600" dirty="0">
                  <a:latin typeface="標楷體" pitchFamily="65" charset="-120"/>
                  <a:ea typeface="標楷體" pitchFamily="65" charset="-120"/>
                </a:rPr>
                <a:t>48</a:t>
              </a:r>
              <a:r>
                <a:rPr kumimoji="0" lang="zh-TW" sz="1600" dirty="0">
                  <a:latin typeface="標楷體" pitchFamily="65" charset="-120"/>
                  <a:ea typeface="標楷體" pitchFamily="65" charset="-120"/>
                </a:rPr>
                <a:t>家）</a:t>
              </a:r>
            </a:p>
            <a:p>
              <a:pPr defTabSz="444500">
                <a:lnSpc>
                  <a:spcPct val="90000"/>
                </a:lnSpc>
                <a:spcAft>
                  <a:spcPct val="35000"/>
                </a:spcAft>
                <a:defRPr/>
              </a:pPr>
              <a:r>
                <a:rPr kumimoji="0" lang="zh-TW" sz="1600" b="1" dirty="0">
                  <a:solidFill>
                    <a:srgbClr val="FF0000"/>
                  </a:solidFill>
                  <a:latin typeface="標楷體" pitchFamily="65" charset="-120"/>
                  <a:ea typeface="標楷體" pitchFamily="65" charset="-120"/>
                </a:rPr>
                <a:t>年度營收超越</a:t>
              </a:r>
              <a:r>
                <a:rPr kumimoji="0" lang="en-US" sz="1600" b="1" dirty="0">
                  <a:solidFill>
                    <a:srgbClr val="FF0000"/>
                  </a:solidFill>
                  <a:latin typeface="標楷體" pitchFamily="65" charset="-120"/>
                  <a:ea typeface="標楷體" pitchFamily="65" charset="-120"/>
                </a:rPr>
                <a:t>100</a:t>
              </a:r>
              <a:r>
                <a:rPr kumimoji="0" lang="zh-TW" sz="1600" b="1" dirty="0">
                  <a:solidFill>
                    <a:srgbClr val="FF0000"/>
                  </a:solidFill>
                  <a:latin typeface="標楷體" pitchFamily="65" charset="-120"/>
                  <a:ea typeface="標楷體" pitchFamily="65" charset="-120"/>
                </a:rPr>
                <a:t>億美元大關</a:t>
              </a:r>
              <a:endParaRPr kumimoji="0" lang="en-US" altLang="zh-TW" sz="1600" b="1" dirty="0">
                <a:solidFill>
                  <a:srgbClr val="FF0000"/>
                </a:solidFill>
                <a:latin typeface="標楷體" pitchFamily="65" charset="-120"/>
                <a:ea typeface="標楷體" pitchFamily="65" charset="-120"/>
              </a:endParaRPr>
            </a:p>
          </p:txBody>
        </p:sp>
      </p:grpSp>
      <p:sp>
        <p:nvSpPr>
          <p:cNvPr id="23" name="橢圓 22"/>
          <p:cNvSpPr/>
          <p:nvPr/>
        </p:nvSpPr>
        <p:spPr>
          <a:xfrm>
            <a:off x="7194550" y="3628479"/>
            <a:ext cx="452438" cy="454025"/>
          </a:xfrm>
          <a:prstGeom prst="ellipse">
            <a:avLst/>
          </a:prstGeom>
        </p:spPr>
        <p:style>
          <a:lnRef idx="0">
            <a:schemeClr val="accent2"/>
          </a:lnRef>
          <a:fillRef idx="3">
            <a:schemeClr val="accent2"/>
          </a:fillRef>
          <a:effectRef idx="3">
            <a:schemeClr val="accent2"/>
          </a:effectRef>
          <a:fontRef idx="minor">
            <a:schemeClr val="lt1"/>
          </a:fontRef>
        </p:style>
      </p:sp>
      <p:pic>
        <p:nvPicPr>
          <p:cNvPr id="40" name="圖片 5" descr="Image2.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172400" y="74118"/>
            <a:ext cx="874549" cy="474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 name="矩形 40"/>
          <p:cNvSpPr/>
          <p:nvPr/>
        </p:nvSpPr>
        <p:spPr>
          <a:xfrm>
            <a:off x="432048" y="1772816"/>
            <a:ext cx="6732240" cy="307777"/>
          </a:xfrm>
          <a:prstGeom prst="rect">
            <a:avLst/>
          </a:prstGeom>
        </p:spPr>
        <p:txBody>
          <a:bodyPr wrap="square">
            <a:spAutoFit/>
          </a:bodyPr>
          <a:lstStyle/>
          <a:p>
            <a:r>
              <a:rPr lang="en-US" altLang="zh-TW" sz="1400" dirty="0" smtClean="0">
                <a:hlinkClick r:id="rId4"/>
              </a:rPr>
              <a:t>http://newsroom.cisco.com/dlls/timeline/2009_index.shtml</a:t>
            </a:r>
            <a:endParaRPr lang="zh-TW" altLang="en-US" sz="1400" dirty="0"/>
          </a:p>
        </p:txBody>
      </p:sp>
      <p:sp>
        <p:nvSpPr>
          <p:cNvPr id="42" name="矩形 41"/>
          <p:cNvSpPr/>
          <p:nvPr/>
        </p:nvSpPr>
        <p:spPr>
          <a:xfrm>
            <a:off x="395536" y="6309320"/>
            <a:ext cx="8964488" cy="338554"/>
          </a:xfrm>
          <a:prstGeom prst="rect">
            <a:avLst/>
          </a:prstGeom>
        </p:spPr>
        <p:txBody>
          <a:bodyPr wrap="square">
            <a:spAutoFit/>
          </a:bodyPr>
          <a:lstStyle/>
          <a:p>
            <a:r>
              <a:rPr lang="zh-TW" altLang="en-US" sz="1600" dirty="0" smtClean="0"/>
              <a:t>目前思科在全球 </a:t>
            </a:r>
            <a:r>
              <a:rPr lang="en-US" altLang="zh-TW" sz="1600" dirty="0" smtClean="0"/>
              <a:t>67</a:t>
            </a:r>
            <a:r>
              <a:rPr lang="zh-TW" altLang="en-US" sz="1600" dirty="0" smtClean="0"/>
              <a:t>個國家已有超過 </a:t>
            </a:r>
            <a:r>
              <a:rPr lang="en-US" altLang="zh-TW" sz="1600" dirty="0" smtClean="0"/>
              <a:t>400 </a:t>
            </a:r>
            <a:r>
              <a:rPr lang="zh-TW" altLang="en-US" sz="1600" dirty="0" smtClean="0"/>
              <a:t>個以上的分支據點，擁有</a:t>
            </a:r>
            <a:r>
              <a:rPr lang="en-US" altLang="zh-TW" sz="1600" dirty="0" smtClean="0"/>
              <a:t>70,174</a:t>
            </a:r>
            <a:r>
              <a:rPr lang="zh-TW" altLang="en-US" sz="1600" dirty="0" smtClean="0"/>
              <a:t>名員工</a:t>
            </a:r>
            <a:r>
              <a:rPr lang="en-US" altLang="zh-TW" sz="1600" dirty="0" smtClean="0"/>
              <a:t>(2010/9/06)</a:t>
            </a:r>
          </a:p>
        </p:txBody>
      </p:sp>
    </p:spTree>
    <p:extLst>
      <p:ext uri="{BB962C8B-B14F-4D97-AF65-F5344CB8AC3E}">
        <p14:creationId xmlns="" xmlns:p14="http://schemas.microsoft.com/office/powerpoint/2010/main" val="601482760"/>
      </p:ext>
    </p:extLst>
  </p:cSld>
  <p:clrMapOvr>
    <a:masterClrMapping/>
  </p:clrMapOvr>
  <p:transition>
    <p:pull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60648"/>
            <a:ext cx="8229600" cy="720080"/>
          </a:xfrm>
        </p:spPr>
        <p:txBody>
          <a:bodyPr>
            <a:normAutofit/>
          </a:bodyPr>
          <a:lstStyle/>
          <a:p>
            <a:r>
              <a:rPr lang="zh-TW" altLang="en-US" sz="4000" dirty="0" smtClean="0"/>
              <a:t>結論</a:t>
            </a:r>
            <a:endParaRPr lang="zh-TW" altLang="en-US" sz="4000" dirty="0"/>
          </a:p>
        </p:txBody>
      </p:sp>
      <p:grpSp>
        <p:nvGrpSpPr>
          <p:cNvPr id="42" name="群組 41"/>
          <p:cNvGrpSpPr/>
          <p:nvPr/>
        </p:nvGrpSpPr>
        <p:grpSpPr>
          <a:xfrm>
            <a:off x="233772" y="1258444"/>
            <a:ext cx="8676456" cy="5410916"/>
            <a:chOff x="233772" y="1186436"/>
            <a:chExt cx="8676456" cy="4946389"/>
          </a:xfrm>
        </p:grpSpPr>
        <p:grpSp>
          <p:nvGrpSpPr>
            <p:cNvPr id="6" name="群組 5"/>
            <p:cNvGrpSpPr/>
            <p:nvPr/>
          </p:nvGrpSpPr>
          <p:grpSpPr>
            <a:xfrm>
              <a:off x="233772" y="1186436"/>
              <a:ext cx="638010" cy="911439"/>
              <a:chOff x="0" y="2729"/>
              <a:chExt cx="638010" cy="911439"/>
            </a:xfrm>
          </p:grpSpPr>
          <p:sp>
            <p:nvSpPr>
              <p:cNvPr id="40" name="＞形箭號 39"/>
              <p:cNvSpPr/>
              <p:nvPr/>
            </p:nvSpPr>
            <p:spPr>
              <a:xfrm rot="5400000">
                <a:off x="-136714" y="139445"/>
                <a:ext cx="911439" cy="638008"/>
              </a:xfrm>
              <a:prstGeom prst="chevron">
                <a:avLst/>
              </a:prstGeom>
            </p:spPr>
            <p:style>
              <a:lnRef idx="2">
                <a:schemeClr val="accent1">
                  <a:shade val="50000"/>
                </a:schemeClr>
              </a:lnRef>
              <a:fillRef idx="1">
                <a:schemeClr val="accent1"/>
              </a:fillRef>
              <a:effectRef idx="0">
                <a:schemeClr val="accent1"/>
              </a:effectRef>
              <a:fontRef idx="minor">
                <a:schemeClr val="lt1"/>
              </a:fontRef>
            </p:style>
          </p:sp>
          <p:sp>
            <p:nvSpPr>
              <p:cNvPr id="41" name="＞形箭號 4"/>
              <p:cNvSpPr/>
              <p:nvPr/>
            </p:nvSpPr>
            <p:spPr>
              <a:xfrm>
                <a:off x="0" y="321733"/>
                <a:ext cx="638008" cy="2734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altLang="zh-TW" sz="2200" kern="1200" dirty="0" smtClean="0"/>
                  <a:t> </a:t>
                </a:r>
                <a:endParaRPr lang="zh-TW" altLang="en-US" sz="2200" kern="1200" dirty="0"/>
              </a:p>
            </p:txBody>
          </p:sp>
        </p:grpSp>
        <p:grpSp>
          <p:nvGrpSpPr>
            <p:cNvPr id="7" name="群組 6"/>
            <p:cNvGrpSpPr/>
            <p:nvPr/>
          </p:nvGrpSpPr>
          <p:grpSpPr>
            <a:xfrm>
              <a:off x="871778" y="1186438"/>
              <a:ext cx="8038447" cy="667690"/>
              <a:chOff x="638006" y="2731"/>
              <a:chExt cx="8038447" cy="667690"/>
            </a:xfrm>
          </p:grpSpPr>
          <p:sp>
            <p:nvSpPr>
              <p:cNvPr id="38" name="圓角化同側角落矩形 37"/>
              <p:cNvSpPr/>
              <p:nvPr/>
            </p:nvSpPr>
            <p:spPr>
              <a:xfrm rot="5400000">
                <a:off x="4323385" y="-3682648"/>
                <a:ext cx="667690" cy="8038447"/>
              </a:xfrm>
              <a:prstGeom prst="round2SameRect">
                <a:avLst/>
              </a:prstGeom>
            </p:spPr>
            <p:style>
              <a:lnRef idx="2">
                <a:schemeClr val="accent1">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9" name="圓角化同側角落矩形 6"/>
              <p:cNvSpPr/>
              <p:nvPr/>
            </p:nvSpPr>
            <p:spPr>
              <a:xfrm>
                <a:off x="638009" y="69999"/>
                <a:ext cx="8009527" cy="5345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7620" rIns="7620" bIns="7620" numCol="1" spcCol="1270" anchor="ctr" anchorCtr="0">
                <a:noAutofit/>
              </a:bodyPr>
              <a:lstStyle/>
              <a:p>
                <a:pPr marL="0" lvl="1" algn="l" defTabSz="533400" rtl="0">
                  <a:lnSpc>
                    <a:spcPct val="90000"/>
                  </a:lnSpc>
                  <a:spcBef>
                    <a:spcPct val="0"/>
                  </a:spcBef>
                  <a:spcAft>
                    <a:spcPct val="15000"/>
                  </a:spcAft>
                </a:pPr>
                <a:r>
                  <a:rPr lang="zh-TW" sz="2200" kern="1200" dirty="0" smtClean="0">
                    <a:latin typeface="標楷體" pitchFamily="65" charset="-120"/>
                    <a:ea typeface="標楷體" pitchFamily="65" charset="-120"/>
                  </a:rPr>
                  <a:t>思科的企業經營模式，</a:t>
                </a:r>
                <a:r>
                  <a:rPr lang="zh-TW" altLang="en-US" sz="2200" kern="1200" dirty="0" smtClean="0">
                    <a:latin typeface="標楷體" pitchFamily="65" charset="-120"/>
                    <a:ea typeface="標楷體" pitchFamily="65" charset="-120"/>
                  </a:rPr>
                  <a:t>藉</a:t>
                </a:r>
                <a:r>
                  <a:rPr lang="zh-TW" sz="2200" kern="1200" dirty="0" smtClean="0">
                    <a:latin typeface="標楷體" pitchFamily="65" charset="-120"/>
                    <a:ea typeface="標楷體" pitchFamily="65" charset="-120"/>
                  </a:rPr>
                  <a:t>由其與眾不同的</a:t>
                </a:r>
                <a:r>
                  <a:rPr lang="zh-TW" sz="2200" b="1" kern="1200" dirty="0" smtClean="0">
                    <a:solidFill>
                      <a:srgbClr val="FF0000"/>
                    </a:solidFill>
                    <a:latin typeface="標楷體" pitchFamily="65" charset="-120"/>
                    <a:ea typeface="標楷體" pitchFamily="65" charset="-120"/>
                  </a:rPr>
                  <a:t>經營理念</a:t>
                </a:r>
                <a:r>
                  <a:rPr lang="zh-TW" sz="2200" kern="1200" dirty="0" smtClean="0">
                    <a:latin typeface="標楷體" pitchFamily="65" charset="-120"/>
                    <a:ea typeface="標楷體" pitchFamily="65" charset="-120"/>
                  </a:rPr>
                  <a:t>與</a:t>
                </a:r>
                <a:r>
                  <a:rPr lang="zh-TW" sz="2200" b="1" kern="1200" dirty="0" smtClean="0">
                    <a:solidFill>
                      <a:srgbClr val="FF0000"/>
                    </a:solidFill>
                    <a:latin typeface="標楷體" pitchFamily="65" charset="-120"/>
                    <a:ea typeface="標楷體" pitchFamily="65" charset="-120"/>
                  </a:rPr>
                  <a:t>企業文化</a:t>
                </a:r>
                <a:r>
                  <a:rPr lang="zh-TW" sz="2200" kern="1200" dirty="0" smtClean="0">
                    <a:latin typeface="標楷體" pitchFamily="65" charset="-120"/>
                    <a:ea typeface="標楷體" pitchFamily="65" charset="-120"/>
                  </a:rPr>
                  <a:t>而能發揮更大的功效</a:t>
                </a:r>
                <a:endParaRPr lang="zh-TW" altLang="en-US" sz="2200" kern="1200" dirty="0">
                  <a:latin typeface="標楷體" pitchFamily="65" charset="-120"/>
                  <a:ea typeface="標楷體" pitchFamily="65" charset="-120"/>
                </a:endParaRPr>
              </a:p>
            </p:txBody>
          </p:sp>
        </p:grpSp>
        <p:grpSp>
          <p:nvGrpSpPr>
            <p:cNvPr id="8" name="群組 7"/>
            <p:cNvGrpSpPr/>
            <p:nvPr/>
          </p:nvGrpSpPr>
          <p:grpSpPr>
            <a:xfrm>
              <a:off x="233772" y="1988841"/>
              <a:ext cx="638008" cy="911440"/>
              <a:chOff x="0" y="816216"/>
              <a:chExt cx="638008" cy="911440"/>
            </a:xfrm>
          </p:grpSpPr>
          <p:sp>
            <p:nvSpPr>
              <p:cNvPr id="36" name="＞形箭號 35"/>
              <p:cNvSpPr/>
              <p:nvPr/>
            </p:nvSpPr>
            <p:spPr>
              <a:xfrm rot="5400000">
                <a:off x="-136716" y="952932"/>
                <a:ext cx="911440" cy="638008"/>
              </a:xfrm>
              <a:prstGeom prst="chevron">
                <a:avLst/>
              </a:prstGeom>
            </p:spPr>
            <p:style>
              <a:lnRef idx="2">
                <a:schemeClr val="accent2">
                  <a:shade val="50000"/>
                </a:schemeClr>
              </a:lnRef>
              <a:fillRef idx="1">
                <a:schemeClr val="accent2"/>
              </a:fillRef>
              <a:effectRef idx="0">
                <a:schemeClr val="accent2"/>
              </a:effectRef>
              <a:fontRef idx="minor">
                <a:schemeClr val="lt1"/>
              </a:fontRef>
            </p:style>
          </p:sp>
          <p:sp>
            <p:nvSpPr>
              <p:cNvPr id="37" name="＞形箭號 8"/>
              <p:cNvSpPr/>
              <p:nvPr/>
            </p:nvSpPr>
            <p:spPr>
              <a:xfrm>
                <a:off x="0" y="1135219"/>
                <a:ext cx="638008" cy="2734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altLang="zh-TW" sz="2200" kern="1200" dirty="0" smtClean="0"/>
                  <a:t> </a:t>
                </a:r>
                <a:endParaRPr lang="zh-TW" altLang="en-US" sz="2200" kern="1200" dirty="0"/>
              </a:p>
            </p:txBody>
          </p:sp>
        </p:grpSp>
        <p:grpSp>
          <p:nvGrpSpPr>
            <p:cNvPr id="9" name="群組 8"/>
            <p:cNvGrpSpPr/>
            <p:nvPr/>
          </p:nvGrpSpPr>
          <p:grpSpPr>
            <a:xfrm>
              <a:off x="871781" y="1988839"/>
              <a:ext cx="8038447" cy="655201"/>
              <a:chOff x="638009" y="816214"/>
              <a:chExt cx="8038447" cy="655201"/>
            </a:xfrm>
          </p:grpSpPr>
          <p:sp>
            <p:nvSpPr>
              <p:cNvPr id="34" name="圓角化同側角落矩形 33"/>
              <p:cNvSpPr/>
              <p:nvPr/>
            </p:nvSpPr>
            <p:spPr>
              <a:xfrm rot="5400000">
                <a:off x="4329632" y="-2875409"/>
                <a:ext cx="655201" cy="8038447"/>
              </a:xfrm>
              <a:prstGeom prst="round2SameRect">
                <a:avLst/>
              </a:prstGeom>
            </p:spPr>
            <p:style>
              <a:lnRef idx="2">
                <a:schemeClr val="accent1">
                  <a:shade val="80000"/>
                  <a:hueOff val="61249"/>
                  <a:satOff val="-878"/>
                  <a:lumOff val="512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5" name="圓角化同側角落矩形 10"/>
              <p:cNvSpPr/>
              <p:nvPr/>
            </p:nvSpPr>
            <p:spPr>
              <a:xfrm>
                <a:off x="638009" y="870994"/>
                <a:ext cx="8009527" cy="5345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7620" rIns="7620" bIns="7620" numCol="1" spcCol="1270" anchor="ctr" anchorCtr="0">
                <a:noAutofit/>
              </a:bodyPr>
              <a:lstStyle/>
              <a:p>
                <a:pPr marL="0" lvl="1" algn="l" defTabSz="533400" rtl="0">
                  <a:lnSpc>
                    <a:spcPct val="90000"/>
                  </a:lnSpc>
                  <a:spcBef>
                    <a:spcPct val="0"/>
                  </a:spcBef>
                  <a:spcAft>
                    <a:spcPct val="15000"/>
                  </a:spcAft>
                </a:pPr>
                <a:r>
                  <a:rPr lang="zh-TW" sz="2200" kern="1200" dirty="0" smtClean="0">
                    <a:latin typeface="標楷體" pitchFamily="65" charset="-120"/>
                    <a:ea typeface="標楷體" pitchFamily="65" charset="-120"/>
                  </a:rPr>
                  <a:t>網際網路的整合，將所有供應商連結起來，達到</a:t>
                </a:r>
                <a:r>
                  <a:rPr lang="zh-TW" sz="2200" b="1" kern="1200" dirty="0" smtClean="0">
                    <a:solidFill>
                      <a:srgbClr val="FF0000"/>
                    </a:solidFill>
                    <a:latin typeface="標楷體" pitchFamily="65" charset="-120"/>
                    <a:ea typeface="標楷體" pitchFamily="65" charset="-120"/>
                  </a:rPr>
                  <a:t>價值分工</a:t>
                </a:r>
                <a:r>
                  <a:rPr lang="zh-TW" sz="2200" kern="1200" dirty="0" smtClean="0">
                    <a:latin typeface="標楷體" pitchFamily="65" charset="-120"/>
                    <a:ea typeface="標楷體" pitchFamily="65" charset="-120"/>
                  </a:rPr>
                  <a:t>的綜效，更容易</a:t>
                </a:r>
                <a:r>
                  <a:rPr lang="zh-TW" sz="2200" b="1" kern="1200" dirty="0" smtClean="0">
                    <a:solidFill>
                      <a:srgbClr val="FF0000"/>
                    </a:solidFill>
                    <a:latin typeface="標楷體" pitchFamily="65" charset="-120"/>
                    <a:ea typeface="標楷體" pitchFamily="65" charset="-120"/>
                  </a:rPr>
                  <a:t>加強對供應商的議價能力，使得成本降低</a:t>
                </a:r>
                <a:endParaRPr lang="zh-TW" altLang="en-US" sz="2200" b="1" kern="1200" dirty="0">
                  <a:solidFill>
                    <a:srgbClr val="FF0000"/>
                  </a:solidFill>
                  <a:latin typeface="標楷體" pitchFamily="65" charset="-120"/>
                  <a:ea typeface="標楷體" pitchFamily="65" charset="-120"/>
                </a:endParaRPr>
              </a:p>
            </p:txBody>
          </p:sp>
        </p:grpSp>
        <p:grpSp>
          <p:nvGrpSpPr>
            <p:cNvPr id="10" name="群組 9"/>
            <p:cNvGrpSpPr/>
            <p:nvPr/>
          </p:nvGrpSpPr>
          <p:grpSpPr>
            <a:xfrm>
              <a:off x="233772" y="2780927"/>
              <a:ext cx="638009" cy="911439"/>
              <a:chOff x="0" y="1629699"/>
              <a:chExt cx="638009" cy="911439"/>
            </a:xfrm>
          </p:grpSpPr>
          <p:sp>
            <p:nvSpPr>
              <p:cNvPr id="32" name="＞形箭號 31"/>
              <p:cNvSpPr/>
              <p:nvPr/>
            </p:nvSpPr>
            <p:spPr>
              <a:xfrm rot="5400000">
                <a:off x="-136715" y="1766415"/>
                <a:ext cx="911439" cy="638008"/>
              </a:xfrm>
              <a:prstGeom prst="chevron">
                <a:avLst/>
              </a:prstGeom>
            </p:spPr>
            <p:style>
              <a:lnRef idx="2">
                <a:schemeClr val="accent3">
                  <a:shade val="50000"/>
                </a:schemeClr>
              </a:lnRef>
              <a:fillRef idx="1">
                <a:schemeClr val="accent3"/>
              </a:fillRef>
              <a:effectRef idx="0">
                <a:schemeClr val="accent3"/>
              </a:effectRef>
              <a:fontRef idx="minor">
                <a:schemeClr val="lt1"/>
              </a:fontRef>
            </p:style>
          </p:sp>
          <p:sp>
            <p:nvSpPr>
              <p:cNvPr id="33" name="＞形箭號 12"/>
              <p:cNvSpPr/>
              <p:nvPr/>
            </p:nvSpPr>
            <p:spPr>
              <a:xfrm>
                <a:off x="0" y="1948704"/>
                <a:ext cx="638008" cy="2734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altLang="zh-TW" sz="2200" kern="1200" dirty="0" smtClean="0"/>
                  <a:t> </a:t>
                </a:r>
                <a:endParaRPr lang="zh-TW" altLang="en-US" sz="2200" kern="1200" dirty="0"/>
              </a:p>
            </p:txBody>
          </p:sp>
        </p:grpSp>
        <p:grpSp>
          <p:nvGrpSpPr>
            <p:cNvPr id="11" name="群組 10"/>
            <p:cNvGrpSpPr/>
            <p:nvPr/>
          </p:nvGrpSpPr>
          <p:grpSpPr>
            <a:xfrm>
              <a:off x="871781" y="2780929"/>
              <a:ext cx="8038447" cy="653025"/>
              <a:chOff x="638009" y="1629701"/>
              <a:chExt cx="8038447" cy="653025"/>
            </a:xfrm>
          </p:grpSpPr>
          <p:sp>
            <p:nvSpPr>
              <p:cNvPr id="30" name="圓角化同側角落矩形 29"/>
              <p:cNvSpPr/>
              <p:nvPr/>
            </p:nvSpPr>
            <p:spPr>
              <a:xfrm rot="5400000">
                <a:off x="4330720" y="-2063010"/>
                <a:ext cx="653025" cy="8038447"/>
              </a:xfrm>
              <a:prstGeom prst="round2SameRect">
                <a:avLst/>
              </a:prstGeom>
            </p:spPr>
            <p:style>
              <a:lnRef idx="2">
                <a:schemeClr val="accent1">
                  <a:shade val="80000"/>
                  <a:hueOff val="122498"/>
                  <a:satOff val="-1757"/>
                  <a:lumOff val="1024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1" name="圓角化同側角落矩形 14"/>
              <p:cNvSpPr/>
              <p:nvPr/>
            </p:nvSpPr>
            <p:spPr>
              <a:xfrm>
                <a:off x="638009" y="1682304"/>
                <a:ext cx="8009527" cy="5345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7620" rIns="7620" bIns="7620" numCol="1" spcCol="1270" anchor="ctr" anchorCtr="0">
                <a:noAutofit/>
              </a:bodyPr>
              <a:lstStyle/>
              <a:p>
                <a:pPr marL="0" lvl="1" algn="l" defTabSz="533400" rtl="0">
                  <a:lnSpc>
                    <a:spcPct val="90000"/>
                  </a:lnSpc>
                  <a:spcBef>
                    <a:spcPct val="0"/>
                  </a:spcBef>
                  <a:spcAft>
                    <a:spcPct val="15000"/>
                  </a:spcAft>
                </a:pPr>
                <a:r>
                  <a:rPr lang="zh-TW" sz="2200" kern="1200" dirty="0" smtClean="0">
                    <a:latin typeface="標楷體" pitchFamily="65" charset="-120"/>
                    <a:ea typeface="標楷體" pitchFamily="65" charset="-120"/>
                  </a:rPr>
                  <a:t>製造商在流程方面從事部分研發和測試的工作，使思科的技術工程人員可以更專心一意的發展最新最好的產品</a:t>
                </a:r>
                <a:endParaRPr lang="zh-TW" altLang="en-US" sz="2200" kern="1200" dirty="0">
                  <a:latin typeface="標楷體" pitchFamily="65" charset="-120"/>
                  <a:ea typeface="標楷體" pitchFamily="65" charset="-120"/>
                </a:endParaRPr>
              </a:p>
            </p:txBody>
          </p:sp>
        </p:grpSp>
        <p:grpSp>
          <p:nvGrpSpPr>
            <p:cNvPr id="12" name="群組 11"/>
            <p:cNvGrpSpPr/>
            <p:nvPr/>
          </p:nvGrpSpPr>
          <p:grpSpPr>
            <a:xfrm>
              <a:off x="233772" y="3594414"/>
              <a:ext cx="638008" cy="911440"/>
              <a:chOff x="0" y="2443186"/>
              <a:chExt cx="638008" cy="911440"/>
            </a:xfrm>
          </p:grpSpPr>
          <p:sp>
            <p:nvSpPr>
              <p:cNvPr id="28" name="＞形箭號 27"/>
              <p:cNvSpPr/>
              <p:nvPr/>
            </p:nvSpPr>
            <p:spPr>
              <a:xfrm rot="5400000">
                <a:off x="-136716" y="2579902"/>
                <a:ext cx="911440" cy="638008"/>
              </a:xfrm>
              <a:prstGeom prst="chevron">
                <a:avLst/>
              </a:prstGeom>
            </p:spPr>
            <p:style>
              <a:lnRef idx="2">
                <a:schemeClr val="accent4">
                  <a:shade val="50000"/>
                </a:schemeClr>
              </a:lnRef>
              <a:fillRef idx="1">
                <a:schemeClr val="accent4"/>
              </a:fillRef>
              <a:effectRef idx="0">
                <a:schemeClr val="accent4"/>
              </a:effectRef>
              <a:fontRef idx="minor">
                <a:schemeClr val="lt1"/>
              </a:fontRef>
            </p:style>
          </p:sp>
          <p:sp>
            <p:nvSpPr>
              <p:cNvPr id="29" name="＞形箭號 16"/>
              <p:cNvSpPr/>
              <p:nvPr/>
            </p:nvSpPr>
            <p:spPr>
              <a:xfrm>
                <a:off x="0" y="2762190"/>
                <a:ext cx="638008" cy="2734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zh-TW" altLang="en-US" sz="2200" kern="1200"/>
              </a:p>
            </p:txBody>
          </p:sp>
        </p:grpSp>
        <p:grpSp>
          <p:nvGrpSpPr>
            <p:cNvPr id="13" name="群組 12"/>
            <p:cNvGrpSpPr/>
            <p:nvPr/>
          </p:nvGrpSpPr>
          <p:grpSpPr>
            <a:xfrm>
              <a:off x="871780" y="3594414"/>
              <a:ext cx="8038447" cy="629454"/>
              <a:chOff x="638008" y="2443186"/>
              <a:chExt cx="8038447" cy="629454"/>
            </a:xfrm>
          </p:grpSpPr>
          <p:sp>
            <p:nvSpPr>
              <p:cNvPr id="26" name="圓角化同側角落矩形 25"/>
              <p:cNvSpPr/>
              <p:nvPr/>
            </p:nvSpPr>
            <p:spPr>
              <a:xfrm rot="5400000">
                <a:off x="4342505" y="-1261311"/>
                <a:ext cx="629454" cy="8038447"/>
              </a:xfrm>
              <a:prstGeom prst="round2SameRect">
                <a:avLst/>
              </a:prstGeom>
            </p:spPr>
            <p:style>
              <a:lnRef idx="2">
                <a:schemeClr val="accent1">
                  <a:shade val="80000"/>
                  <a:hueOff val="183747"/>
                  <a:satOff val="-2635"/>
                  <a:lumOff val="1536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圓角化同側角落矩形 18"/>
              <p:cNvSpPr/>
              <p:nvPr/>
            </p:nvSpPr>
            <p:spPr>
              <a:xfrm>
                <a:off x="638009" y="2480205"/>
                <a:ext cx="8009527" cy="5345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7620" rIns="7620" bIns="7620" numCol="1" spcCol="1270" anchor="ctr" anchorCtr="0">
                <a:noAutofit/>
              </a:bodyPr>
              <a:lstStyle/>
              <a:p>
                <a:pPr marL="0" lvl="1" algn="l" defTabSz="533400" rtl="0">
                  <a:lnSpc>
                    <a:spcPct val="90000"/>
                  </a:lnSpc>
                  <a:spcBef>
                    <a:spcPct val="0"/>
                  </a:spcBef>
                  <a:spcAft>
                    <a:spcPct val="15000"/>
                  </a:spcAft>
                </a:pPr>
                <a:r>
                  <a:rPr lang="en-US" sz="2200" kern="1200" dirty="0" smtClean="0">
                    <a:latin typeface="標楷體" pitchFamily="65" charset="-120"/>
                    <a:ea typeface="標楷體" pitchFamily="65" charset="-120"/>
                  </a:rPr>
                  <a:t>Cisco Connection Online</a:t>
                </a:r>
                <a:r>
                  <a:rPr lang="zh-TW" sz="2200" kern="1200" dirty="0" smtClean="0">
                    <a:latin typeface="標楷體" pitchFamily="65" charset="-120"/>
                    <a:ea typeface="標楷體" pitchFamily="65" charset="-120"/>
                  </a:rPr>
                  <a:t>網站進一步</a:t>
                </a:r>
                <a:r>
                  <a:rPr lang="zh-TW" sz="2200" b="1" kern="1200" dirty="0" smtClean="0">
                    <a:solidFill>
                      <a:srgbClr val="FF0000"/>
                    </a:solidFill>
                    <a:latin typeface="標楷體" pitchFamily="65" charset="-120"/>
                    <a:ea typeface="標楷體" pitchFamily="65" charset="-120"/>
                  </a:rPr>
                  <a:t>匯聚思科客戶</a:t>
                </a:r>
                <a:r>
                  <a:rPr lang="zh-TW" altLang="en-US" sz="2200" kern="1200" dirty="0" smtClean="0">
                    <a:solidFill>
                      <a:schemeClr val="tx1"/>
                    </a:solidFill>
                    <a:latin typeface="標楷體" pitchFamily="65" charset="-120"/>
                    <a:ea typeface="標楷體" pitchFamily="65" charset="-120"/>
                  </a:rPr>
                  <a:t>，</a:t>
                </a:r>
                <a:r>
                  <a:rPr lang="zh-TW" sz="2200" kern="1200" dirty="0" smtClean="0">
                    <a:latin typeface="標楷體" pitchFamily="65" charset="-120"/>
                    <a:ea typeface="標楷體" pitchFamily="65" charset="-120"/>
                  </a:rPr>
                  <a:t>該網站以幾何速度增長，更創造和維持住一個緊密結合的</a:t>
                </a:r>
                <a:r>
                  <a:rPr lang="zh-TW" sz="2200" b="1" kern="1200" dirty="0" smtClean="0">
                    <a:solidFill>
                      <a:srgbClr val="FF0000"/>
                    </a:solidFill>
                    <a:latin typeface="標楷體" pitchFamily="65" charset="-120"/>
                    <a:ea typeface="標楷體" pitchFamily="65" charset="-120"/>
                  </a:rPr>
                  <a:t>思科社群</a:t>
                </a:r>
                <a:endParaRPr lang="zh-TW" altLang="en-US" sz="2200" b="1" kern="1200" dirty="0">
                  <a:solidFill>
                    <a:srgbClr val="FF0000"/>
                  </a:solidFill>
                  <a:latin typeface="標楷體" pitchFamily="65" charset="-120"/>
                  <a:ea typeface="標楷體" pitchFamily="65" charset="-120"/>
                </a:endParaRPr>
              </a:p>
            </p:txBody>
          </p:sp>
        </p:grpSp>
        <p:grpSp>
          <p:nvGrpSpPr>
            <p:cNvPr id="14" name="群組 13"/>
            <p:cNvGrpSpPr/>
            <p:nvPr/>
          </p:nvGrpSpPr>
          <p:grpSpPr>
            <a:xfrm>
              <a:off x="233772" y="4407900"/>
              <a:ext cx="638008" cy="911440"/>
              <a:chOff x="0" y="3256672"/>
              <a:chExt cx="638008" cy="911440"/>
            </a:xfrm>
          </p:grpSpPr>
          <p:sp>
            <p:nvSpPr>
              <p:cNvPr id="24" name="＞形箭號 23"/>
              <p:cNvSpPr/>
              <p:nvPr/>
            </p:nvSpPr>
            <p:spPr>
              <a:xfrm rot="5400000">
                <a:off x="-136716" y="3393388"/>
                <a:ext cx="911440" cy="638008"/>
              </a:xfrm>
              <a:prstGeom prst="chevron">
                <a:avLst/>
              </a:prstGeom>
            </p:spPr>
            <p:style>
              <a:lnRef idx="2">
                <a:schemeClr val="accent5">
                  <a:shade val="50000"/>
                </a:schemeClr>
              </a:lnRef>
              <a:fillRef idx="1">
                <a:schemeClr val="accent5"/>
              </a:fillRef>
              <a:effectRef idx="0">
                <a:schemeClr val="accent5"/>
              </a:effectRef>
              <a:fontRef idx="minor">
                <a:schemeClr val="lt1"/>
              </a:fontRef>
            </p:style>
          </p:sp>
          <p:sp>
            <p:nvSpPr>
              <p:cNvPr id="25" name="＞形箭號 20"/>
              <p:cNvSpPr/>
              <p:nvPr/>
            </p:nvSpPr>
            <p:spPr>
              <a:xfrm>
                <a:off x="0" y="3575676"/>
                <a:ext cx="638008" cy="2734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zh-TW" altLang="en-US" sz="2200" kern="1200"/>
              </a:p>
            </p:txBody>
          </p:sp>
        </p:grpSp>
        <p:grpSp>
          <p:nvGrpSpPr>
            <p:cNvPr id="15" name="群組 14"/>
            <p:cNvGrpSpPr/>
            <p:nvPr/>
          </p:nvGrpSpPr>
          <p:grpSpPr>
            <a:xfrm>
              <a:off x="871779" y="4407900"/>
              <a:ext cx="8038447" cy="605881"/>
              <a:chOff x="638007" y="3256672"/>
              <a:chExt cx="8038447" cy="605881"/>
            </a:xfrm>
          </p:grpSpPr>
          <p:sp>
            <p:nvSpPr>
              <p:cNvPr id="22" name="圓角化同側角落矩形 21"/>
              <p:cNvSpPr/>
              <p:nvPr/>
            </p:nvSpPr>
            <p:spPr>
              <a:xfrm rot="5400000">
                <a:off x="4354290" y="-459611"/>
                <a:ext cx="605881" cy="8038447"/>
              </a:xfrm>
              <a:prstGeom prst="round2SameRect">
                <a:avLst/>
              </a:prstGeom>
            </p:spPr>
            <p:style>
              <a:lnRef idx="2">
                <a:schemeClr val="accent1">
                  <a:shade val="80000"/>
                  <a:hueOff val="244997"/>
                  <a:satOff val="-3514"/>
                  <a:lumOff val="2049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圓角化同側角落矩形 22"/>
              <p:cNvSpPr/>
              <p:nvPr/>
            </p:nvSpPr>
            <p:spPr>
              <a:xfrm>
                <a:off x="638009" y="3285592"/>
                <a:ext cx="8009527" cy="5345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7620" rIns="7620" bIns="7620" numCol="1" spcCol="1270" anchor="ctr" anchorCtr="0">
                <a:noAutofit/>
              </a:bodyPr>
              <a:lstStyle/>
              <a:p>
                <a:pPr marL="0" lvl="1" algn="l" defTabSz="533400" rtl="0">
                  <a:lnSpc>
                    <a:spcPct val="90000"/>
                  </a:lnSpc>
                  <a:spcBef>
                    <a:spcPct val="0"/>
                  </a:spcBef>
                  <a:spcAft>
                    <a:spcPct val="15000"/>
                  </a:spcAft>
                </a:pPr>
                <a:r>
                  <a:rPr lang="zh-TW" sz="2200" kern="1200" dirty="0" smtClean="0">
                    <a:latin typeface="標楷體" pitchFamily="65" charset="-120"/>
                    <a:ea typeface="標楷體" pitchFamily="65" charset="-120"/>
                  </a:rPr>
                  <a:t>整個供應鍵的成功，必須有一個完整且可以快速回應的組織，思科的</a:t>
                </a:r>
                <a:r>
                  <a:rPr lang="zh-TW" sz="2200" b="1" kern="1200" dirty="0" smtClean="0">
                    <a:solidFill>
                      <a:srgbClr val="FF0000"/>
                    </a:solidFill>
                    <a:latin typeface="標楷體" pitchFamily="65" charset="-120"/>
                    <a:ea typeface="標楷體" pitchFamily="65" charset="-120"/>
                  </a:rPr>
                  <a:t>網路化組織</a:t>
                </a:r>
                <a:r>
                  <a:rPr lang="zh-TW" sz="2200" kern="1200" dirty="0" smtClean="0">
                    <a:latin typeface="標楷體" pitchFamily="65" charset="-120"/>
                    <a:ea typeface="標楷體" pitchFamily="65" charset="-120"/>
                  </a:rPr>
                  <a:t>也提供了思科快速成長時所需要的助力</a:t>
                </a:r>
                <a:endParaRPr lang="zh-TW" altLang="en-US" sz="2200" kern="1200" dirty="0">
                  <a:latin typeface="標楷體" pitchFamily="65" charset="-120"/>
                  <a:ea typeface="標楷體" pitchFamily="65" charset="-120"/>
                </a:endParaRPr>
              </a:p>
            </p:txBody>
          </p:sp>
        </p:grpSp>
        <p:grpSp>
          <p:nvGrpSpPr>
            <p:cNvPr id="16" name="群組 15"/>
            <p:cNvGrpSpPr/>
            <p:nvPr/>
          </p:nvGrpSpPr>
          <p:grpSpPr>
            <a:xfrm>
              <a:off x="233772" y="5221385"/>
              <a:ext cx="638008" cy="911440"/>
              <a:chOff x="0" y="4070157"/>
              <a:chExt cx="638008" cy="911440"/>
            </a:xfrm>
          </p:grpSpPr>
          <p:sp>
            <p:nvSpPr>
              <p:cNvPr id="20" name="＞形箭號 19"/>
              <p:cNvSpPr/>
              <p:nvPr/>
            </p:nvSpPr>
            <p:spPr>
              <a:xfrm rot="5400000">
                <a:off x="-136716" y="4206873"/>
                <a:ext cx="911440" cy="638008"/>
              </a:xfrm>
              <a:prstGeom prst="chevron">
                <a:avLst/>
              </a:prstGeom>
            </p:spPr>
            <p:style>
              <a:lnRef idx="2">
                <a:schemeClr val="accent6">
                  <a:shade val="50000"/>
                </a:schemeClr>
              </a:lnRef>
              <a:fillRef idx="1">
                <a:schemeClr val="accent6"/>
              </a:fillRef>
              <a:effectRef idx="0">
                <a:schemeClr val="accent6"/>
              </a:effectRef>
              <a:fontRef idx="minor">
                <a:schemeClr val="lt1"/>
              </a:fontRef>
            </p:style>
          </p:sp>
          <p:sp>
            <p:nvSpPr>
              <p:cNvPr id="21" name="＞形箭號 24"/>
              <p:cNvSpPr/>
              <p:nvPr/>
            </p:nvSpPr>
            <p:spPr>
              <a:xfrm>
                <a:off x="0" y="4389161"/>
                <a:ext cx="638008" cy="2734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zh-TW" altLang="en-US" sz="2200" kern="1200"/>
              </a:p>
            </p:txBody>
          </p:sp>
        </p:grpSp>
        <p:grpSp>
          <p:nvGrpSpPr>
            <p:cNvPr id="17" name="群組 16"/>
            <p:cNvGrpSpPr/>
            <p:nvPr/>
          </p:nvGrpSpPr>
          <p:grpSpPr>
            <a:xfrm>
              <a:off x="871780" y="5221385"/>
              <a:ext cx="8038447" cy="648135"/>
              <a:chOff x="638008" y="4070157"/>
              <a:chExt cx="8038447" cy="648135"/>
            </a:xfrm>
          </p:grpSpPr>
          <p:sp>
            <p:nvSpPr>
              <p:cNvPr id="18" name="圓角化同側角落矩形 17"/>
              <p:cNvSpPr/>
              <p:nvPr/>
            </p:nvSpPr>
            <p:spPr>
              <a:xfrm rot="5400000">
                <a:off x="4333164" y="375001"/>
                <a:ext cx="648135" cy="8038447"/>
              </a:xfrm>
              <a:prstGeom prst="round2SameRect">
                <a:avLst/>
              </a:prstGeom>
            </p:spPr>
            <p:style>
              <a:lnRef idx="2">
                <a:schemeClr val="accent1">
                  <a:shade val="80000"/>
                  <a:hueOff val="306246"/>
                  <a:satOff val="-4392"/>
                  <a:lumOff val="2561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圓角化同側角落矩形 26"/>
              <p:cNvSpPr/>
              <p:nvPr/>
            </p:nvSpPr>
            <p:spPr>
              <a:xfrm>
                <a:off x="638009" y="4099077"/>
                <a:ext cx="8009527" cy="5345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7620" rIns="7620" bIns="7620" numCol="1" spcCol="1270" anchor="ctr" anchorCtr="0">
                <a:noAutofit/>
              </a:bodyPr>
              <a:lstStyle/>
              <a:p>
                <a:pPr marL="0" lvl="1" algn="l" defTabSz="533400" rtl="0">
                  <a:lnSpc>
                    <a:spcPct val="90000"/>
                  </a:lnSpc>
                  <a:spcBef>
                    <a:spcPct val="0"/>
                  </a:spcBef>
                  <a:spcAft>
                    <a:spcPct val="15000"/>
                  </a:spcAft>
                </a:pPr>
                <a:r>
                  <a:rPr lang="zh-TW" sz="2200" kern="1200" dirty="0" smtClean="0">
                    <a:latin typeface="標楷體" pitchFamily="65" charset="-120"/>
                    <a:ea typeface="標楷體" pitchFamily="65" charset="-120"/>
                  </a:rPr>
                  <a:t>企業為了在更快速的競爭上取得領先，</a:t>
                </a:r>
                <a:r>
                  <a:rPr lang="en-US" sz="2200" kern="1200" dirty="0" smtClean="0">
                    <a:latin typeface="標楷體" pitchFamily="65" charset="-120"/>
                    <a:ea typeface="標楷體" pitchFamily="65" charset="-120"/>
                  </a:rPr>
                  <a:t>e</a:t>
                </a:r>
                <a:r>
                  <a:rPr lang="zh-TW" sz="2200" kern="1200" dirty="0" smtClean="0">
                    <a:latin typeface="標楷體" pitchFamily="65" charset="-120"/>
                    <a:ea typeface="標楷體" pitchFamily="65" charset="-120"/>
                  </a:rPr>
                  <a:t>化是一個必然的選擇，思科提供一個很好的例子，引領我們進入</a:t>
                </a:r>
                <a:r>
                  <a:rPr lang="en-US" sz="2200" b="1" kern="1200" dirty="0" smtClean="0">
                    <a:solidFill>
                      <a:srgbClr val="FF0000"/>
                    </a:solidFill>
                    <a:latin typeface="標楷體" pitchFamily="65" charset="-120"/>
                    <a:ea typeface="標楷體" pitchFamily="65" charset="-120"/>
                  </a:rPr>
                  <a:t>e-Business</a:t>
                </a:r>
                <a:r>
                  <a:rPr lang="zh-TW" sz="2200" kern="1200" dirty="0" smtClean="0">
                    <a:latin typeface="標楷體" pitchFamily="65" charset="-120"/>
                    <a:ea typeface="標楷體" pitchFamily="65" charset="-120"/>
                  </a:rPr>
                  <a:t>的世界</a:t>
                </a:r>
                <a:endParaRPr lang="zh-TW" altLang="en-US" sz="2200" kern="1200" dirty="0">
                  <a:latin typeface="標楷體" pitchFamily="65" charset="-120"/>
                  <a:ea typeface="標楷體" pitchFamily="65" charset="-120"/>
                </a:endParaRPr>
              </a:p>
            </p:txBody>
          </p:sp>
        </p:grpSp>
      </p:grpSp>
      <p:pic>
        <p:nvPicPr>
          <p:cNvPr id="44" name="圖片 5" descr="Image2.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172400" y="74118"/>
            <a:ext cx="874549" cy="474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466409769"/>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2338536" y="2983011"/>
            <a:ext cx="5257800" cy="2462213"/>
          </a:xfrm>
          <a:prstGeom prst="rect">
            <a:avLst/>
          </a:prstGeom>
          <a:noFill/>
          <a:ln w="12700">
            <a:noFill/>
            <a:miter lim="800000"/>
            <a:headEnd/>
            <a:tailEnd/>
          </a:ln>
          <a:effectLst/>
        </p:spPr>
        <p:txBody>
          <a:bodyPr lIns="0" tIns="0" rIns="0" bIns="0">
            <a:spAutoFit/>
          </a:bodyPr>
          <a:lstStyle/>
          <a:p>
            <a:pPr fontAlgn="auto">
              <a:spcBef>
                <a:spcPct val="50000"/>
              </a:spcBef>
              <a:spcAft>
                <a:spcPts val="0"/>
              </a:spcAft>
              <a:defRPr/>
            </a:pPr>
            <a:r>
              <a:rPr kumimoji="0" lang="zh-TW" altLang="en-US" sz="8000" b="1" dirty="0" smtClean="0">
                <a:solidFill>
                  <a:srgbClr val="000066"/>
                </a:solidFill>
                <a:effectLst>
                  <a:outerShdw blurRad="38100" dist="38100" dir="2700000" algn="tl">
                    <a:srgbClr val="C0C0C0"/>
                  </a:outerShdw>
                </a:effectLst>
                <a:latin typeface="+mn-lt"/>
                <a:ea typeface="新細明體" pitchFamily="18" charset="-120"/>
                <a:cs typeface="Arial Unicode MS" pitchFamily="34" charset="-128"/>
              </a:rPr>
              <a:t>謝謝聆聽</a:t>
            </a:r>
            <a:r>
              <a:rPr kumimoji="0" lang="en-US" altLang="zh-TW" sz="8000" b="1" i="1" dirty="0" smtClean="0">
                <a:solidFill>
                  <a:srgbClr val="000066"/>
                </a:solidFill>
                <a:effectLst>
                  <a:outerShdw blurRad="38100" dist="38100" dir="2700000" algn="tl">
                    <a:srgbClr val="C0C0C0"/>
                  </a:outerShdw>
                </a:effectLst>
                <a:latin typeface="+mn-lt"/>
                <a:ea typeface="新細明體" pitchFamily="18" charset="-120"/>
                <a:cs typeface="Arial Unicode MS" pitchFamily="34" charset="-128"/>
              </a:rPr>
              <a:t>Question</a:t>
            </a:r>
            <a:r>
              <a:rPr kumimoji="0" lang="en-US" altLang="zh-TW" sz="8000" b="1" i="1" dirty="0">
                <a:solidFill>
                  <a:srgbClr val="000066"/>
                </a:solidFill>
                <a:effectLst>
                  <a:outerShdw blurRad="38100" dist="38100" dir="2700000" algn="tl">
                    <a:srgbClr val="C0C0C0"/>
                  </a:outerShdw>
                </a:effectLst>
                <a:latin typeface="+mn-lt"/>
                <a:ea typeface="新細明體" pitchFamily="18" charset="-120"/>
                <a:cs typeface="Arial Unicode MS" pitchFamily="34" charset="-128"/>
              </a:rPr>
              <a:t>?</a:t>
            </a:r>
          </a:p>
        </p:txBody>
      </p:sp>
      <p:pic>
        <p:nvPicPr>
          <p:cNvPr id="3" name="圖片 5" descr="Image2.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172400" y="74118"/>
            <a:ext cx="874549" cy="474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a:stretch>
            <a:fillRect/>
          </a:stretch>
        </p:blipFill>
        <p:spPr bwMode="auto">
          <a:xfrm>
            <a:off x="-36512" y="0"/>
            <a:ext cx="9186281" cy="6902463"/>
          </a:xfrm>
          <a:prstGeom prst="rect">
            <a:avLst/>
          </a:prstGeom>
          <a:noFill/>
          <a:ln w="9525">
            <a:noFill/>
            <a:miter lim="800000"/>
            <a:headEnd/>
            <a:tailEnd/>
          </a:ln>
        </p:spPr>
      </p:pic>
      <p:sp>
        <p:nvSpPr>
          <p:cNvPr id="14339" name="標題 1"/>
          <p:cNvSpPr txBox="1">
            <a:spLocks/>
          </p:cNvSpPr>
          <p:nvPr/>
        </p:nvSpPr>
        <p:spPr bwMode="auto">
          <a:xfrm>
            <a:off x="457200" y="197768"/>
            <a:ext cx="8229600" cy="1143000"/>
          </a:xfrm>
          <a:prstGeom prst="rect">
            <a:avLst/>
          </a:prstGeom>
          <a:noFill/>
          <a:ln w="9525">
            <a:noFill/>
            <a:miter lim="800000"/>
            <a:headEnd/>
            <a:tailEnd/>
          </a:ln>
        </p:spPr>
        <p:txBody>
          <a:bodyPr/>
          <a:lstStyle/>
          <a:p>
            <a:pPr algn="ctr"/>
            <a:r>
              <a:rPr kumimoji="0" lang="zh-TW" altLang="zh-TW" sz="4000" b="1" dirty="0">
                <a:solidFill>
                  <a:schemeClr val="bg1"/>
                </a:solidFill>
                <a:latin typeface="標楷體" pitchFamily="65" charset="-120"/>
                <a:ea typeface="標楷體" pitchFamily="65" charset="-120"/>
                <a:cs typeface="ＭＳ Ｐゴシック" pitchFamily="34" charset="-128"/>
              </a:rPr>
              <a:t>思科的</a:t>
            </a:r>
            <a:r>
              <a:rPr kumimoji="0" lang="zh-TW" altLang="en-US" sz="4000" b="1" dirty="0">
                <a:solidFill>
                  <a:schemeClr val="bg1"/>
                </a:solidFill>
                <a:latin typeface="標楷體" pitchFamily="65" charset="-120"/>
                <a:ea typeface="標楷體" pitchFamily="65" charset="-120"/>
                <a:cs typeface="ＭＳ Ｐゴシック" pitchFamily="34" charset="-128"/>
              </a:rPr>
              <a:t>願景</a:t>
            </a:r>
            <a:endParaRPr kumimoji="0" lang="zh-TW" altLang="en-US" sz="4000" dirty="0">
              <a:solidFill>
                <a:schemeClr val="bg1"/>
              </a:solidFill>
              <a:latin typeface="標楷體" pitchFamily="65" charset="-120"/>
              <a:ea typeface="標楷體" pitchFamily="65" charset="-120"/>
              <a:cs typeface="ＭＳ Ｐゴシック" pitchFamily="34" charset="-128"/>
            </a:endParaRPr>
          </a:p>
        </p:txBody>
      </p:sp>
      <p:sp>
        <p:nvSpPr>
          <p:cNvPr id="14340" name="矩形 3"/>
          <p:cNvSpPr>
            <a:spLocks noChangeArrowheads="1"/>
          </p:cNvSpPr>
          <p:nvPr/>
        </p:nvSpPr>
        <p:spPr bwMode="auto">
          <a:xfrm>
            <a:off x="1849016" y="1054696"/>
            <a:ext cx="5675312" cy="707886"/>
          </a:xfrm>
          <a:prstGeom prst="rect">
            <a:avLst/>
          </a:prstGeom>
          <a:noFill/>
          <a:ln w="9525">
            <a:noFill/>
            <a:miter lim="800000"/>
            <a:headEnd/>
            <a:tailEnd/>
          </a:ln>
        </p:spPr>
        <p:txBody>
          <a:bodyPr>
            <a:spAutoFit/>
          </a:bodyPr>
          <a:lstStyle/>
          <a:p>
            <a:r>
              <a:rPr kumimoji="0" lang="zh-TW" altLang="en-US" sz="2000" dirty="0" smtClean="0">
                <a:solidFill>
                  <a:schemeClr val="bg1"/>
                </a:solidFill>
                <a:latin typeface="微軟正黑體" pitchFamily="34" charset="-120"/>
                <a:ea typeface="微軟正黑體" pitchFamily="34" charset="-120"/>
              </a:rPr>
              <a:t>市場定位：全球規模最大的網路設備供應商</a:t>
            </a:r>
            <a:endParaRPr kumimoji="0" lang="en-US" altLang="zh-TW" sz="2000" dirty="0" smtClean="0">
              <a:solidFill>
                <a:schemeClr val="bg1"/>
              </a:solidFill>
              <a:latin typeface="微軟正黑體" pitchFamily="34" charset="-120"/>
              <a:ea typeface="微軟正黑體" pitchFamily="34" charset="-120"/>
            </a:endParaRPr>
          </a:p>
          <a:p>
            <a:r>
              <a:rPr kumimoji="0" lang="zh-TW" altLang="en-US" sz="2000" dirty="0" smtClean="0">
                <a:solidFill>
                  <a:schemeClr val="bg1"/>
                </a:solidFill>
                <a:latin typeface="微軟正黑體" pitchFamily="34" charset="-120"/>
                <a:ea typeface="微軟正黑體" pitchFamily="34" charset="-120"/>
              </a:rPr>
              <a:t>營運目標：</a:t>
            </a:r>
            <a:r>
              <a:rPr kumimoji="0" lang="zh-TW" altLang="en-US" sz="2000" dirty="0">
                <a:solidFill>
                  <a:schemeClr val="bg1"/>
                </a:solidFill>
                <a:latin typeface="微軟正黑體" pitchFamily="34" charset="-120"/>
                <a:ea typeface="微軟正黑體" pitchFamily="34" charset="-120"/>
              </a:rPr>
              <a:t>網際網路終端對終端解決方案提供</a:t>
            </a:r>
            <a:r>
              <a:rPr kumimoji="0" lang="zh-TW" altLang="en-US" sz="2000" dirty="0" smtClean="0">
                <a:solidFill>
                  <a:schemeClr val="bg1"/>
                </a:solidFill>
                <a:latin typeface="微軟正黑體" pitchFamily="34" charset="-120"/>
                <a:ea typeface="微軟正黑體" pitchFamily="34" charset="-120"/>
              </a:rPr>
              <a:t>者</a:t>
            </a:r>
            <a:endParaRPr kumimoji="0" lang="zh-TW" altLang="en-US" sz="2000" dirty="0">
              <a:solidFill>
                <a:schemeClr val="bg1"/>
              </a:solidFill>
              <a:latin typeface="微軟正黑體" pitchFamily="34" charset="-120"/>
              <a:ea typeface="微軟正黑體" pitchFamily="34" charset="-120"/>
            </a:endParaRPr>
          </a:p>
        </p:txBody>
      </p:sp>
      <p:pic>
        <p:nvPicPr>
          <p:cNvPr id="10" name="Picture 462" descr="HAJ28546.png"/>
          <p:cNvPicPr preferRelativeResize="0">
            <a:picLocks noChangeAspect="1"/>
          </p:cNvPicPr>
          <p:nvPr/>
        </p:nvPicPr>
        <p:blipFill>
          <a:blip r:embed="rId4" cstate="print"/>
          <a:srcRect r="-55" b="125"/>
          <a:stretch>
            <a:fillRect/>
          </a:stretch>
        </p:blipFill>
        <p:spPr bwMode="auto">
          <a:xfrm>
            <a:off x="-36512" y="5501199"/>
            <a:ext cx="3563888" cy="1312177"/>
          </a:xfrm>
          <a:prstGeom prst="rect">
            <a:avLst/>
          </a:prstGeom>
          <a:noFill/>
          <a:ln w="9525">
            <a:solidFill>
              <a:schemeClr val="tx1"/>
            </a:solidFill>
            <a:miter lim="800000"/>
            <a:headEnd/>
            <a:tailEnd/>
          </a:ln>
        </p:spPr>
      </p:pic>
      <p:grpSp>
        <p:nvGrpSpPr>
          <p:cNvPr id="15" name="群組 14"/>
          <p:cNvGrpSpPr/>
          <p:nvPr/>
        </p:nvGrpSpPr>
        <p:grpSpPr>
          <a:xfrm>
            <a:off x="35496" y="2752974"/>
            <a:ext cx="3496916" cy="2764258"/>
            <a:chOff x="0" y="2636913"/>
            <a:chExt cx="3496916" cy="2764258"/>
          </a:xfrm>
        </p:grpSpPr>
        <p:pic>
          <p:nvPicPr>
            <p:cNvPr id="7" name="Picture 882" descr="med-res-C6K_family_Q4_2005"/>
            <p:cNvPicPr>
              <a:picLocks noChangeAspect="1" noChangeArrowheads="1"/>
            </p:cNvPicPr>
            <p:nvPr/>
          </p:nvPicPr>
          <p:blipFill>
            <a:blip r:embed="rId5" cstate="print"/>
            <a:srcRect/>
            <a:stretch>
              <a:fillRect/>
            </a:stretch>
          </p:blipFill>
          <p:spPr bwMode="auto">
            <a:xfrm>
              <a:off x="0" y="2636913"/>
              <a:ext cx="2035855" cy="2448272"/>
            </a:xfrm>
            <a:prstGeom prst="rect">
              <a:avLst/>
            </a:prstGeom>
            <a:noFill/>
            <a:ln w="9525">
              <a:noFill/>
              <a:miter lim="800000"/>
              <a:headEnd/>
              <a:tailEnd/>
            </a:ln>
          </p:spPr>
        </p:pic>
        <p:pic>
          <p:nvPicPr>
            <p:cNvPr id="8" name="Picture 13" descr="LBG0059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403648" y="4293096"/>
              <a:ext cx="1385887" cy="1108075"/>
            </a:xfrm>
            <a:prstGeom prst="rect">
              <a:avLst/>
            </a:prstGeom>
            <a:noFill/>
            <a:ln w="9525">
              <a:noFill/>
              <a:miter lim="800000"/>
              <a:headEnd/>
              <a:tailEnd/>
            </a:ln>
          </p:spPr>
        </p:pic>
        <p:pic>
          <p:nvPicPr>
            <p:cNvPr id="9" name="Picture 34" descr="cisco"/>
            <p:cNvPicPr>
              <a:picLocks noChangeAspect="1" noChangeArrowheads="1"/>
            </p:cNvPicPr>
            <p:nvPr/>
          </p:nvPicPr>
          <p:blipFill>
            <a:blip r:embed="rId7" cstate="print"/>
            <a:srcRect/>
            <a:stretch>
              <a:fillRect/>
            </a:stretch>
          </p:blipFill>
          <p:spPr bwMode="auto">
            <a:xfrm>
              <a:off x="683568" y="4725144"/>
              <a:ext cx="1179513" cy="560388"/>
            </a:xfrm>
            <a:prstGeom prst="rect">
              <a:avLst/>
            </a:prstGeom>
            <a:noFill/>
            <a:ln w="9525">
              <a:noFill/>
              <a:miter lim="800000"/>
              <a:headEnd/>
              <a:tailEnd/>
            </a:ln>
          </p:spPr>
        </p:pic>
        <p:pic>
          <p:nvPicPr>
            <p:cNvPr id="11" name="Picture 12"/>
            <p:cNvPicPr preferRelativeResize="0">
              <a:picLocks noChangeAspect="1" noChangeArrowheads="1"/>
            </p:cNvPicPr>
            <p:nvPr/>
          </p:nvPicPr>
          <p:blipFill>
            <a:blip r:embed="rId8" cstate="print"/>
            <a:srcRect b="-113"/>
            <a:stretch>
              <a:fillRect/>
            </a:stretch>
          </p:blipFill>
          <p:spPr bwMode="auto">
            <a:xfrm>
              <a:off x="2123728" y="3429000"/>
              <a:ext cx="1373188" cy="757238"/>
            </a:xfrm>
            <a:prstGeom prst="rect">
              <a:avLst/>
            </a:prstGeom>
            <a:noFill/>
            <a:ln w="9525">
              <a:noFill/>
              <a:miter lim="800000"/>
              <a:headEnd/>
              <a:tailEnd/>
            </a:ln>
          </p:spPr>
        </p:pic>
        <p:grpSp>
          <p:nvGrpSpPr>
            <p:cNvPr id="12" name="Group 93"/>
            <p:cNvGrpSpPr>
              <a:grpSpLocks/>
            </p:cNvGrpSpPr>
            <p:nvPr/>
          </p:nvGrpSpPr>
          <p:grpSpPr bwMode="auto">
            <a:xfrm>
              <a:off x="1979712" y="4077072"/>
              <a:ext cx="1239838" cy="609600"/>
              <a:chOff x="5122613" y="1724025"/>
              <a:chExt cx="1177504" cy="578754"/>
            </a:xfrm>
          </p:grpSpPr>
          <p:pic>
            <p:nvPicPr>
              <p:cNvPr id="13" name="Picture 9" descr="xformer_040609_004_transparent"/>
              <p:cNvPicPr>
                <a:picLocks noChangeAspect="1" noChangeArrowheads="1"/>
              </p:cNvPicPr>
              <p:nvPr/>
            </p:nvPicPr>
            <p:blipFill>
              <a:blip r:embed="rId9" cstate="print"/>
              <a:srcRect/>
              <a:stretch>
                <a:fillRect/>
              </a:stretch>
            </p:blipFill>
            <p:spPr bwMode="auto">
              <a:xfrm>
                <a:off x="5122613" y="1917313"/>
                <a:ext cx="1177504" cy="385466"/>
              </a:xfrm>
              <a:prstGeom prst="rect">
                <a:avLst/>
              </a:prstGeom>
              <a:noFill/>
              <a:ln w="9525">
                <a:noFill/>
                <a:miter lim="800000"/>
                <a:headEnd/>
                <a:tailEnd/>
              </a:ln>
            </p:spPr>
          </p:pic>
          <p:pic>
            <p:nvPicPr>
              <p:cNvPr id="14" name="Picture 7" descr="xformer_040609_002_transparent"/>
              <p:cNvPicPr>
                <a:picLocks noChangeAspect="1" noChangeArrowheads="1"/>
              </p:cNvPicPr>
              <p:nvPr/>
            </p:nvPicPr>
            <p:blipFill>
              <a:blip r:embed="rId10" cstate="print"/>
              <a:srcRect/>
              <a:stretch>
                <a:fillRect/>
              </a:stretch>
            </p:blipFill>
            <p:spPr bwMode="auto">
              <a:xfrm>
                <a:off x="5223700" y="1724025"/>
                <a:ext cx="1011987" cy="282157"/>
              </a:xfrm>
              <a:prstGeom prst="rect">
                <a:avLst/>
              </a:prstGeom>
              <a:noFill/>
              <a:ln w="9525">
                <a:noFill/>
                <a:miter lim="800000"/>
                <a:headEnd/>
                <a:tailEnd/>
              </a:ln>
            </p:spPr>
          </p:pic>
        </p:grpSp>
      </p:grpSp>
      <p:sp>
        <p:nvSpPr>
          <p:cNvPr id="16" name="矩形 15"/>
          <p:cNvSpPr/>
          <p:nvPr/>
        </p:nvSpPr>
        <p:spPr>
          <a:xfrm>
            <a:off x="1475656" y="2195572"/>
            <a:ext cx="646331" cy="369332"/>
          </a:xfrm>
          <a:prstGeom prst="rect">
            <a:avLst/>
          </a:prstGeom>
        </p:spPr>
        <p:txBody>
          <a:bodyPr wrap="none">
            <a:spAutoFit/>
          </a:bodyPr>
          <a:lstStyle/>
          <a:p>
            <a:r>
              <a:rPr lang="zh-TW" altLang="en-US" dirty="0" smtClean="0">
                <a:solidFill>
                  <a:schemeClr val="bg1"/>
                </a:solidFill>
              </a:rPr>
              <a:t>願景</a:t>
            </a:r>
            <a:endParaRPr lang="zh-TW" altLang="en-US" dirty="0">
              <a:solidFill>
                <a:schemeClr val="bg1"/>
              </a:solidFill>
            </a:endParaRPr>
          </a:p>
        </p:txBody>
      </p:sp>
      <p:sp>
        <p:nvSpPr>
          <p:cNvPr id="17" name="矩形 16"/>
          <p:cNvSpPr/>
          <p:nvPr/>
        </p:nvSpPr>
        <p:spPr>
          <a:xfrm>
            <a:off x="5220072" y="4293096"/>
            <a:ext cx="646331" cy="369332"/>
          </a:xfrm>
          <a:prstGeom prst="rect">
            <a:avLst/>
          </a:prstGeom>
        </p:spPr>
        <p:txBody>
          <a:bodyPr wrap="none">
            <a:spAutoFit/>
          </a:bodyPr>
          <a:lstStyle/>
          <a:p>
            <a:r>
              <a:rPr lang="zh-TW" altLang="en-US" dirty="0" smtClean="0">
                <a:solidFill>
                  <a:schemeClr val="bg1"/>
                </a:solidFill>
              </a:rPr>
              <a:t>使命</a:t>
            </a:r>
            <a:endParaRPr lang="zh-TW" altLang="en-US" dirty="0">
              <a:solidFill>
                <a:schemeClr val="bg1"/>
              </a:solidFill>
            </a:endParaRPr>
          </a:p>
        </p:txBody>
      </p:sp>
    </p:spTree>
    <p:extLst>
      <p:ext uri="{BB962C8B-B14F-4D97-AF65-F5344CB8AC3E}">
        <p14:creationId xmlns="" xmlns:p14="http://schemas.microsoft.com/office/powerpoint/2010/main" val="745442323"/>
      </p:ext>
    </p:extLst>
  </p:cSld>
  <p:clrMapOvr>
    <a:masterClrMapping/>
  </p:clrMapOvr>
  <p:transition>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normAutofit/>
          </a:bodyPr>
          <a:lstStyle/>
          <a:p>
            <a:r>
              <a:rPr lang="zh-TW" altLang="zh-TW" sz="4000" b="1" dirty="0" smtClean="0"/>
              <a:t>思科的經營理念</a:t>
            </a:r>
            <a:endParaRPr lang="zh-TW" altLang="en-US" sz="4000" dirty="0" smtClean="0"/>
          </a:p>
        </p:txBody>
      </p:sp>
      <p:grpSp>
        <p:nvGrpSpPr>
          <p:cNvPr id="122" name="群組 121"/>
          <p:cNvGrpSpPr/>
          <p:nvPr/>
        </p:nvGrpSpPr>
        <p:grpSpPr>
          <a:xfrm>
            <a:off x="395536" y="1216193"/>
            <a:ext cx="8388424" cy="5547639"/>
            <a:chOff x="871329" y="1144185"/>
            <a:chExt cx="7369270" cy="5547639"/>
          </a:xfrm>
        </p:grpSpPr>
        <p:grpSp>
          <p:nvGrpSpPr>
            <p:cNvPr id="72" name="群組 71"/>
            <p:cNvGrpSpPr/>
            <p:nvPr/>
          </p:nvGrpSpPr>
          <p:grpSpPr>
            <a:xfrm>
              <a:off x="871329" y="1340768"/>
              <a:ext cx="7369270" cy="1584176"/>
              <a:chOff x="-316295" y="300623"/>
              <a:chExt cx="7369270" cy="1584176"/>
            </a:xfrm>
            <a:scene3d>
              <a:camera prst="orthographicFront">
                <a:rot lat="0" lon="0" rev="0"/>
              </a:camera>
              <a:lightRig rig="contrasting" dir="t">
                <a:rot lat="0" lon="0" rev="1200000"/>
              </a:lightRig>
            </a:scene3d>
          </p:grpSpPr>
          <p:sp>
            <p:nvSpPr>
              <p:cNvPr id="120" name="矩形 119"/>
              <p:cNvSpPr/>
              <p:nvPr/>
            </p:nvSpPr>
            <p:spPr>
              <a:xfrm>
                <a:off x="2" y="422287"/>
                <a:ext cx="6768752" cy="1462512"/>
              </a:xfrm>
              <a:prstGeom prst="rect">
                <a:avLst/>
              </a:prstGeom>
              <a:sp3d z="300000" contourW="19050" prstMaterial="metal">
                <a:bevelT w="88900" h="203200"/>
                <a:bevelB w="165100" h="254000"/>
              </a:sp3d>
            </p:spPr>
            <p:style>
              <a:lnRef idx="0">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1" name="矩形 120"/>
              <p:cNvSpPr/>
              <p:nvPr/>
            </p:nvSpPr>
            <p:spPr>
              <a:xfrm>
                <a:off x="-316295" y="300623"/>
                <a:ext cx="7369270" cy="1534520"/>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25330" tIns="374904" rIns="525330" bIns="128016" numCol="1" spcCol="1270" anchor="t" anchorCtr="0">
                <a:noAutofit/>
              </a:bodyPr>
              <a:lstStyle/>
              <a:p>
                <a:pPr marL="171450" lvl="1" indent="-171450" defTabSz="800100">
                  <a:lnSpc>
                    <a:spcPct val="90000"/>
                  </a:lnSpc>
                  <a:spcAft>
                    <a:spcPct val="15000"/>
                  </a:spcAft>
                  <a:buFontTx/>
                  <a:buChar char="••"/>
                </a:pPr>
                <a:r>
                  <a:rPr kumimoji="0" lang="zh-TW" altLang="zh-TW" sz="2400" dirty="0" smtClean="0">
                    <a:latin typeface="標楷體" pitchFamily="65" charset="-120"/>
                    <a:ea typeface="標楷體" pitchFamily="65" charset="-120"/>
                  </a:rPr>
                  <a:t>運用網路科技革新、整合各部門作業</a:t>
                </a:r>
                <a:endParaRPr lang="zh-TW" altLang="en-US" sz="2400" dirty="0" smtClean="0">
                  <a:latin typeface="標楷體" pitchFamily="65" charset="-120"/>
                  <a:ea typeface="標楷體" pitchFamily="65" charset="-120"/>
                </a:endParaRPr>
              </a:p>
              <a:p>
                <a:pPr marL="171450" lvl="1" indent="-171450" algn="l" defTabSz="800100">
                  <a:lnSpc>
                    <a:spcPct val="90000"/>
                  </a:lnSpc>
                  <a:spcBef>
                    <a:spcPct val="0"/>
                  </a:spcBef>
                  <a:spcAft>
                    <a:spcPct val="15000"/>
                  </a:spcAft>
                  <a:buChar char="••"/>
                </a:pPr>
                <a:r>
                  <a:rPr kumimoji="0" lang="zh-TW" altLang="zh-TW" sz="2400" kern="1200" dirty="0" smtClean="0">
                    <a:latin typeface="標楷體" pitchFamily="65" charset="-120"/>
                    <a:ea typeface="標楷體" pitchFamily="65" charset="-120"/>
                  </a:rPr>
                  <a:t>藉網際網路科技優勢，整合商務</a:t>
                </a:r>
                <a:r>
                  <a:rPr kumimoji="0" lang="zh-TW" altLang="zh-TW" sz="2400" b="1" kern="1200" dirty="0" smtClean="0">
                    <a:solidFill>
                      <a:srgbClr val="FF0000"/>
                    </a:solidFill>
                    <a:latin typeface="標楷體" pitchFamily="65" charset="-120"/>
                    <a:ea typeface="標楷體" pitchFamily="65" charset="-120"/>
                  </a:rPr>
                  <a:t>營運模</a:t>
                </a:r>
                <a:r>
                  <a:rPr kumimoji="0" lang="zh-TW" altLang="en-US" sz="2400" b="1" kern="1200" dirty="0" smtClean="0">
                    <a:solidFill>
                      <a:srgbClr val="FF0000"/>
                    </a:solidFill>
                    <a:latin typeface="標楷體" pitchFamily="65" charset="-120"/>
                    <a:ea typeface="標楷體" pitchFamily="65" charset="-120"/>
                  </a:rPr>
                  <a:t>式</a:t>
                </a:r>
                <a:endParaRPr kumimoji="0" lang="en-US" altLang="zh-TW" sz="2400" kern="1200" dirty="0" smtClean="0">
                  <a:latin typeface="標楷體" pitchFamily="65" charset="-120"/>
                  <a:ea typeface="標楷體" pitchFamily="65" charset="-120"/>
                </a:endParaRPr>
              </a:p>
              <a:p>
                <a:pPr marL="171450" lvl="1" indent="-171450" defTabSz="800100">
                  <a:lnSpc>
                    <a:spcPct val="90000"/>
                  </a:lnSpc>
                  <a:spcAft>
                    <a:spcPct val="15000"/>
                  </a:spcAft>
                  <a:buFontTx/>
                  <a:buChar char="••"/>
                </a:pPr>
                <a:r>
                  <a:rPr kumimoji="0" lang="zh-TW" altLang="zh-TW" sz="2400" dirty="0" smtClean="0">
                    <a:latin typeface="標楷體" pitchFamily="65" charset="-120"/>
                    <a:ea typeface="標楷體" pitchFamily="65" charset="-120"/>
                  </a:rPr>
                  <a:t>將網際網路瞬間溝通的力量，化為</a:t>
                </a:r>
                <a:r>
                  <a:rPr kumimoji="0" lang="zh-TW" altLang="zh-TW" sz="2400" b="1" dirty="0" smtClean="0">
                    <a:solidFill>
                      <a:srgbClr val="FF0000"/>
                    </a:solidFill>
                    <a:latin typeface="標楷體" pitchFamily="65" charset="-120"/>
                    <a:ea typeface="標楷體" pitchFamily="65" charset="-120"/>
                  </a:rPr>
                  <a:t>經營願景</a:t>
                </a:r>
                <a:endParaRPr lang="zh-TW" altLang="en-US" sz="2400" dirty="0" smtClean="0">
                  <a:latin typeface="標楷體" pitchFamily="65" charset="-120"/>
                  <a:ea typeface="標楷體" pitchFamily="65" charset="-120"/>
                </a:endParaRPr>
              </a:p>
            </p:txBody>
          </p:sp>
        </p:grpSp>
        <p:grpSp>
          <p:nvGrpSpPr>
            <p:cNvPr id="73" name="群組 72"/>
            <p:cNvGrpSpPr/>
            <p:nvPr/>
          </p:nvGrpSpPr>
          <p:grpSpPr>
            <a:xfrm>
              <a:off x="1526061" y="1144185"/>
              <a:ext cx="4738126" cy="531360"/>
              <a:chOff x="338437" y="104040"/>
              <a:chExt cx="4738126" cy="531360"/>
            </a:xfrm>
            <a:scene3d>
              <a:camera prst="orthographicFront">
                <a:rot lat="0" lon="0" rev="0"/>
              </a:camera>
              <a:lightRig rig="contrasting" dir="t">
                <a:rot lat="0" lon="0" rev="1200000"/>
              </a:lightRig>
            </a:scene3d>
          </p:grpSpPr>
          <p:sp>
            <p:nvSpPr>
              <p:cNvPr id="86" name="圓角矩形 85"/>
              <p:cNvSpPr/>
              <p:nvPr/>
            </p:nvSpPr>
            <p:spPr>
              <a:xfrm>
                <a:off x="338437" y="104040"/>
                <a:ext cx="4738126" cy="531360"/>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87" name="圓角矩形 6"/>
              <p:cNvSpPr/>
              <p:nvPr/>
            </p:nvSpPr>
            <p:spPr>
              <a:xfrm>
                <a:off x="364376" y="129979"/>
                <a:ext cx="4686248" cy="4794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9090" tIns="0" rIns="179090" bIns="0" numCol="1" spcCol="1270" anchor="ctr" anchorCtr="0">
                <a:noAutofit/>
              </a:bodyPr>
              <a:lstStyle/>
              <a:p>
                <a:pPr lvl="0" algn="l" defTabSz="800100">
                  <a:lnSpc>
                    <a:spcPct val="90000"/>
                  </a:lnSpc>
                  <a:spcBef>
                    <a:spcPct val="0"/>
                  </a:spcBef>
                  <a:spcAft>
                    <a:spcPct val="35000"/>
                  </a:spcAft>
                </a:pPr>
                <a:r>
                  <a:rPr lang="zh-TW" altLang="en-US" sz="2400" kern="1200" dirty="0" smtClean="0">
                    <a:latin typeface="標楷體" pitchFamily="65" charset="-120"/>
                    <a:ea typeface="標楷體" pitchFamily="65" charset="-120"/>
                  </a:rPr>
                  <a:t>善用網際網路科技</a:t>
                </a:r>
                <a:endParaRPr lang="zh-TW" altLang="en-US" sz="2400" kern="1200" dirty="0">
                  <a:latin typeface="標楷體" pitchFamily="65" charset="-120"/>
                  <a:ea typeface="標楷體" pitchFamily="65" charset="-120"/>
                </a:endParaRPr>
              </a:p>
            </p:txBody>
          </p:sp>
        </p:grpSp>
        <p:grpSp>
          <p:nvGrpSpPr>
            <p:cNvPr id="74" name="群組 73"/>
            <p:cNvGrpSpPr/>
            <p:nvPr/>
          </p:nvGrpSpPr>
          <p:grpSpPr>
            <a:xfrm>
              <a:off x="871329" y="3356992"/>
              <a:ext cx="7085049" cy="1275750"/>
              <a:chOff x="-316295" y="2316847"/>
              <a:chExt cx="7085049" cy="1275750"/>
            </a:xfrm>
            <a:scene3d>
              <a:camera prst="orthographicFront">
                <a:rot lat="0" lon="0" rev="0"/>
              </a:camera>
              <a:lightRig rig="contrasting" dir="t">
                <a:rot lat="0" lon="0" rev="1200000"/>
              </a:lightRig>
            </a:scene3d>
          </p:grpSpPr>
          <p:sp>
            <p:nvSpPr>
              <p:cNvPr id="84" name="矩形 83"/>
              <p:cNvSpPr/>
              <p:nvPr/>
            </p:nvSpPr>
            <p:spPr>
              <a:xfrm>
                <a:off x="2" y="2433602"/>
                <a:ext cx="6768752" cy="1035373"/>
              </a:xfrm>
              <a:prstGeom prst="rect">
                <a:avLst/>
              </a:prstGeom>
              <a:sp3d z="300000" contourW="19050" prstMaterial="metal">
                <a:bevelT w="88900" h="203200"/>
                <a:bevelB w="165100" h="254000"/>
              </a:sp3d>
            </p:spPr>
            <p:style>
              <a:lnRef idx="0">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5" name="矩形 84"/>
              <p:cNvSpPr/>
              <p:nvPr/>
            </p:nvSpPr>
            <p:spPr>
              <a:xfrm>
                <a:off x="-316295" y="2316847"/>
                <a:ext cx="6768752" cy="1275750"/>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25330" tIns="374904" rIns="525330" bIns="128016" numCol="1" spcCol="1270" anchor="t" anchorCtr="0">
                <a:noAutofit/>
              </a:bodyPr>
              <a:lstStyle/>
              <a:p>
                <a:pPr marL="171450" lvl="1" indent="-171450" algn="l" defTabSz="800100">
                  <a:lnSpc>
                    <a:spcPct val="90000"/>
                  </a:lnSpc>
                  <a:spcBef>
                    <a:spcPct val="0"/>
                  </a:spcBef>
                  <a:spcAft>
                    <a:spcPct val="15000"/>
                  </a:spcAft>
                  <a:buChar char="••"/>
                </a:pPr>
                <a:r>
                  <a:rPr kumimoji="0" lang="zh-TW" altLang="zh-TW" sz="2400" kern="1200" dirty="0" smtClean="0">
                    <a:latin typeface="標楷體" pitchFamily="65" charset="-120"/>
                    <a:ea typeface="標楷體" pitchFamily="65" charset="-120"/>
                  </a:rPr>
                  <a:t>視員工為公司重要資產</a:t>
                </a:r>
                <a:endParaRPr lang="zh-TW" altLang="en-US" sz="2400" kern="1200" dirty="0">
                  <a:latin typeface="標楷體" pitchFamily="65" charset="-120"/>
                  <a:ea typeface="標楷體" pitchFamily="65" charset="-120"/>
                </a:endParaRPr>
              </a:p>
              <a:p>
                <a:pPr marL="171450" lvl="1" indent="-171450" algn="l" defTabSz="800100">
                  <a:lnSpc>
                    <a:spcPct val="90000"/>
                  </a:lnSpc>
                  <a:spcBef>
                    <a:spcPct val="0"/>
                  </a:spcBef>
                  <a:spcAft>
                    <a:spcPct val="15000"/>
                  </a:spcAft>
                  <a:buChar char="••"/>
                </a:pPr>
                <a:r>
                  <a:rPr kumimoji="0" lang="zh-TW" altLang="zh-TW" sz="2400" kern="1200" dirty="0" smtClean="0">
                    <a:latin typeface="標楷體" pitchFamily="65" charset="-120"/>
                    <a:ea typeface="標楷體" pitchFamily="65" charset="-120"/>
                  </a:rPr>
                  <a:t>將顧客視為</a:t>
                </a:r>
                <a:r>
                  <a:rPr kumimoji="0" lang="zh-TW" altLang="zh-TW" sz="2400" b="1" kern="1200" dirty="0" smtClean="0">
                    <a:solidFill>
                      <a:srgbClr val="FF0000"/>
                    </a:solidFill>
                    <a:latin typeface="標楷體" pitchFamily="65" charset="-120"/>
                    <a:ea typeface="標楷體" pitchFamily="65" charset="-120"/>
                  </a:rPr>
                  <a:t>塑造公司策略</a:t>
                </a:r>
                <a:r>
                  <a:rPr kumimoji="0" lang="zh-TW" altLang="zh-TW" sz="2400" kern="1200" dirty="0" smtClean="0">
                    <a:latin typeface="標楷體" pitchFamily="65" charset="-120"/>
                    <a:ea typeface="標楷體" pitchFamily="65" charset="-120"/>
                  </a:rPr>
                  <a:t>的合夥人</a:t>
                </a:r>
                <a:endParaRPr lang="zh-TW" altLang="en-US" sz="2400" kern="1200" dirty="0">
                  <a:latin typeface="標楷體" pitchFamily="65" charset="-120"/>
                  <a:ea typeface="標楷體" pitchFamily="65" charset="-120"/>
                </a:endParaRPr>
              </a:p>
            </p:txBody>
          </p:sp>
        </p:grpSp>
        <p:grpSp>
          <p:nvGrpSpPr>
            <p:cNvPr id="75" name="群組 74"/>
            <p:cNvGrpSpPr/>
            <p:nvPr/>
          </p:nvGrpSpPr>
          <p:grpSpPr>
            <a:xfrm>
              <a:off x="1526061" y="3160409"/>
              <a:ext cx="4738126" cy="531360"/>
              <a:chOff x="338437" y="2120264"/>
              <a:chExt cx="4738126" cy="531360"/>
            </a:xfrm>
            <a:scene3d>
              <a:camera prst="orthographicFront">
                <a:rot lat="0" lon="0" rev="0"/>
              </a:camera>
              <a:lightRig rig="contrasting" dir="t">
                <a:rot lat="0" lon="0" rev="1200000"/>
              </a:lightRig>
            </a:scene3d>
          </p:grpSpPr>
          <p:sp>
            <p:nvSpPr>
              <p:cNvPr id="82" name="圓角矩形 81"/>
              <p:cNvSpPr/>
              <p:nvPr/>
            </p:nvSpPr>
            <p:spPr>
              <a:xfrm>
                <a:off x="338437" y="2120264"/>
                <a:ext cx="4738126" cy="531360"/>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83" name="圓角矩形 10"/>
              <p:cNvSpPr/>
              <p:nvPr/>
            </p:nvSpPr>
            <p:spPr>
              <a:xfrm>
                <a:off x="364376" y="2125397"/>
                <a:ext cx="4686248" cy="4794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9090" tIns="0" rIns="179090" bIns="0" numCol="1" spcCol="1270" anchor="ctr" anchorCtr="0">
                <a:noAutofit/>
              </a:bodyPr>
              <a:lstStyle/>
              <a:p>
                <a:pPr lvl="0" algn="l" defTabSz="800100">
                  <a:lnSpc>
                    <a:spcPct val="90000"/>
                  </a:lnSpc>
                  <a:spcBef>
                    <a:spcPct val="0"/>
                  </a:spcBef>
                  <a:spcAft>
                    <a:spcPct val="35000"/>
                  </a:spcAft>
                </a:pPr>
                <a:r>
                  <a:rPr lang="zh-TW" altLang="en-US" sz="2400" kern="1200" dirty="0" smtClean="0">
                    <a:latin typeface="標楷體" pitchFamily="65" charset="-120"/>
                    <a:ea typeface="標楷體" pitchFamily="65" charset="-120"/>
                  </a:rPr>
                  <a:t>重視人力資本</a:t>
                </a:r>
                <a:endParaRPr lang="zh-TW" altLang="en-US" sz="2400" kern="1200" dirty="0">
                  <a:latin typeface="標楷體" pitchFamily="65" charset="-120"/>
                  <a:ea typeface="標楷體" pitchFamily="65" charset="-120"/>
                </a:endParaRPr>
              </a:p>
            </p:txBody>
          </p:sp>
        </p:grpSp>
        <p:grpSp>
          <p:nvGrpSpPr>
            <p:cNvPr id="76" name="群組 75"/>
            <p:cNvGrpSpPr/>
            <p:nvPr/>
          </p:nvGrpSpPr>
          <p:grpSpPr>
            <a:xfrm>
              <a:off x="934588" y="4990824"/>
              <a:ext cx="7021789" cy="1701000"/>
              <a:chOff x="-253036" y="3950679"/>
              <a:chExt cx="7021789" cy="1701000"/>
            </a:xfrm>
            <a:scene3d>
              <a:camera prst="orthographicFront">
                <a:rot lat="0" lon="0" rev="0"/>
              </a:camera>
              <a:lightRig rig="contrasting" dir="t">
                <a:rot lat="0" lon="0" rev="1200000"/>
              </a:lightRig>
            </a:scene3d>
          </p:grpSpPr>
          <p:sp>
            <p:nvSpPr>
              <p:cNvPr id="80" name="矩形 79"/>
              <p:cNvSpPr/>
              <p:nvPr/>
            </p:nvSpPr>
            <p:spPr>
              <a:xfrm>
                <a:off x="1" y="4075254"/>
                <a:ext cx="6768752" cy="1432409"/>
              </a:xfrm>
              <a:prstGeom prst="rect">
                <a:avLst/>
              </a:prstGeom>
              <a:sp3d z="300000" contourW="19050" prstMaterial="metal">
                <a:bevelT w="88900" h="203200"/>
                <a:bevelB w="165100" h="254000"/>
              </a:sp3d>
            </p:spPr>
            <p:style>
              <a:lnRef idx="0">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1" name="矩形 80"/>
              <p:cNvSpPr/>
              <p:nvPr/>
            </p:nvSpPr>
            <p:spPr>
              <a:xfrm>
                <a:off x="-253036" y="3950679"/>
                <a:ext cx="6895271" cy="1701000"/>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25330" tIns="374904" rIns="525330" bIns="128016" numCol="1" spcCol="1270" anchor="t" anchorCtr="0">
                <a:noAutofit/>
              </a:bodyPr>
              <a:lstStyle/>
              <a:p>
                <a:pPr marL="171450" lvl="1" indent="-171450" algn="l" defTabSz="800100">
                  <a:lnSpc>
                    <a:spcPct val="90000"/>
                  </a:lnSpc>
                  <a:spcBef>
                    <a:spcPct val="0"/>
                  </a:spcBef>
                  <a:spcAft>
                    <a:spcPct val="15000"/>
                  </a:spcAft>
                  <a:buChar char="••"/>
                </a:pPr>
                <a:r>
                  <a:rPr kumimoji="0" lang="zh-TW" altLang="zh-TW" sz="2400" kern="1200" dirty="0" smtClean="0">
                    <a:latin typeface="標楷體" pitchFamily="65" charset="-120"/>
                    <a:ea typeface="標楷體" pitchFamily="65" charset="-120"/>
                  </a:rPr>
                  <a:t>以</a:t>
                </a:r>
                <a:r>
                  <a:rPr kumimoji="0" lang="zh-TW" altLang="zh-TW" sz="2400" b="1" kern="1200" dirty="0" smtClean="0">
                    <a:solidFill>
                      <a:srgbClr val="FF0000"/>
                    </a:solidFill>
                    <a:latin typeface="標楷體" pitchFamily="65" charset="-120"/>
                    <a:ea typeface="標楷體" pitchFamily="65" charset="-120"/>
                  </a:rPr>
                  <a:t>水平動態</a:t>
                </a:r>
                <a:r>
                  <a:rPr kumimoji="0" lang="zh-TW" altLang="zh-TW" sz="2400" kern="1200" dirty="0" smtClean="0">
                    <a:latin typeface="標楷體" pitchFamily="65" charset="-120"/>
                    <a:ea typeface="標楷體" pitchFamily="65" charset="-120"/>
                  </a:rPr>
                  <a:t>結構回應顧客</a:t>
                </a:r>
                <a:r>
                  <a:rPr kumimoji="0" lang="zh-TW" altLang="en-US" sz="2400" kern="1200" dirty="0" smtClean="0">
                    <a:latin typeface="標楷體" pitchFamily="65" charset="-120"/>
                    <a:ea typeface="標楷體" pitchFamily="65" charset="-120"/>
                  </a:rPr>
                  <a:t>，並</a:t>
                </a:r>
                <a:r>
                  <a:rPr kumimoji="0" lang="zh-TW" altLang="zh-TW" sz="2400" kern="1200" dirty="0" smtClean="0">
                    <a:latin typeface="標楷體" pitchFamily="65" charset="-120"/>
                    <a:ea typeface="標楷體" pitchFamily="65" charset="-120"/>
                  </a:rPr>
                  <a:t>提供完整服務</a:t>
                </a:r>
                <a:endParaRPr lang="zh-TW" altLang="en-US" sz="2400" kern="1200" dirty="0">
                  <a:latin typeface="標楷體" pitchFamily="65" charset="-120"/>
                  <a:ea typeface="標楷體" pitchFamily="65" charset="-120"/>
                </a:endParaRPr>
              </a:p>
              <a:p>
                <a:pPr marL="171450" lvl="1" indent="-171450" algn="l" defTabSz="800100">
                  <a:lnSpc>
                    <a:spcPct val="90000"/>
                  </a:lnSpc>
                  <a:spcBef>
                    <a:spcPct val="0"/>
                  </a:spcBef>
                  <a:spcAft>
                    <a:spcPct val="15000"/>
                  </a:spcAft>
                  <a:buChar char="••"/>
                </a:pPr>
                <a:r>
                  <a:rPr kumimoji="0" lang="zh-TW" altLang="zh-TW" sz="2400" kern="1200" dirty="0" smtClean="0">
                    <a:latin typeface="標楷體" pitchFamily="65" charset="-120"/>
                    <a:ea typeface="標楷體" pitchFamily="65" charset="-120"/>
                  </a:rPr>
                  <a:t>藉</a:t>
                </a:r>
                <a:r>
                  <a:rPr kumimoji="0" lang="zh-TW" altLang="zh-TW" sz="2400" b="1" kern="1200" dirty="0" smtClean="0">
                    <a:solidFill>
                      <a:srgbClr val="FF0000"/>
                    </a:solidFill>
                    <a:latin typeface="標楷體" pitchFamily="65" charset="-120"/>
                    <a:ea typeface="標楷體" pitchFamily="65" charset="-120"/>
                  </a:rPr>
                  <a:t>購併</a:t>
                </a:r>
                <a:r>
                  <a:rPr kumimoji="0" lang="zh-TW" altLang="zh-TW" sz="2400" kern="1200" dirty="0" smtClean="0">
                    <a:latin typeface="標楷體" pitchFamily="65" charset="-120"/>
                    <a:ea typeface="標楷體" pitchFamily="65" charset="-120"/>
                  </a:rPr>
                  <a:t>達成創新策略，</a:t>
                </a:r>
                <a:r>
                  <a:rPr kumimoji="0" lang="zh-TW" altLang="en-US" sz="2400" kern="1200" dirty="0" smtClean="0">
                    <a:latin typeface="標楷體" pitchFamily="65" charset="-120"/>
                    <a:ea typeface="標楷體" pitchFamily="65" charset="-120"/>
                  </a:rPr>
                  <a:t>作為</a:t>
                </a:r>
                <a:r>
                  <a:rPr kumimoji="0" lang="zh-TW" altLang="zh-TW" sz="2400" kern="1200" dirty="0" smtClean="0">
                    <a:latin typeface="標楷體" pitchFamily="65" charset="-120"/>
                    <a:ea typeface="標楷體" pitchFamily="65" charset="-120"/>
                  </a:rPr>
                  <a:t>企業成長手段</a:t>
                </a:r>
                <a:endParaRPr lang="zh-TW" altLang="en-US" sz="2400" kern="1200" dirty="0">
                  <a:latin typeface="標楷體" pitchFamily="65" charset="-120"/>
                  <a:ea typeface="標楷體" pitchFamily="65" charset="-120"/>
                </a:endParaRPr>
              </a:p>
              <a:p>
                <a:pPr marL="171450" lvl="1" indent="-171450" algn="l" defTabSz="800100">
                  <a:lnSpc>
                    <a:spcPct val="90000"/>
                  </a:lnSpc>
                  <a:spcBef>
                    <a:spcPct val="0"/>
                  </a:spcBef>
                  <a:spcAft>
                    <a:spcPct val="15000"/>
                  </a:spcAft>
                  <a:buChar char="••"/>
                </a:pPr>
                <a:r>
                  <a:rPr kumimoji="0" lang="zh-TW" altLang="zh-TW" sz="2400" kern="1200" dirty="0" smtClean="0">
                    <a:latin typeface="標楷體" pitchFamily="65" charset="-120"/>
                    <a:ea typeface="標楷體" pitchFamily="65" charset="-120"/>
                  </a:rPr>
                  <a:t>透過</a:t>
                </a:r>
                <a:r>
                  <a:rPr kumimoji="0" lang="zh-TW" altLang="zh-TW" sz="2400" b="1" kern="1200" dirty="0" smtClean="0">
                    <a:solidFill>
                      <a:srgbClr val="FF0000"/>
                    </a:solidFill>
                    <a:latin typeface="標楷體" pitchFamily="65" charset="-120"/>
                    <a:ea typeface="標楷體" pitchFamily="65" charset="-120"/>
                  </a:rPr>
                  <a:t>策略聯盟</a:t>
                </a:r>
                <a:r>
                  <a:rPr kumimoji="0" lang="zh-TW" altLang="zh-TW" sz="2400" kern="1200" dirty="0" smtClean="0">
                    <a:latin typeface="標楷體" pitchFamily="65" charset="-120"/>
                    <a:ea typeface="標楷體" pitchFamily="65" charset="-120"/>
                  </a:rPr>
                  <a:t>延伸公司經營領域</a:t>
                </a:r>
                <a:endParaRPr lang="zh-TW" altLang="en-US" sz="2400" kern="1200" dirty="0">
                  <a:latin typeface="標楷體" pitchFamily="65" charset="-120"/>
                  <a:ea typeface="標楷體" pitchFamily="65" charset="-120"/>
                </a:endParaRPr>
              </a:p>
            </p:txBody>
          </p:sp>
        </p:grpSp>
        <p:grpSp>
          <p:nvGrpSpPr>
            <p:cNvPr id="77" name="群組 76"/>
            <p:cNvGrpSpPr/>
            <p:nvPr/>
          </p:nvGrpSpPr>
          <p:grpSpPr>
            <a:xfrm>
              <a:off x="1526063" y="4797152"/>
              <a:ext cx="4738126" cy="531360"/>
              <a:chOff x="338439" y="3757007"/>
              <a:chExt cx="4738126" cy="531360"/>
            </a:xfrm>
            <a:scene3d>
              <a:camera prst="orthographicFront">
                <a:rot lat="0" lon="0" rev="0"/>
              </a:camera>
              <a:lightRig rig="contrasting" dir="t">
                <a:rot lat="0" lon="0" rev="1200000"/>
              </a:lightRig>
            </a:scene3d>
          </p:grpSpPr>
          <p:sp>
            <p:nvSpPr>
              <p:cNvPr id="78" name="圓角矩形 77"/>
              <p:cNvSpPr/>
              <p:nvPr/>
            </p:nvSpPr>
            <p:spPr>
              <a:xfrm>
                <a:off x="338439" y="3757007"/>
                <a:ext cx="4738126" cy="531360"/>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79" name="圓角矩形 14"/>
              <p:cNvSpPr/>
              <p:nvPr/>
            </p:nvSpPr>
            <p:spPr>
              <a:xfrm>
                <a:off x="364378" y="3757007"/>
                <a:ext cx="4686248" cy="4794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9090" tIns="0" rIns="179090" bIns="0" numCol="1" spcCol="1270" anchor="ctr" anchorCtr="0">
                <a:noAutofit/>
              </a:bodyPr>
              <a:lstStyle/>
              <a:p>
                <a:pPr lvl="0" algn="l" defTabSz="800100">
                  <a:lnSpc>
                    <a:spcPct val="90000"/>
                  </a:lnSpc>
                  <a:spcBef>
                    <a:spcPct val="0"/>
                  </a:spcBef>
                  <a:spcAft>
                    <a:spcPct val="35000"/>
                  </a:spcAft>
                </a:pPr>
                <a:r>
                  <a:rPr lang="zh-TW" altLang="en-US" sz="2400" kern="1200" dirty="0" smtClean="0">
                    <a:latin typeface="標楷體" pitchFamily="65" charset="-120"/>
                    <a:ea typeface="標楷體" pitchFamily="65" charset="-120"/>
                  </a:rPr>
                  <a:t>運用競爭策略</a:t>
                </a:r>
                <a:endParaRPr lang="zh-TW" altLang="en-US" sz="2400" kern="1200" dirty="0">
                  <a:latin typeface="標楷體" pitchFamily="65" charset="-120"/>
                  <a:ea typeface="標楷體" pitchFamily="65" charset="-120"/>
                </a:endParaRPr>
              </a:p>
            </p:txBody>
          </p:sp>
        </p:grpSp>
      </p:grpSp>
      <p:pic>
        <p:nvPicPr>
          <p:cNvPr id="22" name="圖片 5" descr="Image2.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172400" y="74118"/>
            <a:ext cx="874549" cy="474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265660025"/>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60648"/>
            <a:ext cx="8229600" cy="720080"/>
          </a:xfrm>
        </p:spPr>
        <p:txBody>
          <a:bodyPr>
            <a:normAutofit/>
          </a:bodyPr>
          <a:lstStyle/>
          <a:p>
            <a:r>
              <a:rPr lang="zh-TW" altLang="en-US" sz="4000" dirty="0" smtClean="0"/>
              <a:t>思科的競爭策略</a:t>
            </a:r>
            <a:endParaRPr lang="zh-TW" altLang="en-US" sz="4000" dirty="0"/>
          </a:p>
        </p:txBody>
      </p:sp>
      <p:grpSp>
        <p:nvGrpSpPr>
          <p:cNvPr id="3" name="群組 12"/>
          <p:cNvGrpSpPr/>
          <p:nvPr/>
        </p:nvGrpSpPr>
        <p:grpSpPr>
          <a:xfrm>
            <a:off x="539552" y="1412776"/>
            <a:ext cx="8064897" cy="1944216"/>
            <a:chOff x="1464816" y="2119489"/>
            <a:chExt cx="6096000" cy="2438400"/>
          </a:xfrm>
        </p:grpSpPr>
        <p:sp>
          <p:nvSpPr>
            <p:cNvPr id="5" name=" 3"/>
            <p:cNvSpPr/>
            <p:nvPr/>
          </p:nvSpPr>
          <p:spPr>
            <a:xfrm>
              <a:off x="1464816" y="2119489"/>
              <a:ext cx="6096000" cy="2438400"/>
            </a:xfrm>
            <a:prstGeom prst="leftRightRibbon">
              <a:avLst/>
            </a:prstGeom>
            <a:effectLst>
              <a:outerShdw blurRad="50800" dist="38100" algn="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sp>
        <p:grpSp>
          <p:nvGrpSpPr>
            <p:cNvPr id="4" name="群組 5"/>
            <p:cNvGrpSpPr/>
            <p:nvPr/>
          </p:nvGrpSpPr>
          <p:grpSpPr>
            <a:xfrm>
              <a:off x="2255520" y="2636520"/>
              <a:ext cx="4416937" cy="1580896"/>
              <a:chOff x="731520" y="1239519"/>
              <a:chExt cx="4416937" cy="1580896"/>
            </a:xfrm>
          </p:grpSpPr>
          <p:sp>
            <p:nvSpPr>
              <p:cNvPr id="10" name="矩形 9"/>
              <p:cNvSpPr/>
              <p:nvPr/>
            </p:nvSpPr>
            <p:spPr>
              <a:xfrm>
                <a:off x="731520" y="1239519"/>
                <a:ext cx="2011680" cy="1194816"/>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矩形 10"/>
              <p:cNvSpPr/>
              <p:nvPr/>
            </p:nvSpPr>
            <p:spPr>
              <a:xfrm>
                <a:off x="3136777" y="1625599"/>
                <a:ext cx="2011680" cy="119481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138684" rIns="0" bIns="148590" numCol="1" spcCol="1270" anchor="ctr" anchorCtr="0">
                <a:noAutofit/>
              </a:bodyPr>
              <a:lstStyle/>
              <a:p>
                <a:pPr lvl="0" algn="ctr" defTabSz="1733550">
                  <a:lnSpc>
                    <a:spcPct val="90000"/>
                  </a:lnSpc>
                  <a:spcBef>
                    <a:spcPct val="0"/>
                  </a:spcBef>
                  <a:spcAft>
                    <a:spcPct val="35000"/>
                  </a:spcAft>
                </a:pPr>
                <a:r>
                  <a:rPr lang="zh-TW" altLang="en-US" sz="3600" b="1" kern="1200" dirty="0" smtClean="0">
                    <a:latin typeface="標楷體" pitchFamily="65" charset="-120"/>
                    <a:ea typeface="標楷體" pitchFamily="65" charset="-120"/>
                  </a:rPr>
                  <a:t>策略聯盟</a:t>
                </a:r>
                <a:endParaRPr lang="zh-TW" altLang="en-US" sz="3600" b="1" kern="1200" dirty="0">
                  <a:latin typeface="標楷體" pitchFamily="65" charset="-120"/>
                  <a:ea typeface="標楷體" pitchFamily="65" charset="-120"/>
                </a:endParaRPr>
              </a:p>
            </p:txBody>
          </p:sp>
        </p:grpSp>
        <p:grpSp>
          <p:nvGrpSpPr>
            <p:cNvPr id="6" name="群組 6"/>
            <p:cNvGrpSpPr/>
            <p:nvPr/>
          </p:nvGrpSpPr>
          <p:grpSpPr>
            <a:xfrm>
              <a:off x="1900244" y="2571045"/>
              <a:ext cx="5049196" cy="1650435"/>
              <a:chOff x="376244" y="1174044"/>
              <a:chExt cx="5049196" cy="1650435"/>
            </a:xfrm>
          </p:grpSpPr>
          <p:sp>
            <p:nvSpPr>
              <p:cNvPr id="8" name="矩形 7"/>
              <p:cNvSpPr/>
              <p:nvPr/>
            </p:nvSpPr>
            <p:spPr>
              <a:xfrm>
                <a:off x="3048000" y="1629663"/>
                <a:ext cx="2377440" cy="1194816"/>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 name="矩形 8"/>
              <p:cNvSpPr/>
              <p:nvPr/>
            </p:nvSpPr>
            <p:spPr>
              <a:xfrm>
                <a:off x="376244" y="1174044"/>
                <a:ext cx="2377439" cy="119481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138684" rIns="0" bIns="148590" numCol="1" spcCol="1270" anchor="ctr" anchorCtr="0">
                <a:noAutofit/>
              </a:bodyPr>
              <a:lstStyle/>
              <a:p>
                <a:pPr lvl="0" algn="ctr" defTabSz="1733550">
                  <a:lnSpc>
                    <a:spcPct val="90000"/>
                  </a:lnSpc>
                  <a:spcBef>
                    <a:spcPct val="0"/>
                  </a:spcBef>
                  <a:spcAft>
                    <a:spcPct val="35000"/>
                  </a:spcAft>
                </a:pPr>
                <a:r>
                  <a:rPr lang="zh-TW" altLang="en-US" sz="3600" b="1" kern="1200" dirty="0" smtClean="0">
                    <a:latin typeface="標楷體" pitchFamily="65" charset="-120"/>
                    <a:ea typeface="標楷體" pitchFamily="65" charset="-120"/>
                  </a:rPr>
                  <a:t>購併策略</a:t>
                </a:r>
                <a:endParaRPr lang="zh-TW" altLang="en-US" sz="3600" b="1" kern="1200" dirty="0">
                  <a:latin typeface="標楷體" pitchFamily="65" charset="-120"/>
                  <a:ea typeface="標楷體" pitchFamily="65" charset="-120"/>
                </a:endParaRPr>
              </a:p>
            </p:txBody>
          </p:sp>
        </p:grpSp>
      </p:grpSp>
      <p:sp>
        <p:nvSpPr>
          <p:cNvPr id="12" name="矩形 11"/>
          <p:cNvSpPr/>
          <p:nvPr/>
        </p:nvSpPr>
        <p:spPr>
          <a:xfrm>
            <a:off x="251520" y="3177491"/>
            <a:ext cx="4176464" cy="225292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358775" lvl="1" indent="-358775" defTabSz="533400">
              <a:lnSpc>
                <a:spcPct val="90000"/>
              </a:lnSpc>
              <a:spcAft>
                <a:spcPct val="15000"/>
              </a:spcAft>
              <a:buFont typeface="Wingdings" pitchFamily="2" charset="2"/>
              <a:buChar char="n"/>
              <a:defRPr/>
            </a:pPr>
            <a:r>
              <a:rPr lang="zh-TW" altLang="zh-TW" sz="2400" spc="-150" dirty="0" smtClean="0">
                <a:latin typeface="標楷體" pitchFamily="65" charset="-120"/>
                <a:ea typeface="標楷體" pitchFamily="65" charset="-120"/>
              </a:rPr>
              <a:t>收購開創新產品的小公司</a:t>
            </a:r>
            <a:endParaRPr lang="en-US" altLang="zh-TW" sz="2400" spc="-150" dirty="0" smtClean="0">
              <a:latin typeface="標楷體" pitchFamily="65" charset="-120"/>
              <a:ea typeface="標楷體" pitchFamily="65" charset="-120"/>
            </a:endParaRPr>
          </a:p>
          <a:p>
            <a:pPr marL="358775" lvl="1" indent="-358775" defTabSz="533400">
              <a:lnSpc>
                <a:spcPct val="90000"/>
              </a:lnSpc>
              <a:spcAft>
                <a:spcPct val="15000"/>
              </a:spcAft>
              <a:buFont typeface="Wingdings" pitchFamily="2" charset="2"/>
              <a:buChar char="n"/>
              <a:defRPr/>
            </a:pPr>
            <a:r>
              <a:rPr lang="zh-TW" altLang="zh-TW" sz="2400" spc="-150" dirty="0" smtClean="0">
                <a:latin typeface="標楷體" pitchFamily="65" charset="-120"/>
                <a:ea typeface="標楷體" pitchFamily="65" charset="-120"/>
              </a:rPr>
              <a:t>接收其</a:t>
            </a:r>
            <a:r>
              <a:rPr lang="zh-TW" altLang="zh-TW" sz="2400" b="1" spc="-150" dirty="0" smtClean="0">
                <a:solidFill>
                  <a:srgbClr val="FF0000"/>
                </a:solidFill>
                <a:latin typeface="標楷體" pitchFamily="65" charset="-120"/>
                <a:ea typeface="標楷體" pitchFamily="65" charset="-120"/>
              </a:rPr>
              <a:t>創新科技</a:t>
            </a:r>
            <a:r>
              <a:rPr lang="zh-TW" altLang="zh-TW" sz="2400" spc="-150" dirty="0" smtClean="0">
                <a:latin typeface="標楷體" pitchFamily="65" charset="-120"/>
                <a:ea typeface="標楷體" pitchFamily="65" charset="-120"/>
              </a:rPr>
              <a:t>納入核心能力中</a:t>
            </a:r>
            <a:endParaRPr lang="en-US" altLang="zh-TW" sz="2400" spc="-150" dirty="0" smtClean="0">
              <a:latin typeface="標楷體" pitchFamily="65" charset="-120"/>
              <a:ea typeface="標楷體" pitchFamily="65" charset="-120"/>
            </a:endParaRPr>
          </a:p>
          <a:p>
            <a:pPr marL="358775" lvl="1" indent="-358775" defTabSz="533400">
              <a:lnSpc>
                <a:spcPct val="90000"/>
              </a:lnSpc>
              <a:spcAft>
                <a:spcPct val="15000"/>
              </a:spcAft>
              <a:buFont typeface="Wingdings" pitchFamily="2" charset="2"/>
              <a:buChar char="n"/>
              <a:defRPr/>
            </a:pPr>
            <a:r>
              <a:rPr lang="zh-TW" altLang="zh-TW" sz="2400" spc="-150" dirty="0" smtClean="0">
                <a:latin typeface="標楷體" pitchFamily="65" charset="-120"/>
                <a:ea typeface="標楷體" pitchFamily="65" charset="-120"/>
              </a:rPr>
              <a:t>快速取得</a:t>
            </a:r>
            <a:r>
              <a:rPr lang="zh-TW" altLang="zh-TW" sz="2400" b="1" spc="-150" dirty="0" smtClean="0">
                <a:solidFill>
                  <a:srgbClr val="FF0000"/>
                </a:solidFill>
                <a:latin typeface="標楷體" pitchFamily="65" charset="-120"/>
                <a:ea typeface="標楷體" pitchFamily="65" charset="-120"/>
              </a:rPr>
              <a:t>創新技術</a:t>
            </a:r>
            <a:endParaRPr lang="en-US" altLang="zh-TW" sz="2400" spc="-150" dirty="0" smtClean="0">
              <a:latin typeface="標楷體" pitchFamily="65" charset="-120"/>
              <a:ea typeface="標楷體" pitchFamily="65" charset="-120"/>
            </a:endParaRPr>
          </a:p>
          <a:p>
            <a:pPr marL="358775" lvl="1" indent="-358775" defTabSz="533400">
              <a:lnSpc>
                <a:spcPct val="90000"/>
              </a:lnSpc>
              <a:spcAft>
                <a:spcPct val="15000"/>
              </a:spcAft>
              <a:buFont typeface="Wingdings" pitchFamily="2" charset="2"/>
              <a:buChar char="n"/>
              <a:defRPr/>
            </a:pPr>
            <a:r>
              <a:rPr lang="zh-TW" altLang="zh-TW" sz="2400" spc="-150" dirty="0" smtClean="0">
                <a:latin typeface="標楷體" pitchFamily="65" charset="-120"/>
                <a:ea typeface="標楷體" pitchFamily="65" charset="-120"/>
              </a:rPr>
              <a:t>跨入新經營領域開啟其他產品與服務</a:t>
            </a:r>
            <a:endParaRPr lang="en-US" altLang="zh-TW" sz="2400" spc="-150" dirty="0" smtClean="0">
              <a:latin typeface="標楷體" pitchFamily="65" charset="-120"/>
              <a:ea typeface="標楷體" pitchFamily="65" charset="-120"/>
            </a:endParaRPr>
          </a:p>
        </p:txBody>
      </p:sp>
      <p:sp>
        <p:nvSpPr>
          <p:cNvPr id="14" name="矩形 13"/>
          <p:cNvSpPr/>
          <p:nvPr/>
        </p:nvSpPr>
        <p:spPr>
          <a:xfrm>
            <a:off x="4788024" y="3509773"/>
            <a:ext cx="4032448" cy="252992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66700" lvl="1" indent="-266700" defTabSz="533400">
              <a:lnSpc>
                <a:spcPct val="90000"/>
              </a:lnSpc>
              <a:spcAft>
                <a:spcPct val="15000"/>
              </a:spcAft>
              <a:buFont typeface="Wingdings" pitchFamily="2" charset="2"/>
              <a:buChar char="n"/>
              <a:defRPr/>
            </a:pPr>
            <a:r>
              <a:rPr lang="zh-TW" altLang="zh-TW" sz="2400" spc="-150" dirty="0" smtClean="0">
                <a:latin typeface="標楷體" pitchFamily="65" charset="-120"/>
                <a:ea typeface="標楷體" pitchFamily="65" charset="-120"/>
              </a:rPr>
              <a:t>合作夥伴式的水平結構的連結</a:t>
            </a:r>
            <a:endParaRPr lang="en-US" altLang="zh-TW" sz="2400" spc="-150" dirty="0" smtClean="0">
              <a:latin typeface="標楷體" pitchFamily="65" charset="-120"/>
              <a:ea typeface="標楷體" pitchFamily="65" charset="-120"/>
            </a:endParaRPr>
          </a:p>
          <a:p>
            <a:pPr marL="266700" lvl="1" indent="-266700" defTabSz="533400">
              <a:lnSpc>
                <a:spcPct val="90000"/>
              </a:lnSpc>
              <a:spcAft>
                <a:spcPct val="15000"/>
              </a:spcAft>
              <a:buFont typeface="Wingdings" pitchFamily="2" charset="2"/>
              <a:buChar char="n"/>
              <a:defRPr/>
            </a:pPr>
            <a:r>
              <a:rPr lang="zh-TW" altLang="zh-TW" sz="2400" spc="-150" dirty="0" smtClean="0">
                <a:latin typeface="標楷體" pitchFamily="65" charset="-120"/>
                <a:ea typeface="標楷體" pitchFamily="65" charset="-120"/>
              </a:rPr>
              <a:t>成就相互依賴的</a:t>
            </a:r>
            <a:r>
              <a:rPr lang="zh-TW" altLang="zh-TW" sz="2400" b="1" spc="-150" dirty="0" smtClean="0">
                <a:solidFill>
                  <a:srgbClr val="FF0000"/>
                </a:solidFill>
                <a:latin typeface="標楷體" pitchFamily="65" charset="-120"/>
                <a:ea typeface="標楷體" pitchFamily="65" charset="-120"/>
              </a:rPr>
              <a:t>虛擬企業體</a:t>
            </a:r>
            <a:endParaRPr lang="en-US" altLang="zh-TW" sz="2400" b="1" spc="-150" dirty="0" smtClean="0">
              <a:solidFill>
                <a:srgbClr val="FF0000"/>
              </a:solidFill>
              <a:latin typeface="標楷體" pitchFamily="65" charset="-120"/>
              <a:ea typeface="標楷體" pitchFamily="65" charset="-120"/>
            </a:endParaRPr>
          </a:p>
          <a:p>
            <a:pPr marL="266700" lvl="1" indent="-266700" defTabSz="533400">
              <a:lnSpc>
                <a:spcPct val="90000"/>
              </a:lnSpc>
              <a:spcAft>
                <a:spcPct val="15000"/>
              </a:spcAft>
              <a:buFont typeface="Wingdings" pitchFamily="2" charset="2"/>
              <a:buChar char="n"/>
              <a:defRPr/>
            </a:pPr>
            <a:r>
              <a:rPr lang="zh-TW" altLang="zh-TW" sz="2400" spc="-150" dirty="0" smtClean="0">
                <a:latin typeface="標楷體" pitchFamily="65" charset="-120"/>
                <a:ea typeface="標楷體" pitchFamily="65" charset="-120"/>
              </a:rPr>
              <a:t>重視結盟者溝通，監測消費者反應，維護既競爭</a:t>
            </a:r>
            <a:r>
              <a:rPr lang="zh-TW" altLang="en-US" sz="2400" spc="-150" dirty="0" smtClean="0">
                <a:latin typeface="標楷體" pitchFamily="65" charset="-120"/>
                <a:ea typeface="標楷體" pitchFamily="65" charset="-120"/>
              </a:rPr>
              <a:t>又</a:t>
            </a:r>
            <a:r>
              <a:rPr lang="zh-TW" altLang="zh-TW" sz="2400" spc="-150" dirty="0" smtClean="0">
                <a:latin typeface="標楷體" pitchFamily="65" charset="-120"/>
                <a:ea typeface="標楷體" pitchFamily="65" charset="-120"/>
              </a:rPr>
              <a:t>合作的關係，維持聯盟關係的彈性。</a:t>
            </a:r>
            <a:endParaRPr lang="zh-TW" altLang="zh-TW" sz="2400" spc="-150" dirty="0">
              <a:latin typeface="標楷體" pitchFamily="65" charset="-120"/>
              <a:ea typeface="標楷體" pitchFamily="65" charset="-120"/>
            </a:endParaRPr>
          </a:p>
        </p:txBody>
      </p:sp>
      <p:pic>
        <p:nvPicPr>
          <p:cNvPr id="13" name="圖片 5" descr="Image2.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172400" y="74118"/>
            <a:ext cx="874549" cy="474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694891054"/>
      </p:ext>
    </p:extLst>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7" name="標題 1"/>
          <p:cNvSpPr>
            <a:spLocks noGrp="1"/>
          </p:cNvSpPr>
          <p:nvPr>
            <p:ph type="title"/>
          </p:nvPr>
        </p:nvSpPr>
        <p:spPr/>
        <p:txBody>
          <a:bodyPr>
            <a:normAutofit/>
          </a:bodyPr>
          <a:lstStyle/>
          <a:p>
            <a:pPr eaLnBrk="1" hangingPunct="1"/>
            <a:r>
              <a:rPr lang="zh-TW" altLang="en-US" sz="4000" dirty="0" smtClean="0"/>
              <a:t>策略地圖</a:t>
            </a:r>
          </a:p>
        </p:txBody>
      </p:sp>
      <p:grpSp>
        <p:nvGrpSpPr>
          <p:cNvPr id="2" name="群組 56"/>
          <p:cNvGrpSpPr/>
          <p:nvPr/>
        </p:nvGrpSpPr>
        <p:grpSpPr>
          <a:xfrm>
            <a:off x="251520" y="908720"/>
            <a:ext cx="8532564" cy="5760640"/>
            <a:chOff x="107504" y="764704"/>
            <a:chExt cx="8964612" cy="6120680"/>
          </a:xfrm>
        </p:grpSpPr>
        <p:sp>
          <p:nvSpPr>
            <p:cNvPr id="14343" name="Line 42"/>
            <p:cNvSpPr>
              <a:spLocks noChangeShapeType="1"/>
            </p:cNvSpPr>
            <p:nvPr/>
          </p:nvSpPr>
          <p:spPr bwMode="auto">
            <a:xfrm>
              <a:off x="107504" y="6885384"/>
              <a:ext cx="8016875" cy="0"/>
            </a:xfrm>
            <a:prstGeom prst="line">
              <a:avLst/>
            </a:prstGeom>
            <a:noFill/>
            <a:ln w="9525">
              <a:solidFill>
                <a:schemeClr val="tx1"/>
              </a:solidFill>
              <a:prstDash val="sysDot"/>
              <a:round/>
              <a:headEnd/>
              <a:tailEnd/>
            </a:ln>
          </p:spPr>
          <p:txBody>
            <a:bodyPr/>
            <a:lstStyle/>
            <a:p>
              <a:endParaRPr lang="zh-TW" altLang="en-US">
                <a:latin typeface="標楷體" pitchFamily="65" charset="-120"/>
                <a:ea typeface="標楷體" pitchFamily="65" charset="-120"/>
              </a:endParaRPr>
            </a:p>
          </p:txBody>
        </p:sp>
        <p:sp>
          <p:nvSpPr>
            <p:cNvPr id="14344" name="Line 41"/>
            <p:cNvSpPr>
              <a:spLocks noChangeShapeType="1"/>
            </p:cNvSpPr>
            <p:nvPr/>
          </p:nvSpPr>
          <p:spPr bwMode="auto">
            <a:xfrm>
              <a:off x="1019621" y="5805884"/>
              <a:ext cx="8016875" cy="0"/>
            </a:xfrm>
            <a:prstGeom prst="line">
              <a:avLst/>
            </a:prstGeom>
            <a:noFill/>
            <a:ln w="9525">
              <a:solidFill>
                <a:schemeClr val="tx1"/>
              </a:solidFill>
              <a:prstDash val="sysDot"/>
              <a:round/>
              <a:headEnd/>
              <a:tailEnd/>
            </a:ln>
          </p:spPr>
          <p:txBody>
            <a:bodyPr/>
            <a:lstStyle/>
            <a:p>
              <a:endParaRPr lang="zh-TW" altLang="en-US">
                <a:latin typeface="標楷體" pitchFamily="65" charset="-120"/>
                <a:ea typeface="標楷體" pitchFamily="65" charset="-120"/>
              </a:endParaRPr>
            </a:p>
          </p:txBody>
        </p:sp>
        <p:sp>
          <p:nvSpPr>
            <p:cNvPr id="14345" name="Line 40"/>
            <p:cNvSpPr>
              <a:spLocks noChangeShapeType="1"/>
            </p:cNvSpPr>
            <p:nvPr/>
          </p:nvSpPr>
          <p:spPr bwMode="auto">
            <a:xfrm>
              <a:off x="1019621" y="3717032"/>
              <a:ext cx="8016875" cy="0"/>
            </a:xfrm>
            <a:prstGeom prst="line">
              <a:avLst/>
            </a:prstGeom>
            <a:noFill/>
            <a:ln w="9525">
              <a:solidFill>
                <a:schemeClr val="tx1"/>
              </a:solidFill>
              <a:prstDash val="sysDot"/>
              <a:round/>
              <a:headEnd/>
              <a:tailEnd/>
            </a:ln>
          </p:spPr>
          <p:txBody>
            <a:bodyPr/>
            <a:lstStyle/>
            <a:p>
              <a:endParaRPr lang="zh-TW" altLang="en-US">
                <a:latin typeface="標楷體" pitchFamily="65" charset="-120"/>
                <a:ea typeface="標楷體" pitchFamily="65" charset="-120"/>
              </a:endParaRPr>
            </a:p>
          </p:txBody>
        </p:sp>
        <p:sp>
          <p:nvSpPr>
            <p:cNvPr id="14346" name="Line 39"/>
            <p:cNvSpPr>
              <a:spLocks noChangeShapeType="1"/>
            </p:cNvSpPr>
            <p:nvPr/>
          </p:nvSpPr>
          <p:spPr bwMode="auto">
            <a:xfrm>
              <a:off x="971600" y="2492896"/>
              <a:ext cx="8016875" cy="0"/>
            </a:xfrm>
            <a:prstGeom prst="line">
              <a:avLst/>
            </a:prstGeom>
            <a:noFill/>
            <a:ln w="9525">
              <a:solidFill>
                <a:schemeClr val="tx1"/>
              </a:solidFill>
              <a:prstDash val="sysDot"/>
              <a:round/>
              <a:headEnd/>
              <a:tailEnd/>
            </a:ln>
          </p:spPr>
          <p:txBody>
            <a:bodyPr/>
            <a:lstStyle/>
            <a:p>
              <a:endParaRPr lang="zh-TW" altLang="en-US">
                <a:latin typeface="標楷體" pitchFamily="65" charset="-120"/>
                <a:ea typeface="標楷體" pitchFamily="65" charset="-120"/>
              </a:endParaRPr>
            </a:p>
          </p:txBody>
        </p:sp>
        <p:sp>
          <p:nvSpPr>
            <p:cNvPr id="7" name="Oval 3"/>
            <p:cNvSpPr>
              <a:spLocks noChangeArrowheads="1"/>
            </p:cNvSpPr>
            <p:nvPr/>
          </p:nvSpPr>
          <p:spPr bwMode="auto">
            <a:xfrm>
              <a:off x="1835695" y="980728"/>
              <a:ext cx="1584175" cy="576064"/>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zh-TW" altLang="en-US" sz="1400" dirty="0" smtClean="0">
                  <a:latin typeface="標楷體" pitchFamily="65" charset="-120"/>
                  <a:ea typeface="標楷體" pitchFamily="65" charset="-120"/>
                </a:rPr>
                <a:t>生產策略</a:t>
              </a:r>
              <a:endParaRPr lang="zh-TW" altLang="en-US" sz="1400" dirty="0">
                <a:latin typeface="標楷體" pitchFamily="65" charset="-120"/>
                <a:ea typeface="標楷體" pitchFamily="65" charset="-120"/>
              </a:endParaRPr>
            </a:p>
          </p:txBody>
        </p:sp>
        <p:sp>
          <p:nvSpPr>
            <p:cNvPr id="8" name="Oval 4"/>
            <p:cNvSpPr>
              <a:spLocks noChangeArrowheads="1"/>
            </p:cNvSpPr>
            <p:nvPr/>
          </p:nvSpPr>
          <p:spPr bwMode="auto">
            <a:xfrm>
              <a:off x="3275856" y="764704"/>
              <a:ext cx="2375966" cy="72008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zh-TW" altLang="en-US" sz="1400" dirty="0" smtClean="0">
                  <a:latin typeface="標楷體" pitchFamily="65" charset="-120"/>
                  <a:ea typeface="標楷體" pitchFamily="65" charset="-120"/>
                </a:rPr>
                <a:t>長期股東價值</a:t>
              </a:r>
              <a:endParaRPr lang="zh-TW" altLang="en-US" sz="1400" dirty="0">
                <a:latin typeface="標楷體" pitchFamily="65" charset="-120"/>
                <a:ea typeface="標楷體" pitchFamily="65" charset="-120"/>
              </a:endParaRPr>
            </a:p>
          </p:txBody>
        </p:sp>
        <p:sp>
          <p:nvSpPr>
            <p:cNvPr id="10" name="Oval 6"/>
            <p:cNvSpPr>
              <a:spLocks noChangeArrowheads="1"/>
            </p:cNvSpPr>
            <p:nvPr/>
          </p:nvSpPr>
          <p:spPr bwMode="auto">
            <a:xfrm>
              <a:off x="5508228" y="1052736"/>
              <a:ext cx="1656184" cy="648072"/>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zh-TW" altLang="en-US" sz="1400" dirty="0" smtClean="0">
                  <a:latin typeface="標楷體" pitchFamily="65" charset="-120"/>
                  <a:ea typeface="標楷體" pitchFamily="65" charset="-120"/>
                </a:rPr>
                <a:t>營收成長策略</a:t>
              </a:r>
              <a:endParaRPr lang="zh-TW" altLang="en-US" sz="1400" dirty="0">
                <a:latin typeface="標楷體" pitchFamily="65" charset="-120"/>
                <a:ea typeface="標楷體" pitchFamily="65" charset="-120"/>
              </a:endParaRPr>
            </a:p>
          </p:txBody>
        </p:sp>
        <p:sp>
          <p:nvSpPr>
            <p:cNvPr id="38" name="AutoShape 43"/>
            <p:cNvSpPr>
              <a:spLocks noChangeArrowheads="1"/>
            </p:cNvSpPr>
            <p:nvPr/>
          </p:nvSpPr>
          <p:spPr bwMode="auto">
            <a:xfrm>
              <a:off x="107504" y="1670745"/>
              <a:ext cx="922337" cy="533400"/>
            </a:xfrm>
            <a:prstGeom prst="homePlate">
              <a:avLst>
                <a:gd name="adj" fmla="val 40625"/>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kumimoji="0" lang="zh-TW" altLang="en-US" sz="1600" b="1" dirty="0">
                  <a:solidFill>
                    <a:srgbClr val="000000"/>
                  </a:solidFill>
                  <a:latin typeface="標楷體" pitchFamily="65" charset="-120"/>
                  <a:ea typeface="標楷體" pitchFamily="65" charset="-120"/>
                </a:rPr>
                <a:t>財務構面</a:t>
              </a:r>
              <a:endParaRPr kumimoji="0" lang="en-US" altLang="zh-TW" sz="1600" b="1" dirty="0">
                <a:solidFill>
                  <a:srgbClr val="000000"/>
                </a:solidFill>
                <a:latin typeface="標楷體" pitchFamily="65" charset="-120"/>
                <a:ea typeface="標楷體" pitchFamily="65" charset="-120"/>
              </a:endParaRPr>
            </a:p>
          </p:txBody>
        </p:sp>
        <p:sp>
          <p:nvSpPr>
            <p:cNvPr id="39" name="AutoShape 44"/>
            <p:cNvSpPr>
              <a:spLocks noChangeArrowheads="1"/>
            </p:cNvSpPr>
            <p:nvPr/>
          </p:nvSpPr>
          <p:spPr bwMode="auto">
            <a:xfrm>
              <a:off x="107504" y="2924944"/>
              <a:ext cx="922338" cy="533400"/>
            </a:xfrm>
            <a:prstGeom prst="homePlate">
              <a:avLst>
                <a:gd name="adj" fmla="val 40625"/>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kumimoji="0" lang="zh-TW" altLang="en-US" sz="1600" b="1" dirty="0">
                  <a:solidFill>
                    <a:srgbClr val="000000"/>
                  </a:solidFill>
                  <a:latin typeface="標楷體" pitchFamily="65" charset="-120"/>
                  <a:ea typeface="標楷體" pitchFamily="65" charset="-120"/>
                </a:rPr>
                <a:t>顧客構面</a:t>
              </a:r>
            </a:p>
          </p:txBody>
        </p:sp>
        <p:sp>
          <p:nvSpPr>
            <p:cNvPr id="40" name="AutoShape 45"/>
            <p:cNvSpPr>
              <a:spLocks noChangeArrowheads="1"/>
            </p:cNvSpPr>
            <p:nvPr/>
          </p:nvSpPr>
          <p:spPr bwMode="auto">
            <a:xfrm>
              <a:off x="107504" y="4581128"/>
              <a:ext cx="922338" cy="533400"/>
            </a:xfrm>
            <a:prstGeom prst="homePlate">
              <a:avLst>
                <a:gd name="adj" fmla="val 40625"/>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kumimoji="0" lang="zh-TW" altLang="en-US" sz="1600" b="1">
                  <a:solidFill>
                    <a:schemeClr val="tx1"/>
                  </a:solidFill>
                  <a:latin typeface="標楷體" pitchFamily="65" charset="-120"/>
                  <a:ea typeface="標楷體" pitchFamily="65" charset="-120"/>
                </a:rPr>
                <a:t>內部流程</a:t>
              </a:r>
            </a:p>
          </p:txBody>
        </p:sp>
        <p:sp>
          <p:nvSpPr>
            <p:cNvPr id="41" name="AutoShape 46"/>
            <p:cNvSpPr>
              <a:spLocks noChangeArrowheads="1"/>
            </p:cNvSpPr>
            <p:nvPr/>
          </p:nvSpPr>
          <p:spPr bwMode="auto">
            <a:xfrm>
              <a:off x="107504" y="6093221"/>
              <a:ext cx="993775" cy="534988"/>
            </a:xfrm>
            <a:prstGeom prst="homePlate">
              <a:avLst>
                <a:gd name="adj" fmla="val 4375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fontAlgn="auto">
                <a:spcBef>
                  <a:spcPts val="0"/>
                </a:spcBef>
                <a:spcAft>
                  <a:spcPts val="0"/>
                </a:spcAft>
                <a:defRPr/>
              </a:pPr>
              <a:r>
                <a:rPr kumimoji="0" lang="zh-TW" altLang="en-US" sz="1600" b="1" dirty="0">
                  <a:latin typeface="標楷體" pitchFamily="65" charset="-120"/>
                  <a:ea typeface="標楷體" pitchFamily="65" charset="-120"/>
                </a:rPr>
                <a:t>學習成長</a:t>
              </a:r>
            </a:p>
          </p:txBody>
        </p:sp>
        <p:sp>
          <p:nvSpPr>
            <p:cNvPr id="69" name="Oval 3"/>
            <p:cNvSpPr>
              <a:spLocks noChangeArrowheads="1"/>
            </p:cNvSpPr>
            <p:nvPr/>
          </p:nvSpPr>
          <p:spPr bwMode="auto">
            <a:xfrm>
              <a:off x="1043732" y="2564904"/>
              <a:ext cx="1152128" cy="864096"/>
            </a:xfrm>
            <a:prstGeom prst="ellipse">
              <a:avLst/>
            </a:prstGeom>
            <a:ln>
              <a:headEnd/>
              <a:tailEnd/>
            </a:ln>
            <a:effectLst>
              <a:outerShdw blurRad="50800" dist="38100" dir="2700000" sx="109000" sy="109000" algn="tl" rotWithShape="0">
                <a:prstClr val="black">
                  <a:alpha val="70000"/>
                </a:prstClr>
              </a:outerShdw>
            </a:effectLst>
          </p:spPr>
          <p:style>
            <a:lnRef idx="1">
              <a:schemeClr val="accent4"/>
            </a:lnRef>
            <a:fillRef idx="2">
              <a:schemeClr val="accent4"/>
            </a:fillRef>
            <a:effectRef idx="1">
              <a:schemeClr val="accent4"/>
            </a:effectRef>
            <a:fontRef idx="minor">
              <a:schemeClr val="dk1"/>
            </a:fontRef>
          </p:style>
          <p:txBody>
            <a:bodyPr wrap="none" anchor="ctr"/>
            <a:lstStyle/>
            <a:p>
              <a:pPr algn="ctr" fontAlgn="auto">
                <a:spcBef>
                  <a:spcPts val="0"/>
                </a:spcBef>
                <a:spcAft>
                  <a:spcPts val="0"/>
                </a:spcAft>
                <a:defRPr/>
              </a:pPr>
              <a:r>
                <a:rPr kumimoji="0" lang="zh-TW" altLang="en-US" sz="1400" dirty="0">
                  <a:solidFill>
                    <a:schemeClr val="tx1"/>
                  </a:solidFill>
                  <a:latin typeface="標楷體" pitchFamily="65" charset="-120"/>
                  <a:ea typeface="標楷體" pitchFamily="65" charset="-120"/>
                </a:rPr>
                <a:t>解決方案提供</a:t>
              </a:r>
            </a:p>
          </p:txBody>
        </p:sp>
        <p:sp>
          <p:nvSpPr>
            <p:cNvPr id="70" name="Oval 3"/>
            <p:cNvSpPr>
              <a:spLocks noChangeArrowheads="1"/>
            </p:cNvSpPr>
            <p:nvPr/>
          </p:nvSpPr>
          <p:spPr bwMode="auto">
            <a:xfrm>
              <a:off x="4932164" y="2708920"/>
              <a:ext cx="935037" cy="648072"/>
            </a:xfrm>
            <a:prstGeom prst="ellipse">
              <a:avLst/>
            </a:prstGeom>
            <a:ln>
              <a:headEnd/>
              <a:tailEnd/>
            </a:ln>
            <a:effectLst>
              <a:outerShdw blurRad="50800" dist="38100" dir="2700000" sx="109000" sy="109000" algn="tl" rotWithShape="0">
                <a:prstClr val="black">
                  <a:alpha val="70000"/>
                </a:prstClr>
              </a:outerShdw>
            </a:effectLst>
          </p:spPr>
          <p:style>
            <a:lnRef idx="1">
              <a:schemeClr val="accent4"/>
            </a:lnRef>
            <a:fillRef idx="2">
              <a:schemeClr val="accent4"/>
            </a:fillRef>
            <a:effectRef idx="1">
              <a:schemeClr val="accent4"/>
            </a:effectRef>
            <a:fontRef idx="minor">
              <a:schemeClr val="dk1"/>
            </a:fontRef>
          </p:style>
          <p:txBody>
            <a:bodyPr wrap="none" anchor="ctr"/>
            <a:lstStyle/>
            <a:p>
              <a:pPr algn="ctr" fontAlgn="auto">
                <a:spcBef>
                  <a:spcPts val="0"/>
                </a:spcBef>
                <a:spcAft>
                  <a:spcPts val="0"/>
                </a:spcAft>
                <a:defRPr/>
              </a:pPr>
              <a:r>
                <a:rPr kumimoji="0" lang="zh-TW" altLang="en-US" sz="1400" dirty="0">
                  <a:solidFill>
                    <a:schemeClr val="tx1"/>
                  </a:solidFill>
                  <a:latin typeface="標楷體" pitchFamily="65" charset="-120"/>
                  <a:ea typeface="標楷體" pitchFamily="65" charset="-120"/>
                </a:rPr>
                <a:t>通路</a:t>
              </a:r>
            </a:p>
          </p:txBody>
        </p:sp>
        <p:sp>
          <p:nvSpPr>
            <p:cNvPr id="71" name="Oval 3"/>
            <p:cNvSpPr>
              <a:spLocks noChangeArrowheads="1"/>
            </p:cNvSpPr>
            <p:nvPr/>
          </p:nvSpPr>
          <p:spPr bwMode="auto">
            <a:xfrm>
              <a:off x="5724128" y="2708920"/>
              <a:ext cx="1152525" cy="647254"/>
            </a:xfrm>
            <a:prstGeom prst="ellipse">
              <a:avLst/>
            </a:prstGeom>
            <a:ln>
              <a:headEnd/>
              <a:tailEnd/>
            </a:ln>
            <a:effectLst>
              <a:outerShdw blurRad="50800" dist="38100" dir="2700000" sx="109000" sy="109000" algn="tl" rotWithShape="0">
                <a:prstClr val="black">
                  <a:alpha val="70000"/>
                </a:prstClr>
              </a:outerShdw>
            </a:effectLst>
          </p:spPr>
          <p:style>
            <a:lnRef idx="1">
              <a:schemeClr val="accent4"/>
            </a:lnRef>
            <a:fillRef idx="2">
              <a:schemeClr val="accent4"/>
            </a:fillRef>
            <a:effectRef idx="1">
              <a:schemeClr val="accent4"/>
            </a:effectRef>
            <a:fontRef idx="minor">
              <a:schemeClr val="dk1"/>
            </a:fontRef>
          </p:style>
          <p:txBody>
            <a:bodyPr wrap="none" anchor="ctr"/>
            <a:lstStyle/>
            <a:p>
              <a:pPr algn="ctr" fontAlgn="auto">
                <a:spcBef>
                  <a:spcPts val="0"/>
                </a:spcBef>
                <a:spcAft>
                  <a:spcPts val="0"/>
                </a:spcAft>
                <a:defRPr/>
              </a:pPr>
              <a:r>
                <a:rPr kumimoji="0" lang="zh-TW" altLang="en-US" sz="1400" dirty="0">
                  <a:solidFill>
                    <a:schemeClr val="tx1"/>
                  </a:solidFill>
                  <a:latin typeface="標楷體" pitchFamily="65" charset="-120"/>
                  <a:ea typeface="標楷體" pitchFamily="65" charset="-120"/>
                </a:rPr>
                <a:t>全球行銷</a:t>
              </a:r>
            </a:p>
          </p:txBody>
        </p:sp>
        <p:sp>
          <p:nvSpPr>
            <p:cNvPr id="72" name="Oval 3"/>
            <p:cNvSpPr>
              <a:spLocks noChangeArrowheads="1"/>
            </p:cNvSpPr>
            <p:nvPr/>
          </p:nvSpPr>
          <p:spPr bwMode="auto">
            <a:xfrm>
              <a:off x="6660356" y="2853879"/>
              <a:ext cx="1152128" cy="719137"/>
            </a:xfrm>
            <a:prstGeom prst="ellipse">
              <a:avLst/>
            </a:prstGeom>
            <a:ln>
              <a:headEnd/>
              <a:tailEnd/>
            </a:ln>
            <a:effectLst>
              <a:outerShdw blurRad="50800" dist="38100" dir="2700000" sx="109000" sy="109000" algn="tl" rotWithShape="0">
                <a:prstClr val="black">
                  <a:alpha val="70000"/>
                </a:prstClr>
              </a:outerShdw>
            </a:effectLst>
          </p:spPr>
          <p:style>
            <a:lnRef idx="1">
              <a:schemeClr val="accent4"/>
            </a:lnRef>
            <a:fillRef idx="2">
              <a:schemeClr val="accent4"/>
            </a:fillRef>
            <a:effectRef idx="1">
              <a:schemeClr val="accent4"/>
            </a:effectRef>
            <a:fontRef idx="minor">
              <a:schemeClr val="dk1"/>
            </a:fontRef>
          </p:style>
          <p:txBody>
            <a:bodyPr wrap="none" anchor="ctr"/>
            <a:lstStyle/>
            <a:p>
              <a:pPr algn="ctr" fontAlgn="auto">
                <a:spcBef>
                  <a:spcPts val="0"/>
                </a:spcBef>
                <a:spcAft>
                  <a:spcPts val="0"/>
                </a:spcAft>
                <a:defRPr/>
              </a:pPr>
              <a:r>
                <a:rPr kumimoji="0" lang="zh-TW" altLang="en-US" sz="1400" dirty="0">
                  <a:solidFill>
                    <a:schemeClr val="tx1"/>
                  </a:solidFill>
                  <a:latin typeface="標楷體" pitchFamily="65" charset="-120"/>
                  <a:ea typeface="標楷體" pitchFamily="65" charset="-120"/>
                </a:rPr>
                <a:t>成為</a:t>
              </a:r>
              <a:r>
                <a:rPr kumimoji="0" lang="zh-TW" altLang="en-US" sz="1400" dirty="0" smtClean="0">
                  <a:solidFill>
                    <a:schemeClr val="tx1"/>
                  </a:solidFill>
                  <a:latin typeface="標楷體" pitchFamily="65" charset="-120"/>
                  <a:ea typeface="標楷體" pitchFamily="65" charset="-120"/>
                </a:rPr>
                <a:t>策略</a:t>
              </a:r>
              <a:endParaRPr kumimoji="0" lang="en-US" altLang="zh-TW" sz="1400" dirty="0" smtClean="0">
                <a:solidFill>
                  <a:schemeClr val="tx1"/>
                </a:solidFill>
                <a:latin typeface="標楷體" pitchFamily="65" charset="-120"/>
                <a:ea typeface="標楷體" pitchFamily="65" charset="-120"/>
              </a:endParaRPr>
            </a:p>
            <a:p>
              <a:pPr algn="ctr" fontAlgn="auto">
                <a:spcBef>
                  <a:spcPts val="0"/>
                </a:spcBef>
                <a:spcAft>
                  <a:spcPts val="0"/>
                </a:spcAft>
                <a:defRPr/>
              </a:pPr>
              <a:r>
                <a:rPr kumimoji="0" lang="zh-TW" altLang="en-US" sz="1400" dirty="0" smtClean="0">
                  <a:solidFill>
                    <a:schemeClr val="tx1"/>
                  </a:solidFill>
                  <a:latin typeface="標楷體" pitchFamily="65" charset="-120"/>
                  <a:ea typeface="標楷體" pitchFamily="65" charset="-120"/>
                </a:rPr>
                <a:t>合作</a:t>
              </a:r>
              <a:r>
                <a:rPr kumimoji="0" lang="zh-TW" altLang="en-US" sz="1400" dirty="0">
                  <a:solidFill>
                    <a:schemeClr val="tx1"/>
                  </a:solidFill>
                  <a:latin typeface="標楷體" pitchFamily="65" charset="-120"/>
                  <a:ea typeface="標楷體" pitchFamily="65" charset="-120"/>
                </a:rPr>
                <a:t>夥伴</a:t>
              </a:r>
            </a:p>
          </p:txBody>
        </p:sp>
        <p:sp>
          <p:nvSpPr>
            <p:cNvPr id="73" name="Oval 3"/>
            <p:cNvSpPr>
              <a:spLocks noChangeArrowheads="1"/>
            </p:cNvSpPr>
            <p:nvPr/>
          </p:nvSpPr>
          <p:spPr bwMode="auto">
            <a:xfrm>
              <a:off x="3420170" y="2636912"/>
              <a:ext cx="1223962" cy="864096"/>
            </a:xfrm>
            <a:prstGeom prst="ellipse">
              <a:avLst/>
            </a:prstGeom>
            <a:ln>
              <a:headEnd/>
              <a:tailEnd/>
            </a:ln>
            <a:effectLst>
              <a:outerShdw blurRad="50800" dist="38100" dir="2700000" sx="109000" sy="109000" algn="tl" rotWithShape="0">
                <a:prstClr val="black">
                  <a:alpha val="70000"/>
                </a:prstClr>
              </a:outerShdw>
            </a:effectLst>
          </p:spPr>
          <p:style>
            <a:lnRef idx="1">
              <a:schemeClr val="accent4"/>
            </a:lnRef>
            <a:fillRef idx="2">
              <a:schemeClr val="accent4"/>
            </a:fillRef>
            <a:effectRef idx="1">
              <a:schemeClr val="accent4"/>
            </a:effectRef>
            <a:fontRef idx="minor">
              <a:schemeClr val="dk1"/>
            </a:fontRef>
          </p:style>
          <p:txBody>
            <a:bodyPr wrap="none" anchor="ctr"/>
            <a:lstStyle/>
            <a:p>
              <a:pPr algn="ctr" fontAlgn="auto">
                <a:spcBef>
                  <a:spcPts val="0"/>
                </a:spcBef>
                <a:spcAft>
                  <a:spcPts val="0"/>
                </a:spcAft>
                <a:defRPr/>
              </a:pPr>
              <a:r>
                <a:rPr kumimoji="0" lang="zh-TW" altLang="en-US" sz="1400" dirty="0">
                  <a:solidFill>
                    <a:schemeClr val="tx1"/>
                  </a:solidFill>
                  <a:latin typeface="標楷體" pitchFamily="65" charset="-120"/>
                  <a:ea typeface="標楷體" pitchFamily="65" charset="-120"/>
                </a:rPr>
                <a:t>供應鏈營運</a:t>
              </a:r>
            </a:p>
          </p:txBody>
        </p:sp>
        <p:sp>
          <p:nvSpPr>
            <p:cNvPr id="175" name="文字方塊 174"/>
            <p:cNvSpPr txBox="1"/>
            <p:nvPr/>
          </p:nvSpPr>
          <p:spPr>
            <a:xfrm>
              <a:off x="1115740" y="5827167"/>
              <a:ext cx="1056312" cy="359714"/>
            </a:xfrm>
            <a:prstGeom prst="rect">
              <a:avLst/>
            </a:prstGeom>
            <a:noFill/>
          </p:spPr>
          <p:txBody>
            <a:bodyPr wrap="none">
              <a:spAutoFit/>
            </a:bodyPr>
            <a:lstStyle/>
            <a:p>
              <a:pPr fontAlgn="auto">
                <a:spcBef>
                  <a:spcPts val="0"/>
                </a:spcBef>
                <a:spcAft>
                  <a:spcPts val="0"/>
                </a:spcAft>
                <a:defRPr/>
              </a:pPr>
              <a:r>
                <a:rPr kumimoji="0" lang="zh-TW" altLang="en-US" sz="1600" b="1" dirty="0">
                  <a:latin typeface="標楷體" pitchFamily="65" charset="-120"/>
                  <a:ea typeface="標楷體" pitchFamily="65" charset="-120"/>
                </a:rPr>
                <a:t>人力資本</a:t>
              </a:r>
            </a:p>
          </p:txBody>
        </p:sp>
        <p:sp>
          <p:nvSpPr>
            <p:cNvPr id="176" name="文字方塊 175"/>
            <p:cNvSpPr txBox="1"/>
            <p:nvPr/>
          </p:nvSpPr>
          <p:spPr>
            <a:xfrm>
              <a:off x="3996060" y="5805264"/>
              <a:ext cx="840738" cy="359714"/>
            </a:xfrm>
            <a:prstGeom prst="rect">
              <a:avLst/>
            </a:prstGeom>
            <a:noFill/>
          </p:spPr>
          <p:txBody>
            <a:bodyPr wrap="none">
              <a:spAutoFit/>
            </a:bodyPr>
            <a:lstStyle/>
            <a:p>
              <a:pPr fontAlgn="auto">
                <a:spcBef>
                  <a:spcPts val="0"/>
                </a:spcBef>
                <a:spcAft>
                  <a:spcPts val="0"/>
                </a:spcAft>
                <a:defRPr/>
              </a:pPr>
              <a:r>
                <a:rPr kumimoji="0" lang="en-US" altLang="zh-TW" sz="1600" b="1" dirty="0">
                  <a:latin typeface="標楷體" pitchFamily="65" charset="-120"/>
                  <a:ea typeface="標楷體" pitchFamily="65" charset="-120"/>
                </a:rPr>
                <a:t>IT</a:t>
              </a:r>
              <a:r>
                <a:rPr kumimoji="0" lang="zh-TW" altLang="en-US" sz="1600" b="1" dirty="0">
                  <a:latin typeface="標楷體" pitchFamily="65" charset="-120"/>
                  <a:ea typeface="標楷體" pitchFamily="65" charset="-120"/>
                </a:rPr>
                <a:t>資本</a:t>
              </a:r>
            </a:p>
          </p:txBody>
        </p:sp>
        <p:sp>
          <p:nvSpPr>
            <p:cNvPr id="177" name="文字方塊 176"/>
            <p:cNvSpPr txBox="1"/>
            <p:nvPr/>
          </p:nvSpPr>
          <p:spPr>
            <a:xfrm>
              <a:off x="6805885" y="5805264"/>
              <a:ext cx="1056312" cy="359714"/>
            </a:xfrm>
            <a:prstGeom prst="rect">
              <a:avLst/>
            </a:prstGeom>
            <a:noFill/>
          </p:spPr>
          <p:txBody>
            <a:bodyPr wrap="none">
              <a:spAutoFit/>
            </a:bodyPr>
            <a:lstStyle/>
            <a:p>
              <a:pPr fontAlgn="auto">
                <a:spcBef>
                  <a:spcPts val="0"/>
                </a:spcBef>
                <a:spcAft>
                  <a:spcPts val="0"/>
                </a:spcAft>
                <a:defRPr/>
              </a:pPr>
              <a:r>
                <a:rPr kumimoji="0" lang="zh-TW" altLang="en-US" sz="1600" b="1" dirty="0">
                  <a:latin typeface="標楷體" pitchFamily="65" charset="-120"/>
                  <a:ea typeface="標楷體" pitchFamily="65" charset="-120"/>
                </a:rPr>
                <a:t>組織資本</a:t>
              </a:r>
            </a:p>
          </p:txBody>
        </p:sp>
        <p:sp>
          <p:nvSpPr>
            <p:cNvPr id="61" name="Oval 3"/>
            <p:cNvSpPr>
              <a:spLocks noChangeArrowheads="1"/>
            </p:cNvSpPr>
            <p:nvPr/>
          </p:nvSpPr>
          <p:spPr bwMode="auto">
            <a:xfrm>
              <a:off x="1907704" y="1844824"/>
              <a:ext cx="1512168" cy="576064"/>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zh-TW" altLang="en-US" sz="1400" dirty="0" smtClean="0">
                  <a:latin typeface="標楷體" pitchFamily="65" charset="-120"/>
                  <a:ea typeface="標楷體" pitchFamily="65" charset="-120"/>
                </a:rPr>
                <a:t>降低生產成本</a:t>
              </a:r>
              <a:endParaRPr lang="zh-TW" altLang="en-US" sz="1400" dirty="0">
                <a:latin typeface="標楷體" pitchFamily="65" charset="-120"/>
                <a:ea typeface="標楷體" pitchFamily="65" charset="-120"/>
              </a:endParaRPr>
            </a:p>
          </p:txBody>
        </p:sp>
        <p:sp>
          <p:nvSpPr>
            <p:cNvPr id="62" name="Oval 3"/>
            <p:cNvSpPr>
              <a:spLocks noChangeArrowheads="1"/>
            </p:cNvSpPr>
            <p:nvPr/>
          </p:nvSpPr>
          <p:spPr bwMode="auto">
            <a:xfrm>
              <a:off x="5220072" y="1772816"/>
              <a:ext cx="936104" cy="648072"/>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zh-TW" altLang="en-US" sz="1400" dirty="0" smtClean="0">
                  <a:latin typeface="標楷體" pitchFamily="65" charset="-120"/>
                  <a:ea typeface="標楷體" pitchFamily="65" charset="-120"/>
                </a:rPr>
                <a:t>新客戶</a:t>
              </a:r>
              <a:endParaRPr lang="zh-TW" altLang="en-US" sz="1400" dirty="0">
                <a:latin typeface="標楷體" pitchFamily="65" charset="-120"/>
                <a:ea typeface="標楷體" pitchFamily="65" charset="-120"/>
              </a:endParaRPr>
            </a:p>
          </p:txBody>
        </p:sp>
        <p:sp>
          <p:nvSpPr>
            <p:cNvPr id="63" name="Oval 3"/>
            <p:cNvSpPr>
              <a:spLocks noChangeArrowheads="1"/>
            </p:cNvSpPr>
            <p:nvPr/>
          </p:nvSpPr>
          <p:spPr bwMode="auto">
            <a:xfrm>
              <a:off x="6589152" y="1727811"/>
              <a:ext cx="1008112" cy="72008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zh-TW" altLang="en-US" sz="1400" dirty="0" smtClean="0">
                  <a:latin typeface="標楷體" pitchFamily="65" charset="-120"/>
                  <a:ea typeface="標楷體" pitchFamily="65" charset="-120"/>
                </a:rPr>
                <a:t>產品服務</a:t>
              </a:r>
              <a:endParaRPr lang="zh-TW" altLang="en-US" sz="1400" dirty="0">
                <a:latin typeface="標楷體" pitchFamily="65" charset="-120"/>
                <a:ea typeface="標楷體" pitchFamily="65" charset="-120"/>
              </a:endParaRPr>
            </a:p>
          </p:txBody>
        </p:sp>
        <p:sp>
          <p:nvSpPr>
            <p:cNvPr id="68" name="橢圓 67"/>
            <p:cNvSpPr/>
            <p:nvPr/>
          </p:nvSpPr>
          <p:spPr>
            <a:xfrm>
              <a:off x="2267868" y="2636912"/>
              <a:ext cx="1224136" cy="936104"/>
            </a:xfrm>
            <a:prstGeom prst="ellipse">
              <a:avLst/>
            </a:prstGeom>
            <a:ln>
              <a:headEnd/>
              <a:tailEnd/>
            </a:ln>
            <a:effectLst>
              <a:outerShdw blurRad="50800" dist="38100" dir="2700000" sx="109000" sy="109000" algn="tl" rotWithShape="0">
                <a:prstClr val="black">
                  <a:alpha val="70000"/>
                </a:prstClr>
              </a:outerShdw>
            </a:effectLst>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zh-TW" altLang="en-US" sz="1400" dirty="0" smtClean="0">
                  <a:solidFill>
                    <a:schemeClr val="tx1"/>
                  </a:solidFill>
                  <a:latin typeface="標楷體" pitchFamily="65" charset="-120"/>
                  <a:ea typeface="標楷體" pitchFamily="65" charset="-120"/>
                </a:rPr>
                <a:t>易使用的</a:t>
              </a:r>
              <a:endParaRPr lang="en-US" altLang="zh-TW" sz="1400" dirty="0" smtClean="0">
                <a:solidFill>
                  <a:schemeClr val="tx1"/>
                </a:solidFill>
                <a:latin typeface="標楷體" pitchFamily="65" charset="-120"/>
                <a:ea typeface="標楷體" pitchFamily="65" charset="-120"/>
              </a:endParaRPr>
            </a:p>
            <a:p>
              <a:pPr algn="ctr">
                <a:defRPr/>
              </a:pPr>
              <a:r>
                <a:rPr lang="zh-TW" altLang="en-US" sz="1400" dirty="0" smtClean="0">
                  <a:solidFill>
                    <a:schemeClr val="tx1"/>
                  </a:solidFill>
                  <a:latin typeface="標楷體" pitchFamily="65" charset="-120"/>
                  <a:ea typeface="標楷體" pitchFamily="65" charset="-120"/>
                </a:rPr>
                <a:t>平台與標準</a:t>
              </a:r>
            </a:p>
          </p:txBody>
        </p:sp>
        <p:sp>
          <p:nvSpPr>
            <p:cNvPr id="88" name="橢圓 87"/>
            <p:cNvSpPr/>
            <p:nvPr/>
          </p:nvSpPr>
          <p:spPr>
            <a:xfrm>
              <a:off x="7668468" y="2492896"/>
              <a:ext cx="1115616" cy="720080"/>
            </a:xfrm>
            <a:prstGeom prst="ellipse">
              <a:avLst/>
            </a:prstGeom>
            <a:ln>
              <a:headEnd/>
              <a:tailEnd/>
            </a:ln>
            <a:effectLst>
              <a:outerShdw blurRad="50800" dist="38100" dir="2700000" sx="109000" sy="109000" algn="tl" rotWithShape="0">
                <a:prstClr val="black">
                  <a:alpha val="70000"/>
                </a:prstClr>
              </a:outerShdw>
            </a:effectLst>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zh-TW" altLang="en-US" sz="1400" dirty="0" smtClean="0">
                  <a:solidFill>
                    <a:schemeClr val="tx1"/>
                  </a:solidFill>
                  <a:latin typeface="標楷體" pitchFamily="65" charset="-120"/>
                  <a:ea typeface="標楷體" pitchFamily="65" charset="-120"/>
                </a:rPr>
                <a:t>顧客利益</a:t>
              </a:r>
            </a:p>
          </p:txBody>
        </p:sp>
        <p:sp>
          <p:nvSpPr>
            <p:cNvPr id="90" name="橢圓 89"/>
            <p:cNvSpPr/>
            <p:nvPr/>
          </p:nvSpPr>
          <p:spPr>
            <a:xfrm>
              <a:off x="1115616" y="3861048"/>
              <a:ext cx="936104" cy="576064"/>
            </a:xfrm>
            <a:prstGeom prst="ellipse">
              <a:avLst/>
            </a:prstGeom>
            <a:ln>
              <a:headEnd/>
              <a:tailEnd/>
            </a:ln>
            <a:effectLst>
              <a:outerShdw blurRad="50800" dist="38100" dir="2700000" sx="109000" sy="109000" algn="tl" rotWithShape="0">
                <a:prstClr val="black">
                  <a:alpha val="70000"/>
                </a:prstClr>
              </a:outerShdw>
            </a:effectLst>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zh-TW" altLang="en-US" sz="1400" dirty="0" smtClean="0">
                  <a:solidFill>
                    <a:schemeClr val="tx1"/>
                  </a:solidFill>
                  <a:latin typeface="標楷體" pitchFamily="65" charset="-120"/>
                  <a:ea typeface="標楷體" pitchFamily="65" charset="-120"/>
                </a:rPr>
                <a:t>容易使用</a:t>
              </a:r>
              <a:endParaRPr lang="zh-TW" altLang="en-US" sz="1400" dirty="0">
                <a:solidFill>
                  <a:schemeClr val="tx1"/>
                </a:solidFill>
                <a:latin typeface="標楷體" pitchFamily="65" charset="-120"/>
                <a:ea typeface="標楷體" pitchFamily="65" charset="-120"/>
              </a:endParaRPr>
            </a:p>
          </p:txBody>
        </p:sp>
        <p:sp>
          <p:nvSpPr>
            <p:cNvPr id="91" name="橢圓 90"/>
            <p:cNvSpPr/>
            <p:nvPr/>
          </p:nvSpPr>
          <p:spPr>
            <a:xfrm>
              <a:off x="1115616" y="4509120"/>
              <a:ext cx="900608" cy="576064"/>
            </a:xfrm>
            <a:prstGeom prst="ellipse">
              <a:avLst/>
            </a:prstGeom>
            <a:ln>
              <a:headEnd/>
              <a:tailEnd/>
            </a:ln>
            <a:effectLst>
              <a:outerShdw blurRad="50800" dist="38100" dir="2700000" sx="109000" sy="109000" algn="tl" rotWithShape="0">
                <a:prstClr val="black">
                  <a:alpha val="70000"/>
                </a:prstClr>
              </a:outerShdw>
            </a:effectLst>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zh-TW" altLang="en-US" sz="1400" dirty="0" smtClean="0">
                  <a:solidFill>
                    <a:schemeClr val="tx1"/>
                  </a:solidFill>
                  <a:latin typeface="標楷體" pitchFamily="65" charset="-120"/>
                  <a:ea typeface="標楷體" pitchFamily="65" charset="-120"/>
                </a:rPr>
                <a:t>可信賴</a:t>
              </a:r>
            </a:p>
          </p:txBody>
        </p:sp>
        <p:sp>
          <p:nvSpPr>
            <p:cNvPr id="92" name="橢圓 91"/>
            <p:cNvSpPr/>
            <p:nvPr/>
          </p:nvSpPr>
          <p:spPr>
            <a:xfrm>
              <a:off x="971724" y="5157192"/>
              <a:ext cx="1152128" cy="504056"/>
            </a:xfrm>
            <a:prstGeom prst="ellipse">
              <a:avLst/>
            </a:prstGeom>
            <a:ln>
              <a:headEnd/>
              <a:tailEnd/>
            </a:ln>
            <a:effectLst>
              <a:outerShdw blurRad="50800" dist="38100" dir="2700000" sx="109000" sy="109000" algn="tl" rotWithShape="0">
                <a:prstClr val="black">
                  <a:alpha val="70000"/>
                </a:prstClr>
              </a:outerShdw>
            </a:effectLst>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zh-TW" altLang="en-US" sz="1400" dirty="0" smtClean="0">
                  <a:solidFill>
                    <a:schemeClr val="tx1"/>
                  </a:solidFill>
                  <a:latin typeface="標楷體" pitchFamily="65" charset="-120"/>
                  <a:ea typeface="標楷體" pitchFamily="65" charset="-120"/>
                </a:rPr>
                <a:t>產品與服務</a:t>
              </a:r>
            </a:p>
          </p:txBody>
        </p:sp>
        <p:sp>
          <p:nvSpPr>
            <p:cNvPr id="93" name="橢圓 92"/>
            <p:cNvSpPr/>
            <p:nvPr/>
          </p:nvSpPr>
          <p:spPr>
            <a:xfrm>
              <a:off x="2195860" y="5085184"/>
              <a:ext cx="1080120" cy="576064"/>
            </a:xfrm>
            <a:prstGeom prst="ellipse">
              <a:avLst/>
            </a:prstGeom>
            <a:ln>
              <a:headEnd/>
              <a:tailEnd/>
            </a:ln>
            <a:effectLst>
              <a:outerShdw blurRad="50800" dist="38100" dir="2700000" sx="109000" sy="109000" algn="tl" rotWithShape="0">
                <a:prstClr val="black">
                  <a:alpha val="70000"/>
                </a:prstClr>
              </a:outerShdw>
            </a:effectLst>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zh-TW" altLang="en-US" sz="1400" dirty="0" smtClean="0">
                  <a:solidFill>
                    <a:schemeClr val="tx1"/>
                  </a:solidFill>
                  <a:latin typeface="標楷體" pitchFamily="65" charset="-120"/>
                  <a:ea typeface="標楷體" pitchFamily="65" charset="-120"/>
                </a:rPr>
                <a:t>吸引</a:t>
              </a:r>
              <a:endParaRPr lang="en-US" altLang="zh-TW" sz="1400" dirty="0" smtClean="0">
                <a:solidFill>
                  <a:schemeClr val="tx1"/>
                </a:solidFill>
                <a:latin typeface="標楷體" pitchFamily="65" charset="-120"/>
                <a:ea typeface="標楷體" pitchFamily="65" charset="-120"/>
              </a:endParaRPr>
            </a:p>
            <a:p>
              <a:pPr algn="ctr">
                <a:defRPr/>
              </a:pPr>
              <a:r>
                <a:rPr lang="zh-TW" altLang="en-US" sz="1400" dirty="0" smtClean="0">
                  <a:solidFill>
                    <a:schemeClr val="tx1"/>
                  </a:solidFill>
                  <a:latin typeface="標楷體" pitchFamily="65" charset="-120"/>
                  <a:ea typeface="標楷體" pitchFamily="65" charset="-120"/>
                </a:rPr>
                <a:t>新的人員</a:t>
              </a:r>
            </a:p>
          </p:txBody>
        </p:sp>
        <p:sp>
          <p:nvSpPr>
            <p:cNvPr id="95" name="橢圓 94"/>
            <p:cNvSpPr/>
            <p:nvPr/>
          </p:nvSpPr>
          <p:spPr>
            <a:xfrm>
              <a:off x="2195860" y="4509120"/>
              <a:ext cx="972616" cy="504056"/>
            </a:xfrm>
            <a:prstGeom prst="ellipse">
              <a:avLst/>
            </a:prstGeom>
            <a:ln>
              <a:headEnd/>
              <a:tailEnd/>
            </a:ln>
            <a:effectLst>
              <a:outerShdw blurRad="50800" dist="38100" dir="2700000" sx="109000" sy="109000" algn="tl" rotWithShape="0">
                <a:prstClr val="black">
                  <a:alpha val="70000"/>
                </a:prstClr>
              </a:outerShdw>
            </a:effectLst>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zh-TW" altLang="en-US" sz="1400" dirty="0" smtClean="0">
                  <a:solidFill>
                    <a:schemeClr val="tx1"/>
                  </a:solidFill>
                  <a:latin typeface="標楷體" pitchFamily="65" charset="-120"/>
                  <a:ea typeface="標楷體" pitchFamily="65" charset="-120"/>
                </a:rPr>
                <a:t>合適的產品</a:t>
              </a:r>
            </a:p>
          </p:txBody>
        </p:sp>
        <p:sp>
          <p:nvSpPr>
            <p:cNvPr id="96" name="橢圓 95"/>
            <p:cNvSpPr/>
            <p:nvPr/>
          </p:nvSpPr>
          <p:spPr>
            <a:xfrm>
              <a:off x="2267868" y="3861048"/>
              <a:ext cx="981000" cy="512440"/>
            </a:xfrm>
            <a:prstGeom prst="ellipse">
              <a:avLst/>
            </a:prstGeom>
            <a:ln>
              <a:headEnd/>
              <a:tailEnd/>
            </a:ln>
            <a:effectLst>
              <a:outerShdw blurRad="50800" dist="38100" dir="2700000" sx="109000" sy="109000" algn="tl" rotWithShape="0">
                <a:prstClr val="black">
                  <a:alpha val="70000"/>
                </a:prstClr>
              </a:outerShdw>
            </a:effectLst>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zh-TW" altLang="en-US" sz="1400" dirty="0" smtClean="0">
                  <a:solidFill>
                    <a:schemeClr val="tx1"/>
                  </a:solidFill>
                  <a:latin typeface="標楷體" pitchFamily="65" charset="-120"/>
                  <a:ea typeface="標楷體" pitchFamily="65" charset="-120"/>
                </a:rPr>
                <a:t>利益與優點</a:t>
              </a:r>
            </a:p>
          </p:txBody>
        </p:sp>
        <p:sp>
          <p:nvSpPr>
            <p:cNvPr id="98" name="橢圓 97"/>
            <p:cNvSpPr/>
            <p:nvPr/>
          </p:nvSpPr>
          <p:spPr>
            <a:xfrm>
              <a:off x="3419996" y="3861048"/>
              <a:ext cx="1043608" cy="576064"/>
            </a:xfrm>
            <a:prstGeom prst="ellipse">
              <a:avLst/>
            </a:prstGeom>
            <a:ln>
              <a:headEnd/>
              <a:tailEnd/>
            </a:ln>
            <a:effectLst>
              <a:outerShdw blurRad="50800" dist="38100" dir="2700000" sx="109000" sy="109000" algn="tl" rotWithShape="0">
                <a:prstClr val="black">
                  <a:alpha val="70000"/>
                </a:prstClr>
              </a:outerShdw>
            </a:effectLst>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zh-TW" altLang="en-US" sz="1400" dirty="0" smtClean="0">
                  <a:solidFill>
                    <a:schemeClr val="tx1"/>
                  </a:solidFill>
                  <a:latin typeface="標楷體" pitchFamily="65" charset="-120"/>
                  <a:ea typeface="標楷體" pitchFamily="65" charset="-120"/>
                </a:rPr>
                <a:t>創造</a:t>
              </a:r>
              <a:r>
                <a:rPr lang="zh-TW" altLang="en-US" sz="1400" smtClean="0">
                  <a:solidFill>
                    <a:schemeClr val="tx1"/>
                  </a:solidFill>
                  <a:latin typeface="標楷體" pitchFamily="65" charset="-120"/>
                  <a:ea typeface="標楷體" pitchFamily="65" charset="-120"/>
                </a:rPr>
                <a:t>新體認</a:t>
              </a:r>
              <a:endParaRPr lang="zh-TW" altLang="en-US" sz="1400" dirty="0" smtClean="0">
                <a:solidFill>
                  <a:schemeClr val="tx1"/>
                </a:solidFill>
                <a:latin typeface="標楷體" pitchFamily="65" charset="-120"/>
                <a:ea typeface="標楷體" pitchFamily="65" charset="-120"/>
              </a:endParaRPr>
            </a:p>
          </p:txBody>
        </p:sp>
        <p:sp>
          <p:nvSpPr>
            <p:cNvPr id="99" name="橢圓 98"/>
            <p:cNvSpPr/>
            <p:nvPr/>
          </p:nvSpPr>
          <p:spPr>
            <a:xfrm>
              <a:off x="3419872" y="4581128"/>
              <a:ext cx="1080120" cy="1008112"/>
            </a:xfrm>
            <a:prstGeom prst="ellipse">
              <a:avLst/>
            </a:prstGeom>
            <a:ln>
              <a:headEnd/>
              <a:tailEnd/>
            </a:ln>
            <a:effectLst>
              <a:outerShdw blurRad="50800" dist="38100" dir="2700000" sx="109000" sy="109000" algn="tl" rotWithShape="0">
                <a:prstClr val="black">
                  <a:alpha val="70000"/>
                </a:prstClr>
              </a:outerShdw>
            </a:effectLst>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zh-TW" altLang="en-US" sz="1400" dirty="0" smtClean="0">
                  <a:solidFill>
                    <a:schemeClr val="tx1"/>
                  </a:solidFill>
                  <a:latin typeface="標楷體" pitchFamily="65" charset="-120"/>
                  <a:ea typeface="標楷體" pitchFamily="65" charset="-120"/>
                </a:rPr>
                <a:t>以成本吸引</a:t>
              </a:r>
              <a:endParaRPr lang="en-US" altLang="zh-TW" sz="1400" dirty="0" smtClean="0">
                <a:solidFill>
                  <a:schemeClr val="tx1"/>
                </a:solidFill>
                <a:latin typeface="標楷體" pitchFamily="65" charset="-120"/>
                <a:ea typeface="標楷體" pitchFamily="65" charset="-120"/>
              </a:endParaRPr>
            </a:p>
            <a:p>
              <a:pPr algn="ctr">
                <a:defRPr/>
              </a:pPr>
              <a:r>
                <a:rPr lang="zh-TW" altLang="en-US" sz="1400" dirty="0" smtClean="0">
                  <a:solidFill>
                    <a:schemeClr val="tx1"/>
                  </a:solidFill>
                  <a:latin typeface="標楷體" pitchFamily="65" charset="-120"/>
                  <a:ea typeface="標楷體" pitchFamily="65" charset="-120"/>
                </a:rPr>
                <a:t>新顧客</a:t>
              </a:r>
            </a:p>
          </p:txBody>
        </p:sp>
        <p:sp>
          <p:nvSpPr>
            <p:cNvPr id="101" name="橢圓 100"/>
            <p:cNvSpPr/>
            <p:nvPr/>
          </p:nvSpPr>
          <p:spPr>
            <a:xfrm>
              <a:off x="4542967" y="3933056"/>
              <a:ext cx="935980" cy="1656184"/>
            </a:xfrm>
            <a:prstGeom prst="ellipse">
              <a:avLst/>
            </a:prstGeom>
            <a:ln>
              <a:headEnd/>
              <a:tailEnd/>
            </a:ln>
            <a:effectLst>
              <a:outerShdw blurRad="50800" dist="38100" dir="2700000" sx="109000" sy="109000" algn="tl" rotWithShape="0">
                <a:prstClr val="black">
                  <a:alpha val="70000"/>
                </a:prstClr>
              </a:outerShdw>
            </a:effectLst>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zh-TW" altLang="en-US" sz="1400" dirty="0" smtClean="0">
                  <a:solidFill>
                    <a:schemeClr val="tx1"/>
                  </a:solidFill>
                  <a:latin typeface="標楷體" pitchFamily="65" charset="-120"/>
                  <a:ea typeface="標楷體" pitchFamily="65" charset="-120"/>
                </a:rPr>
                <a:t>降低客戶</a:t>
              </a:r>
              <a:endParaRPr lang="en-US" altLang="zh-TW" sz="1400" dirty="0" smtClean="0">
                <a:solidFill>
                  <a:schemeClr val="tx1"/>
                </a:solidFill>
                <a:latin typeface="標楷體" pitchFamily="65" charset="-120"/>
                <a:ea typeface="標楷體" pitchFamily="65" charset="-120"/>
              </a:endParaRPr>
            </a:p>
            <a:p>
              <a:pPr algn="ctr">
                <a:defRPr/>
              </a:pPr>
              <a:r>
                <a:rPr lang="zh-TW" altLang="en-US" sz="1400" dirty="0" smtClean="0">
                  <a:solidFill>
                    <a:schemeClr val="tx1"/>
                  </a:solidFill>
                  <a:latin typeface="標楷體" pitchFamily="65" charset="-120"/>
                  <a:ea typeface="標楷體" pitchFamily="65" charset="-120"/>
                </a:rPr>
                <a:t>搜尋成本</a:t>
              </a:r>
            </a:p>
          </p:txBody>
        </p:sp>
        <p:sp>
          <p:nvSpPr>
            <p:cNvPr id="102" name="橢圓 101"/>
            <p:cNvSpPr/>
            <p:nvPr/>
          </p:nvSpPr>
          <p:spPr>
            <a:xfrm>
              <a:off x="5724252" y="3861048"/>
              <a:ext cx="899592" cy="576064"/>
            </a:xfrm>
            <a:prstGeom prst="ellipse">
              <a:avLst/>
            </a:prstGeom>
            <a:ln>
              <a:headEnd/>
              <a:tailEnd/>
            </a:ln>
            <a:effectLst>
              <a:outerShdw blurRad="50800" dist="38100" dir="2700000" sx="109000" sy="109000" algn="tl" rotWithShape="0">
                <a:prstClr val="black">
                  <a:alpha val="70000"/>
                </a:prstClr>
              </a:outerShdw>
            </a:effectLst>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zh-TW" altLang="en-US" sz="1400" dirty="0" smtClean="0">
                  <a:solidFill>
                    <a:schemeClr val="tx1"/>
                  </a:solidFill>
                  <a:latin typeface="標楷體" pitchFamily="65" charset="-120"/>
                  <a:ea typeface="標楷體" pitchFamily="65" charset="-120"/>
                </a:rPr>
                <a:t>新增標準</a:t>
              </a:r>
            </a:p>
          </p:txBody>
        </p:sp>
        <p:sp>
          <p:nvSpPr>
            <p:cNvPr id="104" name="橢圓 103"/>
            <p:cNvSpPr/>
            <p:nvPr/>
          </p:nvSpPr>
          <p:spPr>
            <a:xfrm>
              <a:off x="5724252" y="4509120"/>
              <a:ext cx="936104" cy="1152128"/>
            </a:xfrm>
            <a:prstGeom prst="ellipse">
              <a:avLst/>
            </a:prstGeom>
            <a:ln>
              <a:headEnd/>
              <a:tailEnd/>
            </a:ln>
            <a:effectLst>
              <a:outerShdw blurRad="50800" dist="38100" dir="2700000" sx="109000" sy="109000" algn="tl" rotWithShape="0">
                <a:prstClr val="black">
                  <a:alpha val="70000"/>
                </a:prstClr>
              </a:outerShdw>
            </a:effectLst>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zh-TW" altLang="en-US" sz="1400" dirty="0" smtClean="0">
                  <a:solidFill>
                    <a:schemeClr val="tx1"/>
                  </a:solidFill>
                  <a:latin typeface="標楷體" pitchFamily="65" charset="-120"/>
                  <a:ea typeface="標楷體" pitchFamily="65" charset="-120"/>
                </a:rPr>
                <a:t>降低客戶</a:t>
              </a:r>
              <a:endParaRPr lang="en-US" altLang="zh-TW" sz="1400" dirty="0" smtClean="0">
                <a:solidFill>
                  <a:schemeClr val="tx1"/>
                </a:solidFill>
                <a:latin typeface="標楷體" pitchFamily="65" charset="-120"/>
                <a:ea typeface="標楷體" pitchFamily="65" charset="-120"/>
              </a:endParaRPr>
            </a:p>
            <a:p>
              <a:pPr algn="ctr">
                <a:defRPr/>
              </a:pPr>
              <a:r>
                <a:rPr lang="zh-TW" altLang="en-US" sz="1400" dirty="0" smtClean="0">
                  <a:solidFill>
                    <a:schemeClr val="tx1"/>
                  </a:solidFill>
                  <a:latin typeface="標楷體" pitchFamily="65" charset="-120"/>
                  <a:ea typeface="標楷體" pitchFamily="65" charset="-120"/>
                </a:rPr>
                <a:t>交易成本</a:t>
              </a:r>
            </a:p>
          </p:txBody>
        </p:sp>
        <p:sp>
          <p:nvSpPr>
            <p:cNvPr id="105" name="橢圓 104"/>
            <p:cNvSpPr/>
            <p:nvPr/>
          </p:nvSpPr>
          <p:spPr>
            <a:xfrm>
              <a:off x="6660356" y="3789040"/>
              <a:ext cx="936104" cy="792088"/>
            </a:xfrm>
            <a:prstGeom prst="ellipse">
              <a:avLst/>
            </a:prstGeom>
            <a:ln>
              <a:headEnd/>
              <a:tailEnd/>
            </a:ln>
            <a:effectLst>
              <a:outerShdw blurRad="50800" dist="38100" dir="2700000" sx="109000" sy="109000" algn="tl" rotWithShape="0">
                <a:prstClr val="black">
                  <a:alpha val="70000"/>
                </a:prstClr>
              </a:outerShdw>
            </a:effectLst>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zh-TW" altLang="en-US" sz="1400" dirty="0" smtClean="0">
                  <a:solidFill>
                    <a:schemeClr val="tx1"/>
                  </a:solidFill>
                  <a:latin typeface="標楷體" pitchFamily="65" charset="-120"/>
                  <a:ea typeface="標楷體" pitchFamily="65" charset="-120"/>
                </a:rPr>
                <a:t>加強</a:t>
              </a:r>
              <a:endParaRPr lang="en-US" altLang="zh-TW" sz="1400" dirty="0" smtClean="0">
                <a:solidFill>
                  <a:schemeClr val="tx1"/>
                </a:solidFill>
                <a:latin typeface="標楷體" pitchFamily="65" charset="-120"/>
                <a:ea typeface="標楷體" pitchFamily="65" charset="-120"/>
              </a:endParaRPr>
            </a:p>
            <a:p>
              <a:pPr algn="ctr">
                <a:defRPr/>
              </a:pPr>
              <a:r>
                <a:rPr lang="zh-TW" altLang="en-US" sz="1400" dirty="0" smtClean="0">
                  <a:solidFill>
                    <a:schemeClr val="tx1"/>
                  </a:solidFill>
                  <a:latin typeface="標楷體" pitchFamily="65" charset="-120"/>
                  <a:ea typeface="標楷體" pitchFamily="65" charset="-120"/>
                </a:rPr>
                <a:t>應用標準</a:t>
              </a:r>
            </a:p>
          </p:txBody>
        </p:sp>
        <p:sp>
          <p:nvSpPr>
            <p:cNvPr id="107" name="橢圓 106"/>
            <p:cNvSpPr/>
            <p:nvPr/>
          </p:nvSpPr>
          <p:spPr>
            <a:xfrm>
              <a:off x="6660232" y="4653136"/>
              <a:ext cx="971600" cy="936104"/>
            </a:xfrm>
            <a:prstGeom prst="ellipse">
              <a:avLst/>
            </a:prstGeom>
            <a:ln>
              <a:headEnd/>
              <a:tailEnd/>
            </a:ln>
            <a:effectLst>
              <a:outerShdw blurRad="50800" dist="38100" dir="2700000" sx="109000" sy="109000" algn="tl" rotWithShape="0">
                <a:prstClr val="black">
                  <a:alpha val="70000"/>
                </a:prstClr>
              </a:outerShdw>
            </a:effectLst>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zh-TW" altLang="en-US" sz="1400" dirty="0" smtClean="0">
                  <a:solidFill>
                    <a:schemeClr val="tx1"/>
                  </a:solidFill>
                  <a:latin typeface="標楷體" pitchFamily="65" charset="-120"/>
                  <a:ea typeface="標楷體" pitchFamily="65" charset="-120"/>
                </a:rPr>
                <a:t>增加</a:t>
              </a:r>
              <a:endParaRPr lang="en-US" altLang="zh-TW" sz="1400" dirty="0" smtClean="0">
                <a:solidFill>
                  <a:schemeClr val="tx1"/>
                </a:solidFill>
                <a:latin typeface="標楷體" pitchFamily="65" charset="-120"/>
                <a:ea typeface="標楷體" pitchFamily="65" charset="-120"/>
              </a:endParaRPr>
            </a:p>
            <a:p>
              <a:pPr algn="ctr">
                <a:defRPr/>
              </a:pPr>
              <a:r>
                <a:rPr lang="zh-TW" altLang="en-US" sz="1400" dirty="0" smtClean="0">
                  <a:solidFill>
                    <a:schemeClr val="tx1"/>
                  </a:solidFill>
                  <a:latin typeface="標楷體" pitchFamily="65" charset="-120"/>
                  <a:ea typeface="標楷體" pitchFamily="65" charset="-120"/>
                </a:rPr>
                <a:t>新的功能</a:t>
              </a:r>
            </a:p>
          </p:txBody>
        </p:sp>
        <p:sp>
          <p:nvSpPr>
            <p:cNvPr id="108" name="橢圓 107"/>
            <p:cNvSpPr/>
            <p:nvPr/>
          </p:nvSpPr>
          <p:spPr>
            <a:xfrm>
              <a:off x="7740352" y="3861048"/>
              <a:ext cx="1152128" cy="720080"/>
            </a:xfrm>
            <a:prstGeom prst="ellipse">
              <a:avLst/>
            </a:prstGeom>
            <a:ln>
              <a:headEnd/>
              <a:tailEnd/>
            </a:ln>
            <a:effectLst>
              <a:outerShdw blurRad="50800" dist="38100" dir="2700000" sx="109000" sy="109000" algn="tl" rotWithShape="0">
                <a:prstClr val="black">
                  <a:alpha val="70000"/>
                </a:prstClr>
              </a:outerShdw>
            </a:effectLst>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zh-TW" altLang="en-US" sz="1400" dirty="0" smtClean="0">
                  <a:solidFill>
                    <a:schemeClr val="tx1"/>
                  </a:solidFill>
                  <a:latin typeface="標楷體" pitchFamily="65" charset="-120"/>
                  <a:ea typeface="標楷體" pitchFamily="65" charset="-120"/>
                </a:rPr>
                <a:t>保持領先地位</a:t>
              </a:r>
            </a:p>
          </p:txBody>
        </p:sp>
        <p:sp>
          <p:nvSpPr>
            <p:cNvPr id="110" name="橢圓 109"/>
            <p:cNvSpPr/>
            <p:nvPr/>
          </p:nvSpPr>
          <p:spPr>
            <a:xfrm>
              <a:off x="7740352" y="4653136"/>
              <a:ext cx="1152128" cy="1008112"/>
            </a:xfrm>
            <a:prstGeom prst="ellipse">
              <a:avLst/>
            </a:prstGeom>
            <a:ln>
              <a:headEnd/>
              <a:tailEnd/>
            </a:ln>
            <a:effectLst>
              <a:outerShdw blurRad="50800" dist="38100" dir="2700000" sx="109000" sy="109000" algn="tl" rotWithShape="0">
                <a:prstClr val="black">
                  <a:alpha val="70000"/>
                </a:prstClr>
              </a:outerShdw>
            </a:effectLst>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zh-TW" altLang="en-US" sz="1400" dirty="0" smtClean="0">
                  <a:solidFill>
                    <a:schemeClr val="tx1"/>
                  </a:solidFill>
                  <a:latin typeface="標楷體" pitchFamily="65" charset="-120"/>
                  <a:ea typeface="標楷體" pitchFamily="65" charset="-120"/>
                </a:rPr>
                <a:t>以授權延伸</a:t>
              </a:r>
              <a:endParaRPr lang="en-US" altLang="zh-TW" sz="1400" dirty="0" smtClean="0">
                <a:solidFill>
                  <a:schemeClr val="tx1"/>
                </a:solidFill>
                <a:latin typeface="標楷體" pitchFamily="65" charset="-120"/>
                <a:ea typeface="標楷體" pitchFamily="65" charset="-120"/>
              </a:endParaRPr>
            </a:p>
            <a:p>
              <a:pPr algn="ctr">
                <a:defRPr/>
              </a:pPr>
              <a:r>
                <a:rPr lang="zh-TW" altLang="en-US" sz="1400" dirty="0" smtClean="0">
                  <a:solidFill>
                    <a:schemeClr val="tx1"/>
                  </a:solidFill>
                  <a:latin typeface="標楷體" pitchFamily="65" charset="-120"/>
                  <a:ea typeface="標楷體" pitchFamily="65" charset="-120"/>
                </a:rPr>
                <a:t>使用標準</a:t>
              </a:r>
            </a:p>
          </p:txBody>
        </p:sp>
        <p:sp>
          <p:nvSpPr>
            <p:cNvPr id="111" name="橢圓 110"/>
            <p:cNvSpPr/>
            <p:nvPr/>
          </p:nvSpPr>
          <p:spPr>
            <a:xfrm>
              <a:off x="1259756" y="6093693"/>
              <a:ext cx="1944216" cy="720080"/>
            </a:xfrm>
            <a:prstGeom prst="ellipse">
              <a:avLst/>
            </a:prstGeom>
            <a:ln>
              <a:headEnd/>
              <a:tailEnd/>
            </a:ln>
            <a:effectLst>
              <a:outerShdw blurRad="50800" dist="38100" dir="2700000" sx="109000" sy="109000" algn="tl" rotWithShape="0">
                <a:prstClr val="black">
                  <a:alpha val="70000"/>
                </a:prstClr>
              </a:outerShdw>
            </a:effectLst>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TW" altLang="en-US" sz="1400" dirty="0" smtClean="0">
                  <a:solidFill>
                    <a:schemeClr val="tx1"/>
                  </a:solidFill>
                  <a:latin typeface="標楷體" pitchFamily="65" charset="-120"/>
                  <a:ea typeface="標楷體" pitchFamily="65" charset="-120"/>
                </a:rPr>
                <a:t>加強合適的產品與標準</a:t>
              </a:r>
              <a:endParaRPr lang="zh-TW" altLang="en-US" sz="1400" dirty="0">
                <a:solidFill>
                  <a:schemeClr val="tx1"/>
                </a:solidFill>
                <a:latin typeface="標楷體" pitchFamily="65" charset="-120"/>
                <a:ea typeface="標楷體" pitchFamily="65" charset="-120"/>
              </a:endParaRPr>
            </a:p>
          </p:txBody>
        </p:sp>
        <p:sp>
          <p:nvSpPr>
            <p:cNvPr id="113" name="橢圓 112"/>
            <p:cNvSpPr/>
            <p:nvPr/>
          </p:nvSpPr>
          <p:spPr>
            <a:xfrm>
              <a:off x="3492004" y="6093296"/>
              <a:ext cx="1584176" cy="720080"/>
            </a:xfrm>
            <a:prstGeom prst="ellipse">
              <a:avLst/>
            </a:prstGeom>
            <a:ln>
              <a:headEnd/>
              <a:tailEnd/>
            </a:ln>
            <a:effectLst>
              <a:outerShdw blurRad="50800" dist="38100" dir="2700000" sx="109000" sy="109000" algn="tl" rotWithShape="0">
                <a:prstClr val="black">
                  <a:alpha val="70000"/>
                </a:prstClr>
              </a:outerShdw>
            </a:effectLst>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TW" altLang="en-US" sz="1400" dirty="0" smtClean="0">
                  <a:solidFill>
                    <a:schemeClr val="tx1"/>
                  </a:solidFill>
                  <a:latin typeface="標楷體" pitchFamily="65" charset="-120"/>
                  <a:ea typeface="標楷體" pitchFamily="65" charset="-120"/>
                </a:rPr>
                <a:t>擴展客戶行為知識</a:t>
              </a:r>
            </a:p>
          </p:txBody>
        </p:sp>
        <p:sp>
          <p:nvSpPr>
            <p:cNvPr id="114" name="橢圓 113"/>
            <p:cNvSpPr/>
            <p:nvPr/>
          </p:nvSpPr>
          <p:spPr>
            <a:xfrm>
              <a:off x="5436220" y="6093296"/>
              <a:ext cx="1584176" cy="720080"/>
            </a:xfrm>
            <a:prstGeom prst="ellipse">
              <a:avLst/>
            </a:prstGeom>
            <a:ln>
              <a:headEnd/>
              <a:tailEnd/>
            </a:ln>
            <a:effectLst>
              <a:outerShdw blurRad="50800" dist="38100" dir="2700000" sx="109000" sy="109000" algn="tl" rotWithShape="0">
                <a:prstClr val="black">
                  <a:alpha val="70000"/>
                </a:prstClr>
              </a:outerShdw>
            </a:effectLst>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TW" altLang="en-US" sz="1400" dirty="0" smtClean="0">
                  <a:solidFill>
                    <a:schemeClr val="tx1"/>
                  </a:solidFill>
                  <a:latin typeface="標楷體" pitchFamily="65" charset="-120"/>
                  <a:ea typeface="標楷體" pitchFamily="65" charset="-120"/>
                </a:rPr>
                <a:t>提供傳統平台</a:t>
              </a:r>
            </a:p>
          </p:txBody>
        </p:sp>
        <p:sp>
          <p:nvSpPr>
            <p:cNvPr id="116" name="橢圓 115"/>
            <p:cNvSpPr/>
            <p:nvPr/>
          </p:nvSpPr>
          <p:spPr>
            <a:xfrm>
              <a:off x="7487940" y="6093296"/>
              <a:ext cx="1584176" cy="720080"/>
            </a:xfrm>
            <a:prstGeom prst="ellipse">
              <a:avLst/>
            </a:prstGeom>
            <a:ln>
              <a:headEnd/>
              <a:tailEnd/>
            </a:ln>
            <a:effectLst>
              <a:outerShdw blurRad="50800" dist="38100" dir="2700000" sx="109000" sy="109000" algn="tl" rotWithShape="0">
                <a:prstClr val="black">
                  <a:alpha val="70000"/>
                </a:prstClr>
              </a:outerShdw>
            </a:effectLst>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TW" altLang="en-US" sz="1400" dirty="0" smtClean="0">
                  <a:solidFill>
                    <a:schemeClr val="tx1"/>
                  </a:solidFill>
                  <a:latin typeface="標楷體" pitchFamily="65" charset="-120"/>
                  <a:ea typeface="標楷體" pitchFamily="65" charset="-120"/>
                </a:rPr>
                <a:t>傳遞顧客利益</a:t>
              </a:r>
            </a:p>
          </p:txBody>
        </p:sp>
        <p:sp>
          <p:nvSpPr>
            <p:cNvPr id="46" name="向右箭號 45"/>
            <p:cNvSpPr/>
            <p:nvPr/>
          </p:nvSpPr>
          <p:spPr>
            <a:xfrm rot="13888985">
              <a:off x="2774021" y="5811586"/>
              <a:ext cx="504056" cy="248398"/>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latin typeface="標楷體" pitchFamily="65" charset="-120"/>
                <a:ea typeface="標楷體" pitchFamily="65" charset="-120"/>
              </a:endParaRPr>
            </a:p>
          </p:txBody>
        </p:sp>
        <p:sp>
          <p:nvSpPr>
            <p:cNvPr id="47" name="向右箭號 46"/>
            <p:cNvSpPr/>
            <p:nvPr/>
          </p:nvSpPr>
          <p:spPr>
            <a:xfrm rot="18865644">
              <a:off x="6169388" y="5803972"/>
              <a:ext cx="504056" cy="248398"/>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latin typeface="標楷體" pitchFamily="65" charset="-120"/>
                <a:ea typeface="標楷體" pitchFamily="65" charset="-120"/>
              </a:endParaRPr>
            </a:p>
          </p:txBody>
        </p:sp>
        <p:sp>
          <p:nvSpPr>
            <p:cNvPr id="48" name="向右箭號 47"/>
            <p:cNvSpPr/>
            <p:nvPr/>
          </p:nvSpPr>
          <p:spPr>
            <a:xfrm rot="16200000">
              <a:off x="2015716" y="3537012"/>
              <a:ext cx="360040" cy="28803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latin typeface="標楷體" pitchFamily="65" charset="-120"/>
                <a:ea typeface="標楷體" pitchFamily="65" charset="-120"/>
              </a:endParaRPr>
            </a:p>
          </p:txBody>
        </p:sp>
        <p:sp>
          <p:nvSpPr>
            <p:cNvPr id="50" name="向右箭號 49"/>
            <p:cNvSpPr/>
            <p:nvPr/>
          </p:nvSpPr>
          <p:spPr>
            <a:xfrm rot="16200000">
              <a:off x="4247964" y="3537012"/>
              <a:ext cx="360040" cy="28803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latin typeface="標楷體" pitchFamily="65" charset="-120"/>
                <a:ea typeface="標楷體" pitchFamily="65" charset="-120"/>
              </a:endParaRPr>
            </a:p>
          </p:txBody>
        </p:sp>
        <p:sp>
          <p:nvSpPr>
            <p:cNvPr id="51" name="向右箭號 50"/>
            <p:cNvSpPr/>
            <p:nvPr/>
          </p:nvSpPr>
          <p:spPr>
            <a:xfrm rot="16200000">
              <a:off x="6408204" y="3465004"/>
              <a:ext cx="360040" cy="28803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latin typeface="標楷體" pitchFamily="65" charset="-120"/>
                <a:ea typeface="標楷體" pitchFamily="65" charset="-120"/>
              </a:endParaRPr>
            </a:p>
          </p:txBody>
        </p:sp>
        <p:sp>
          <p:nvSpPr>
            <p:cNvPr id="52" name="向右箭號 51"/>
            <p:cNvSpPr/>
            <p:nvPr/>
          </p:nvSpPr>
          <p:spPr>
            <a:xfrm rot="16200000">
              <a:off x="7848364" y="3465004"/>
              <a:ext cx="360040" cy="28803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latin typeface="標楷體" pitchFamily="65" charset="-120"/>
                <a:ea typeface="標楷體" pitchFamily="65" charset="-120"/>
              </a:endParaRPr>
            </a:p>
          </p:txBody>
        </p:sp>
        <p:sp>
          <p:nvSpPr>
            <p:cNvPr id="53" name="向右箭號 52"/>
            <p:cNvSpPr/>
            <p:nvPr/>
          </p:nvSpPr>
          <p:spPr>
            <a:xfrm rot="16200000">
              <a:off x="2087724" y="2456892"/>
              <a:ext cx="360040" cy="288032"/>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latin typeface="標楷體" pitchFamily="65" charset="-120"/>
                <a:ea typeface="標楷體" pitchFamily="65" charset="-120"/>
              </a:endParaRPr>
            </a:p>
          </p:txBody>
        </p:sp>
        <p:sp>
          <p:nvSpPr>
            <p:cNvPr id="54" name="向右箭號 53"/>
            <p:cNvSpPr/>
            <p:nvPr/>
          </p:nvSpPr>
          <p:spPr>
            <a:xfrm rot="16200000">
              <a:off x="6552220" y="2456892"/>
              <a:ext cx="360040" cy="288032"/>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latin typeface="標楷體" pitchFamily="65" charset="-120"/>
                <a:ea typeface="標楷體" pitchFamily="65" charset="-120"/>
              </a:endParaRPr>
            </a:p>
          </p:txBody>
        </p:sp>
        <p:sp>
          <p:nvSpPr>
            <p:cNvPr id="55" name="向右箭號 54"/>
            <p:cNvSpPr/>
            <p:nvPr/>
          </p:nvSpPr>
          <p:spPr>
            <a:xfrm rot="16200000">
              <a:off x="2447639" y="1520788"/>
              <a:ext cx="360040" cy="28803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latin typeface="標楷體" pitchFamily="65" charset="-120"/>
                <a:ea typeface="標楷體" pitchFamily="65" charset="-120"/>
              </a:endParaRPr>
            </a:p>
          </p:txBody>
        </p:sp>
        <p:sp>
          <p:nvSpPr>
            <p:cNvPr id="56" name="向右箭號 55"/>
            <p:cNvSpPr/>
            <p:nvPr/>
          </p:nvSpPr>
          <p:spPr>
            <a:xfrm rot="16200000">
              <a:off x="6012160" y="1916832"/>
              <a:ext cx="720080" cy="28803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latin typeface="標楷體" pitchFamily="65" charset="-120"/>
                <a:ea typeface="標楷體" pitchFamily="65" charset="-120"/>
              </a:endParaRPr>
            </a:p>
          </p:txBody>
        </p:sp>
      </p:grpSp>
      <p:pic>
        <p:nvPicPr>
          <p:cNvPr id="58" name="圖片 5" descr="Image2.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172400" y="74118"/>
            <a:ext cx="874549" cy="474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90524588"/>
      </p:ext>
    </p:extLst>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標題 23"/>
          <p:cNvSpPr>
            <a:spLocks noGrp="1"/>
          </p:cNvSpPr>
          <p:nvPr>
            <p:ph type="title"/>
          </p:nvPr>
        </p:nvSpPr>
        <p:spPr>
          <a:xfrm>
            <a:off x="539552" y="116632"/>
            <a:ext cx="8229600" cy="1224136"/>
          </a:xfrm>
          <a:noFill/>
        </p:spPr>
        <p:txBody>
          <a:bodyPr rtlCol="0">
            <a:normAutofit/>
          </a:bodyPr>
          <a:lstStyle/>
          <a:p>
            <a:pPr eaLnBrk="1" fontAlgn="auto" hangingPunct="1">
              <a:spcAft>
                <a:spcPts val="0"/>
              </a:spcAft>
              <a:defRPr/>
            </a:pPr>
            <a:r>
              <a:rPr lang="en-US" altLang="zh-TW" dirty="0" smtClean="0">
                <a:latin typeface="Arial" pitchFamily="34" charset="0"/>
                <a:cs typeface="Arial" pitchFamily="34" charset="0"/>
              </a:rPr>
              <a:t>Agenda</a:t>
            </a:r>
            <a:endParaRPr lang="zh-TW" altLang="en-US" dirty="0">
              <a:latin typeface="Arial" pitchFamily="34" charset="0"/>
              <a:cs typeface="Arial" pitchFamily="34" charset="0"/>
            </a:endParaRPr>
          </a:p>
        </p:txBody>
      </p:sp>
      <p:pic>
        <p:nvPicPr>
          <p:cNvPr id="46084" name="Picture 63"/>
          <p:cNvPicPr>
            <a:picLocks noChangeAspect="1" noChangeArrowheads="1"/>
          </p:cNvPicPr>
          <p:nvPr/>
        </p:nvPicPr>
        <p:blipFill>
          <a:blip r:embed="rId3" cstate="print"/>
          <a:srcRect/>
          <a:stretch>
            <a:fillRect/>
          </a:stretch>
        </p:blipFill>
        <p:spPr bwMode="gray">
          <a:xfrm>
            <a:off x="928688" y="2349500"/>
            <a:ext cx="1914525" cy="3190875"/>
          </a:xfrm>
          <a:prstGeom prst="rect">
            <a:avLst/>
          </a:prstGeom>
          <a:noFill/>
          <a:ln w="9525">
            <a:noFill/>
            <a:miter lim="800000"/>
            <a:headEnd/>
            <a:tailEnd/>
          </a:ln>
        </p:spPr>
      </p:pic>
      <p:grpSp>
        <p:nvGrpSpPr>
          <p:cNvPr id="46085" name="群組 9"/>
          <p:cNvGrpSpPr>
            <a:grpSpLocks/>
          </p:cNvGrpSpPr>
          <p:nvPr/>
        </p:nvGrpSpPr>
        <p:grpSpPr bwMode="auto">
          <a:xfrm>
            <a:off x="3286125" y="2348880"/>
            <a:ext cx="4714875" cy="500062"/>
            <a:chOff x="3214678" y="1785926"/>
            <a:chExt cx="5500726" cy="500066"/>
          </a:xfrm>
        </p:grpSpPr>
        <p:sp>
          <p:nvSpPr>
            <p:cNvPr id="7" name="矩形 6"/>
            <p:cNvSpPr/>
            <p:nvPr/>
          </p:nvSpPr>
          <p:spPr>
            <a:xfrm>
              <a:off x="3286910" y="1857364"/>
              <a:ext cx="5428494" cy="428628"/>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kumimoji="0" lang="zh-TW" altLang="en-US" sz="2000" dirty="0">
                <a:solidFill>
                  <a:schemeClr val="tx1"/>
                </a:solidFill>
                <a:latin typeface="標楷體" pitchFamily="65" charset="-120"/>
                <a:ea typeface="標楷體" pitchFamily="65" charset="-120"/>
              </a:endParaRPr>
            </a:p>
          </p:txBody>
        </p:sp>
        <p:sp>
          <p:nvSpPr>
            <p:cNvPr id="8" name="矩形 7"/>
            <p:cNvSpPr/>
            <p:nvPr/>
          </p:nvSpPr>
          <p:spPr>
            <a:xfrm>
              <a:off x="3214678" y="1785926"/>
              <a:ext cx="5428495" cy="428628"/>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Tx/>
                <a:buBlip>
                  <a:blip r:embed="rId4"/>
                </a:buBlip>
                <a:defRPr/>
              </a:pPr>
              <a:r>
                <a:rPr kumimoji="0" lang="zh-TW" altLang="en-US" sz="2000" dirty="0">
                  <a:solidFill>
                    <a:schemeClr val="tx1"/>
                  </a:solidFill>
                  <a:latin typeface="標楷體" pitchFamily="65" charset="-120"/>
                  <a:ea typeface="標楷體" pitchFamily="65" charset="-120"/>
                </a:rPr>
                <a:t>思科公司簡介</a:t>
              </a:r>
            </a:p>
          </p:txBody>
        </p:sp>
      </p:grpSp>
      <p:grpSp>
        <p:nvGrpSpPr>
          <p:cNvPr id="46087" name="群組 9"/>
          <p:cNvGrpSpPr>
            <a:grpSpLocks/>
          </p:cNvGrpSpPr>
          <p:nvPr/>
        </p:nvGrpSpPr>
        <p:grpSpPr bwMode="auto">
          <a:xfrm>
            <a:off x="3286125" y="3021013"/>
            <a:ext cx="4714875" cy="500062"/>
            <a:chOff x="3214678" y="1785926"/>
            <a:chExt cx="5500726" cy="500066"/>
          </a:xfrm>
        </p:grpSpPr>
        <p:sp>
          <p:nvSpPr>
            <p:cNvPr id="13" name="矩形 12"/>
            <p:cNvSpPr/>
            <p:nvPr/>
          </p:nvSpPr>
          <p:spPr>
            <a:xfrm>
              <a:off x="3286910" y="1857364"/>
              <a:ext cx="5428494" cy="428628"/>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kumimoji="0" lang="zh-TW" altLang="en-US" sz="2000" dirty="0">
                <a:solidFill>
                  <a:schemeClr val="tx1"/>
                </a:solidFill>
                <a:latin typeface="標楷體" pitchFamily="65" charset="-120"/>
                <a:ea typeface="標楷體" pitchFamily="65" charset="-120"/>
              </a:endParaRPr>
            </a:p>
          </p:txBody>
        </p:sp>
        <p:sp>
          <p:nvSpPr>
            <p:cNvPr id="14" name="矩形 13"/>
            <p:cNvSpPr/>
            <p:nvPr/>
          </p:nvSpPr>
          <p:spPr>
            <a:xfrm>
              <a:off x="3214678" y="1785926"/>
              <a:ext cx="5428495" cy="428628"/>
            </a:xfrm>
            <a:prstGeom prst="rect">
              <a:avLst/>
            </a:prstGeom>
            <a:solidFill>
              <a:schemeClr val="accent6">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Tx/>
                <a:buBlip>
                  <a:blip r:embed="rId4"/>
                </a:buBlip>
                <a:defRPr/>
              </a:pPr>
              <a:r>
                <a:rPr kumimoji="0" lang="zh-TW" altLang="en-US" sz="2000" dirty="0" smtClean="0">
                  <a:solidFill>
                    <a:schemeClr val="tx1"/>
                  </a:solidFill>
                  <a:latin typeface="標楷體" pitchFamily="65" charset="-120"/>
                  <a:ea typeface="標楷體" pitchFamily="65" charset="-120"/>
                </a:rPr>
                <a:t>資訊系統發展背景</a:t>
              </a:r>
              <a:endParaRPr kumimoji="0" lang="zh-TW" altLang="en-US" sz="2000" dirty="0">
                <a:solidFill>
                  <a:schemeClr val="tx1"/>
                </a:solidFill>
                <a:latin typeface="標楷體" pitchFamily="65" charset="-120"/>
                <a:ea typeface="標楷體" pitchFamily="65" charset="-120"/>
              </a:endParaRPr>
            </a:p>
          </p:txBody>
        </p:sp>
      </p:grpSp>
      <p:grpSp>
        <p:nvGrpSpPr>
          <p:cNvPr id="18" name="群組 9"/>
          <p:cNvGrpSpPr>
            <a:grpSpLocks/>
          </p:cNvGrpSpPr>
          <p:nvPr/>
        </p:nvGrpSpPr>
        <p:grpSpPr bwMode="auto">
          <a:xfrm>
            <a:off x="3286125" y="3663950"/>
            <a:ext cx="4714875" cy="500063"/>
            <a:chOff x="3214678" y="1785926"/>
            <a:chExt cx="5500726" cy="500066"/>
          </a:xfrm>
        </p:grpSpPr>
        <p:sp>
          <p:nvSpPr>
            <p:cNvPr id="21" name="矩形 20"/>
            <p:cNvSpPr/>
            <p:nvPr/>
          </p:nvSpPr>
          <p:spPr>
            <a:xfrm>
              <a:off x="3286910" y="1857364"/>
              <a:ext cx="5428494" cy="428628"/>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kumimoji="0" lang="zh-TW" altLang="en-US" sz="2000" dirty="0">
                <a:solidFill>
                  <a:schemeClr val="tx1"/>
                </a:solidFill>
                <a:latin typeface="標楷體" pitchFamily="65" charset="-120"/>
                <a:ea typeface="標楷體" pitchFamily="65" charset="-120"/>
              </a:endParaRPr>
            </a:p>
          </p:txBody>
        </p:sp>
        <p:sp>
          <p:nvSpPr>
            <p:cNvPr id="22" name="矩形 21"/>
            <p:cNvSpPr/>
            <p:nvPr/>
          </p:nvSpPr>
          <p:spPr>
            <a:xfrm>
              <a:off x="3214678" y="1785926"/>
              <a:ext cx="5428495" cy="428628"/>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Tx/>
                <a:buBlip>
                  <a:blip r:embed="rId4"/>
                </a:buBlip>
                <a:defRPr/>
              </a:pPr>
              <a:endParaRPr kumimoji="0" lang="zh-TW" altLang="en-US" sz="2000" dirty="0">
                <a:solidFill>
                  <a:schemeClr val="tx1"/>
                </a:solidFill>
                <a:latin typeface="標楷體" pitchFamily="65" charset="-120"/>
                <a:ea typeface="標楷體" pitchFamily="65" charset="-120"/>
              </a:endParaRPr>
            </a:p>
          </p:txBody>
        </p:sp>
      </p:grpSp>
      <p:grpSp>
        <p:nvGrpSpPr>
          <p:cNvPr id="23" name="群組 9"/>
          <p:cNvGrpSpPr>
            <a:grpSpLocks/>
          </p:cNvGrpSpPr>
          <p:nvPr/>
        </p:nvGrpSpPr>
        <p:grpSpPr bwMode="auto">
          <a:xfrm>
            <a:off x="3286125" y="4306888"/>
            <a:ext cx="4714875" cy="500062"/>
            <a:chOff x="3214678" y="1785926"/>
            <a:chExt cx="5500726" cy="500066"/>
          </a:xfrm>
        </p:grpSpPr>
        <p:sp>
          <p:nvSpPr>
            <p:cNvPr id="25" name="矩形 24"/>
            <p:cNvSpPr/>
            <p:nvPr/>
          </p:nvSpPr>
          <p:spPr>
            <a:xfrm>
              <a:off x="3286910" y="1857364"/>
              <a:ext cx="5428494" cy="428628"/>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kumimoji="0" lang="zh-TW" altLang="en-US" sz="2000" dirty="0">
                <a:solidFill>
                  <a:schemeClr val="tx1"/>
                </a:solidFill>
                <a:latin typeface="標楷體" pitchFamily="65" charset="-120"/>
                <a:ea typeface="標楷體" pitchFamily="65" charset="-120"/>
              </a:endParaRPr>
            </a:p>
          </p:txBody>
        </p:sp>
        <p:sp>
          <p:nvSpPr>
            <p:cNvPr id="26" name="矩形 25"/>
            <p:cNvSpPr/>
            <p:nvPr/>
          </p:nvSpPr>
          <p:spPr>
            <a:xfrm>
              <a:off x="3214678" y="1785926"/>
              <a:ext cx="5428495" cy="428628"/>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Tx/>
                <a:buBlip>
                  <a:blip r:embed="rId4"/>
                </a:buBlip>
                <a:defRPr/>
              </a:pPr>
              <a:r>
                <a:rPr kumimoji="0" lang="zh-TW" altLang="en-US" sz="2000" dirty="0" smtClean="0">
                  <a:solidFill>
                    <a:schemeClr val="tx1"/>
                  </a:solidFill>
                  <a:latin typeface="標楷體" pitchFamily="65" charset="-120"/>
                  <a:ea typeface="標楷體" pitchFamily="65" charset="-120"/>
                </a:rPr>
                <a:t>嶄新的競爭策略</a:t>
              </a:r>
              <a:endParaRPr kumimoji="0" lang="zh-TW" altLang="en-US" sz="2000" dirty="0">
                <a:solidFill>
                  <a:schemeClr val="tx1"/>
                </a:solidFill>
                <a:latin typeface="標楷體" pitchFamily="65" charset="-120"/>
                <a:ea typeface="標楷體" pitchFamily="65" charset="-120"/>
              </a:endParaRPr>
            </a:p>
          </p:txBody>
        </p:sp>
      </p:grpSp>
      <p:grpSp>
        <p:nvGrpSpPr>
          <p:cNvPr id="27" name="群組 9"/>
          <p:cNvGrpSpPr>
            <a:grpSpLocks/>
          </p:cNvGrpSpPr>
          <p:nvPr/>
        </p:nvGrpSpPr>
        <p:grpSpPr bwMode="auto">
          <a:xfrm>
            <a:off x="3275856" y="4941168"/>
            <a:ext cx="4714875" cy="500062"/>
            <a:chOff x="3214678" y="1785926"/>
            <a:chExt cx="5500726" cy="500066"/>
          </a:xfrm>
        </p:grpSpPr>
        <p:sp>
          <p:nvSpPr>
            <p:cNvPr id="28" name="矩形 27"/>
            <p:cNvSpPr/>
            <p:nvPr/>
          </p:nvSpPr>
          <p:spPr>
            <a:xfrm>
              <a:off x="3286910" y="1857364"/>
              <a:ext cx="5428494" cy="428628"/>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kumimoji="0" lang="zh-TW" altLang="en-US" sz="2000" dirty="0">
                <a:solidFill>
                  <a:schemeClr val="tx1"/>
                </a:solidFill>
                <a:latin typeface="標楷體" pitchFamily="65" charset="-120"/>
                <a:ea typeface="標楷體" pitchFamily="65" charset="-120"/>
              </a:endParaRPr>
            </a:p>
          </p:txBody>
        </p:sp>
        <p:sp>
          <p:nvSpPr>
            <p:cNvPr id="29" name="矩形 28"/>
            <p:cNvSpPr/>
            <p:nvPr/>
          </p:nvSpPr>
          <p:spPr>
            <a:xfrm>
              <a:off x="3214678" y="1785926"/>
              <a:ext cx="5428495" cy="428628"/>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Tx/>
                <a:buBlip>
                  <a:blip r:embed="rId4"/>
                </a:buBlip>
                <a:defRPr/>
              </a:pPr>
              <a:r>
                <a:rPr kumimoji="0" lang="zh-TW" altLang="en-US" sz="2000" dirty="0" smtClean="0">
                  <a:solidFill>
                    <a:schemeClr val="tx1"/>
                  </a:solidFill>
                  <a:latin typeface="標楷體" pitchFamily="65" charset="-120"/>
                  <a:ea typeface="標楷體" pitchFamily="65" charset="-120"/>
                </a:rPr>
                <a:t>結語</a:t>
              </a:r>
              <a:endParaRPr kumimoji="0" lang="zh-TW" altLang="en-US" sz="2000" dirty="0">
                <a:solidFill>
                  <a:schemeClr val="tx1"/>
                </a:solidFill>
                <a:latin typeface="標楷體" pitchFamily="65" charset="-120"/>
                <a:ea typeface="標楷體" pitchFamily="65" charset="-120"/>
              </a:endParaRPr>
            </a:p>
          </p:txBody>
        </p:sp>
      </p:grpSp>
      <p:sp>
        <p:nvSpPr>
          <p:cNvPr id="30" name="矩形 29"/>
          <p:cNvSpPr/>
          <p:nvPr/>
        </p:nvSpPr>
        <p:spPr>
          <a:xfrm>
            <a:off x="3337798" y="3717032"/>
            <a:ext cx="1301895" cy="369332"/>
          </a:xfrm>
          <a:prstGeom prst="rect">
            <a:avLst/>
          </a:prstGeom>
        </p:spPr>
        <p:txBody>
          <a:bodyPr wrap="none">
            <a:spAutoFit/>
          </a:bodyPr>
          <a:lstStyle/>
          <a:p>
            <a:pPr fontAlgn="auto">
              <a:spcBef>
                <a:spcPts val="0"/>
              </a:spcBef>
              <a:spcAft>
                <a:spcPts val="0"/>
              </a:spcAft>
              <a:buFontTx/>
              <a:buBlip>
                <a:blip r:embed="rId4"/>
              </a:buBlip>
              <a:defRPr/>
            </a:pPr>
            <a:r>
              <a:rPr kumimoji="0" lang="zh-TW" altLang="en-US" dirty="0" smtClean="0">
                <a:latin typeface="標楷體" pitchFamily="65" charset="-120"/>
                <a:ea typeface="標楷體" pitchFamily="65" charset="-120"/>
              </a:rPr>
              <a:t>競爭分析</a:t>
            </a:r>
            <a:endParaRPr kumimoji="0" lang="zh-TW" altLang="en-US" dirty="0">
              <a:latin typeface="標楷體" pitchFamily="65" charset="-120"/>
              <a:ea typeface="標楷體" pitchFamily="65" charset="-120"/>
            </a:endParaRPr>
          </a:p>
        </p:txBody>
      </p:sp>
      <p:pic>
        <p:nvPicPr>
          <p:cNvPr id="32" name="圖片 5" descr="Image2.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172400" y="74118"/>
            <a:ext cx="874549" cy="474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38477554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boks 3"/>
          <p:cNvSpPr txBox="1">
            <a:spLocks noChangeArrowheads="1"/>
          </p:cNvSpPr>
          <p:nvPr/>
        </p:nvSpPr>
        <p:spPr bwMode="auto">
          <a:xfrm>
            <a:off x="2488310" y="260648"/>
            <a:ext cx="3775393" cy="707886"/>
          </a:xfrm>
          <a:prstGeom prst="rect">
            <a:avLst/>
          </a:prstGeom>
          <a:noFill/>
          <a:ln w="9525">
            <a:noFill/>
            <a:miter lim="800000"/>
            <a:headEnd/>
            <a:tailEnd/>
          </a:ln>
        </p:spPr>
        <p:txBody>
          <a:bodyPr wrap="none">
            <a:spAutoFit/>
          </a:bodyPr>
          <a:lstStyle/>
          <a:p>
            <a:pPr algn="ctr"/>
            <a:r>
              <a:rPr kumimoji="0" lang="zh-TW" altLang="en-US" sz="4000" b="1" dirty="0" smtClean="0">
                <a:solidFill>
                  <a:schemeClr val="bg1"/>
                </a:solidFill>
                <a:latin typeface="標楷體" pitchFamily="65" charset="-120"/>
                <a:ea typeface="標楷體" pitchFamily="65" charset="-120"/>
              </a:rPr>
              <a:t>思科面臨的問題</a:t>
            </a:r>
            <a:endParaRPr kumimoji="0" lang="da-DK" sz="4000" b="1" dirty="0">
              <a:solidFill>
                <a:schemeClr val="bg1"/>
              </a:solidFill>
              <a:latin typeface="標楷體" pitchFamily="65" charset="-120"/>
              <a:ea typeface="標楷體" pitchFamily="65" charset="-120"/>
            </a:endParaRPr>
          </a:p>
        </p:txBody>
      </p:sp>
      <p:grpSp>
        <p:nvGrpSpPr>
          <p:cNvPr id="33" name="群組 32"/>
          <p:cNvGrpSpPr/>
          <p:nvPr/>
        </p:nvGrpSpPr>
        <p:grpSpPr>
          <a:xfrm>
            <a:off x="395535" y="980728"/>
            <a:ext cx="8748465" cy="1308401"/>
            <a:chOff x="395535" y="980728"/>
            <a:chExt cx="8748465" cy="1308401"/>
          </a:xfrm>
        </p:grpSpPr>
        <p:grpSp>
          <p:nvGrpSpPr>
            <p:cNvPr id="5" name="群組 8"/>
            <p:cNvGrpSpPr/>
            <p:nvPr/>
          </p:nvGrpSpPr>
          <p:grpSpPr>
            <a:xfrm>
              <a:off x="1822319" y="980730"/>
              <a:ext cx="7321681" cy="1305746"/>
              <a:chOff x="2272310" y="74859"/>
              <a:chExt cx="5744117" cy="1224137"/>
            </a:xfrm>
          </p:grpSpPr>
          <p:sp>
            <p:nvSpPr>
              <p:cNvPr id="31" name="圓角化同側角落矩形 30"/>
              <p:cNvSpPr/>
              <p:nvPr/>
            </p:nvSpPr>
            <p:spPr>
              <a:xfrm rot="5400000">
                <a:off x="4377144" y="-2029975"/>
                <a:ext cx="1224137" cy="5433806"/>
              </a:xfrm>
              <a:prstGeom prst="round2SameRect">
                <a:avLst/>
              </a:prstGeom>
            </p:spPr>
            <p:style>
              <a:lnRef idx="0">
                <a:schemeClr val="accent1"/>
              </a:lnRef>
              <a:fillRef idx="3">
                <a:schemeClr val="accent1"/>
              </a:fillRef>
              <a:effectRef idx="3">
                <a:schemeClr val="accent1"/>
              </a:effectRef>
              <a:fontRef idx="minor">
                <a:schemeClr val="lt1"/>
              </a:fontRef>
            </p:style>
          </p:sp>
          <p:sp>
            <p:nvSpPr>
              <p:cNvPr id="32" name="圓角化同側角落矩形 4"/>
              <p:cNvSpPr/>
              <p:nvPr/>
            </p:nvSpPr>
            <p:spPr>
              <a:xfrm>
                <a:off x="2272311" y="192901"/>
                <a:ext cx="5744116" cy="9894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66700" lvl="1" indent="-266700" algn="l" defTabSz="622300" rtl="0">
                  <a:lnSpc>
                    <a:spcPct val="90000"/>
                  </a:lnSpc>
                  <a:spcBef>
                    <a:spcPct val="0"/>
                  </a:spcBef>
                  <a:spcAft>
                    <a:spcPct val="15000"/>
                  </a:spcAft>
                  <a:buChar char="••"/>
                </a:pPr>
                <a:r>
                  <a:rPr lang="en-US" kern="1200" spc="-150" dirty="0" smtClean="0">
                    <a:solidFill>
                      <a:schemeClr val="bg1"/>
                    </a:solidFill>
                    <a:latin typeface="標楷體" pitchFamily="65" charset="-120"/>
                    <a:ea typeface="標楷體" pitchFamily="65" charset="-120"/>
                  </a:rPr>
                  <a:t>IT</a:t>
                </a:r>
                <a:r>
                  <a:rPr lang="zh-TW" kern="1200" spc="-150" dirty="0" smtClean="0">
                    <a:solidFill>
                      <a:schemeClr val="bg1"/>
                    </a:solidFill>
                    <a:latin typeface="標楷體" pitchFamily="65" charset="-120"/>
                    <a:ea typeface="標楷體" pitchFamily="65" charset="-120"/>
                  </a:rPr>
                  <a:t>建設趕</a:t>
                </a:r>
                <a:r>
                  <a:rPr lang="zh-TW" altLang="en-US" kern="1200" spc="-150" dirty="0" smtClean="0">
                    <a:solidFill>
                      <a:schemeClr val="bg1"/>
                    </a:solidFill>
                    <a:latin typeface="標楷體" pitchFamily="65" charset="-120"/>
                    <a:ea typeface="標楷體" pitchFamily="65" charset="-120"/>
                  </a:rPr>
                  <a:t>不</a:t>
                </a:r>
                <a:r>
                  <a:rPr lang="zh-TW" kern="1200" spc="-150" dirty="0" smtClean="0">
                    <a:solidFill>
                      <a:schemeClr val="bg1"/>
                    </a:solidFill>
                    <a:latin typeface="標楷體" pitchFamily="65" charset="-120"/>
                    <a:ea typeface="標楷體" pitchFamily="65" charset="-120"/>
                  </a:rPr>
                  <a:t>上公司快速膨漲的需求</a:t>
                </a:r>
                <a:endParaRPr lang="zh-TW" kern="1200" spc="-150" dirty="0">
                  <a:solidFill>
                    <a:schemeClr val="bg1"/>
                  </a:solidFill>
                  <a:latin typeface="標楷體" pitchFamily="65" charset="-120"/>
                  <a:ea typeface="標楷體" pitchFamily="65" charset="-120"/>
                </a:endParaRPr>
              </a:p>
              <a:p>
                <a:pPr marL="266700" lvl="1" indent="-266700" algn="l" defTabSz="622300" rtl="0">
                  <a:lnSpc>
                    <a:spcPct val="90000"/>
                  </a:lnSpc>
                  <a:spcBef>
                    <a:spcPct val="0"/>
                  </a:spcBef>
                  <a:spcAft>
                    <a:spcPct val="15000"/>
                  </a:spcAft>
                  <a:buChar char="••"/>
                </a:pPr>
                <a:r>
                  <a:rPr lang="en-US" kern="1200" spc="-150" dirty="0" smtClean="0">
                    <a:solidFill>
                      <a:schemeClr val="bg1"/>
                    </a:solidFill>
                    <a:latin typeface="標楷體" pitchFamily="65" charset="-120"/>
                    <a:ea typeface="標楷體" pitchFamily="65" charset="-120"/>
                  </a:rPr>
                  <a:t>IT</a:t>
                </a:r>
                <a:r>
                  <a:rPr lang="zh-TW" kern="1200" spc="-150" dirty="0" smtClean="0">
                    <a:solidFill>
                      <a:schemeClr val="bg1"/>
                    </a:solidFill>
                    <a:latin typeface="標楷體" pitchFamily="65" charset="-120"/>
                    <a:ea typeface="標楷體" pitchFamily="65" charset="-120"/>
                  </a:rPr>
                  <a:t>部門的功能</a:t>
                </a:r>
                <a:r>
                  <a:rPr lang="zh-TW" b="1" kern="1200" spc="-150" dirty="0" smtClean="0">
                    <a:solidFill>
                      <a:srgbClr val="FF0000"/>
                    </a:solidFill>
                    <a:latin typeface="標楷體" pitchFamily="65" charset="-120"/>
                    <a:ea typeface="標楷體" pitchFamily="65" charset="-120"/>
                  </a:rPr>
                  <a:t>無法與公司快速的成長相呼應</a:t>
                </a:r>
                <a:endParaRPr lang="en-US" b="1" kern="1200" spc="-150" dirty="0">
                  <a:solidFill>
                    <a:srgbClr val="FF0000"/>
                  </a:solidFill>
                  <a:latin typeface="標楷體" pitchFamily="65" charset="-120"/>
                  <a:ea typeface="標楷體" pitchFamily="65" charset="-120"/>
                </a:endParaRPr>
              </a:p>
              <a:p>
                <a:pPr marL="266700" lvl="1" indent="-266700" algn="l" defTabSz="622300" rtl="0">
                  <a:lnSpc>
                    <a:spcPct val="90000"/>
                  </a:lnSpc>
                  <a:spcBef>
                    <a:spcPct val="0"/>
                  </a:spcBef>
                  <a:spcAft>
                    <a:spcPct val="15000"/>
                  </a:spcAft>
                  <a:buChar char="••"/>
                </a:pPr>
                <a:r>
                  <a:rPr lang="en-US" kern="1200" spc="-150" dirty="0" smtClean="0">
                    <a:solidFill>
                      <a:schemeClr val="bg1"/>
                    </a:solidFill>
                    <a:latin typeface="標楷體" pitchFamily="65" charset="-120"/>
                    <a:ea typeface="標楷體" pitchFamily="65" charset="-120"/>
                  </a:rPr>
                  <a:t>IT</a:t>
                </a:r>
                <a:r>
                  <a:rPr lang="zh-TW" kern="1200" spc="-150" dirty="0" smtClean="0">
                    <a:solidFill>
                      <a:schemeClr val="bg1"/>
                    </a:solidFill>
                    <a:latin typeface="標楷體" pitchFamily="65" charset="-120"/>
                    <a:ea typeface="標楷體" pitchFamily="65" charset="-120"/>
                  </a:rPr>
                  <a:t>部門內部導向，無視於其他部門或顧客應用的需求做快速回應</a:t>
                </a:r>
                <a:endParaRPr lang="en-US" kern="1200" spc="-150" dirty="0">
                  <a:solidFill>
                    <a:schemeClr val="bg1"/>
                  </a:solidFill>
                  <a:latin typeface="標楷體" pitchFamily="65" charset="-120"/>
                  <a:ea typeface="標楷體" pitchFamily="65" charset="-120"/>
                </a:endParaRPr>
              </a:p>
              <a:p>
                <a:pPr marL="266700" lvl="1" indent="-266700" algn="l" defTabSz="622300" rtl="0">
                  <a:lnSpc>
                    <a:spcPct val="90000"/>
                  </a:lnSpc>
                  <a:spcBef>
                    <a:spcPct val="0"/>
                  </a:spcBef>
                  <a:spcAft>
                    <a:spcPct val="15000"/>
                  </a:spcAft>
                  <a:buChar char="••"/>
                </a:pPr>
                <a:r>
                  <a:rPr lang="zh-TW" kern="1200" spc="-150" dirty="0" smtClean="0">
                    <a:solidFill>
                      <a:schemeClr val="bg1"/>
                    </a:solidFill>
                    <a:latin typeface="標楷體" pitchFamily="65" charset="-120"/>
                    <a:ea typeface="標楷體" pitchFamily="65" charset="-120"/>
                  </a:rPr>
                  <a:t>將</a:t>
                </a:r>
                <a:r>
                  <a:rPr lang="en-US" kern="1200" spc="-150" dirty="0" smtClean="0">
                    <a:solidFill>
                      <a:schemeClr val="bg1"/>
                    </a:solidFill>
                    <a:latin typeface="標楷體" pitchFamily="65" charset="-120"/>
                    <a:ea typeface="標楷體" pitchFamily="65" charset="-120"/>
                  </a:rPr>
                  <a:t>Cisco IT</a:t>
                </a:r>
                <a:r>
                  <a:rPr lang="zh-TW" kern="1200" spc="-150" dirty="0" smtClean="0">
                    <a:solidFill>
                      <a:schemeClr val="bg1"/>
                    </a:solidFill>
                    <a:latin typeface="標楷體" pitchFamily="65" charset="-120"/>
                    <a:ea typeface="標楷體" pitchFamily="65" charset="-120"/>
                  </a:rPr>
                  <a:t>部門的角色由過去的</a:t>
                </a:r>
                <a:r>
                  <a:rPr lang="en-US" kern="1200" spc="-150" dirty="0" smtClean="0">
                    <a:solidFill>
                      <a:schemeClr val="bg1"/>
                    </a:solidFill>
                    <a:latin typeface="標楷體" pitchFamily="65" charset="-120"/>
                    <a:ea typeface="標楷體" pitchFamily="65" charset="-120"/>
                  </a:rPr>
                  <a:t>Defensive IT</a:t>
                </a:r>
                <a:r>
                  <a:rPr lang="zh-TW" kern="1200" spc="-150" dirty="0" smtClean="0">
                    <a:solidFill>
                      <a:schemeClr val="bg1"/>
                    </a:solidFill>
                    <a:latin typeface="標楷體" pitchFamily="65" charset="-120"/>
                    <a:ea typeface="標楷體" pitchFamily="65" charset="-120"/>
                  </a:rPr>
                  <a:t>轉型到</a:t>
                </a:r>
                <a:r>
                  <a:rPr lang="en-US" b="1" kern="1200" spc="-150" dirty="0" smtClean="0">
                    <a:solidFill>
                      <a:srgbClr val="FF0000"/>
                    </a:solidFill>
                    <a:latin typeface="標楷體" pitchFamily="65" charset="-120"/>
                    <a:ea typeface="標楷體" pitchFamily="65" charset="-120"/>
                  </a:rPr>
                  <a:t>Offensive IT</a:t>
                </a:r>
                <a:endParaRPr lang="zh-TW" b="1" kern="1200" spc="-150" dirty="0">
                  <a:solidFill>
                    <a:srgbClr val="FF0000"/>
                  </a:solidFill>
                  <a:latin typeface="標楷體" pitchFamily="65" charset="-120"/>
                  <a:ea typeface="標楷體" pitchFamily="65" charset="-120"/>
                </a:endParaRPr>
              </a:p>
            </p:txBody>
          </p:sp>
        </p:grpSp>
        <p:sp>
          <p:nvSpPr>
            <p:cNvPr id="29" name="圓角矩形 28"/>
            <p:cNvSpPr/>
            <p:nvPr/>
          </p:nvSpPr>
          <p:spPr>
            <a:xfrm>
              <a:off x="395535" y="980728"/>
              <a:ext cx="1426782" cy="1308401"/>
            </a:xfrm>
            <a:prstGeom prst="roundRect">
              <a:avLst/>
            </a:prstGeom>
          </p:spPr>
          <p:style>
            <a:lnRef idx="0">
              <a:schemeClr val="accent1"/>
            </a:lnRef>
            <a:fillRef idx="3">
              <a:schemeClr val="accent1"/>
            </a:fillRef>
            <a:effectRef idx="3">
              <a:schemeClr val="accent1"/>
            </a:effectRef>
            <a:fontRef idx="minor">
              <a:schemeClr val="lt1"/>
            </a:fontRef>
          </p:style>
          <p:txBody>
            <a:bodyPr anchor="ctr" anchorCtr="0"/>
            <a:lstStyle/>
            <a:p>
              <a:pPr algn="ctr"/>
              <a:r>
                <a:rPr lang="zh-TW" altLang="en-US" sz="2000" dirty="0" smtClean="0">
                  <a:solidFill>
                    <a:schemeClr val="bg1"/>
                  </a:solidFill>
                  <a:latin typeface="標楷體" pitchFamily="65" charset="-120"/>
                  <a:ea typeface="標楷體" pitchFamily="65" charset="-120"/>
                </a:rPr>
                <a:t>面臨問題</a:t>
              </a:r>
              <a:endParaRPr lang="zh-TW" altLang="en-US" sz="2000" dirty="0">
                <a:solidFill>
                  <a:schemeClr val="bg1"/>
                </a:solidFill>
                <a:latin typeface="標楷體" pitchFamily="65" charset="-120"/>
                <a:ea typeface="標楷體" pitchFamily="65" charset="-120"/>
              </a:endParaRPr>
            </a:p>
          </p:txBody>
        </p:sp>
      </p:grpSp>
      <p:grpSp>
        <p:nvGrpSpPr>
          <p:cNvPr id="35" name="群組 34"/>
          <p:cNvGrpSpPr/>
          <p:nvPr/>
        </p:nvGrpSpPr>
        <p:grpSpPr>
          <a:xfrm>
            <a:off x="395535" y="2363283"/>
            <a:ext cx="8596608" cy="1305744"/>
            <a:chOff x="395535" y="2363283"/>
            <a:chExt cx="8596608" cy="1305744"/>
          </a:xfrm>
        </p:grpSpPr>
        <p:grpSp>
          <p:nvGrpSpPr>
            <p:cNvPr id="6" name="群組 10"/>
            <p:cNvGrpSpPr/>
            <p:nvPr/>
          </p:nvGrpSpPr>
          <p:grpSpPr>
            <a:xfrm>
              <a:off x="1810696" y="2440092"/>
              <a:ext cx="7181447" cy="1169615"/>
              <a:chOff x="2263192" y="1443011"/>
              <a:chExt cx="5634098" cy="1096514"/>
            </a:xfrm>
          </p:grpSpPr>
          <p:sp>
            <p:nvSpPr>
              <p:cNvPr id="27" name="圓角化同側角落矩形 26"/>
              <p:cNvSpPr/>
              <p:nvPr/>
            </p:nvSpPr>
            <p:spPr>
              <a:xfrm rot="5400000">
                <a:off x="4436396" y="-730193"/>
                <a:ext cx="1096514" cy="5442921"/>
              </a:xfrm>
              <a:prstGeom prst="round2SameRect">
                <a:avLst/>
              </a:prstGeom>
            </p:spPr>
            <p:style>
              <a:lnRef idx="0">
                <a:schemeClr val="accent2"/>
              </a:lnRef>
              <a:fillRef idx="3">
                <a:schemeClr val="accent2"/>
              </a:fillRef>
              <a:effectRef idx="3">
                <a:schemeClr val="accent2"/>
              </a:effectRef>
              <a:fontRef idx="minor">
                <a:schemeClr val="lt1"/>
              </a:fontRef>
            </p:style>
          </p:sp>
          <p:sp>
            <p:nvSpPr>
              <p:cNvPr id="28" name="圓角化同側角落矩形 8"/>
              <p:cNvSpPr/>
              <p:nvPr/>
            </p:nvSpPr>
            <p:spPr>
              <a:xfrm>
                <a:off x="2263193" y="1496537"/>
                <a:ext cx="5634097" cy="9894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66700" lvl="1" indent="-266700" algn="l" defTabSz="622300" rtl="0">
                  <a:lnSpc>
                    <a:spcPct val="90000"/>
                  </a:lnSpc>
                  <a:spcBef>
                    <a:spcPct val="0"/>
                  </a:spcBef>
                  <a:spcAft>
                    <a:spcPct val="15000"/>
                  </a:spcAft>
                  <a:buChar char="••"/>
                </a:pPr>
                <a:r>
                  <a:rPr lang="zh-TW" kern="1200" spc="-150" dirty="0" smtClean="0">
                    <a:solidFill>
                      <a:schemeClr val="bg1"/>
                    </a:solidFill>
                    <a:latin typeface="標楷體" pitchFamily="65" charset="-120"/>
                    <a:ea typeface="標楷體" pitchFamily="65" charset="-120"/>
                  </a:rPr>
                  <a:t>將</a:t>
                </a:r>
                <a:r>
                  <a:rPr lang="en-US" kern="1200" spc="-150" dirty="0" smtClean="0">
                    <a:solidFill>
                      <a:schemeClr val="bg1"/>
                    </a:solidFill>
                    <a:latin typeface="標楷體" pitchFamily="65" charset="-120"/>
                    <a:ea typeface="標楷體" pitchFamily="65" charset="-120"/>
                  </a:rPr>
                  <a:t>IT</a:t>
                </a:r>
                <a:r>
                  <a:rPr lang="zh-TW" kern="1200" spc="-150" dirty="0" smtClean="0">
                    <a:solidFill>
                      <a:schemeClr val="bg1"/>
                    </a:solidFill>
                    <a:latin typeface="標楷體" pitchFamily="65" charset="-120"/>
                    <a:ea typeface="標楷體" pitchFamily="65" charset="-120"/>
                  </a:rPr>
                  <a:t>部門轉變成</a:t>
                </a:r>
                <a:r>
                  <a:rPr lang="en-US" kern="1200" spc="-150" dirty="0" smtClean="0">
                    <a:solidFill>
                      <a:schemeClr val="bg1"/>
                    </a:solidFill>
                    <a:latin typeface="標楷體" pitchFamily="65" charset="-120"/>
                    <a:ea typeface="標楷體" pitchFamily="65" charset="-120"/>
                  </a:rPr>
                  <a:t>Cisco</a:t>
                </a:r>
                <a:r>
                  <a:rPr lang="zh-TW" kern="1200" spc="-150" dirty="0" smtClean="0">
                    <a:solidFill>
                      <a:schemeClr val="bg1"/>
                    </a:solidFill>
                    <a:latin typeface="標楷體" pitchFamily="65" charset="-120"/>
                    <a:ea typeface="標楷體" pitchFamily="65" charset="-120"/>
                  </a:rPr>
                  <a:t>內部的一家公司，</a:t>
                </a:r>
                <a:r>
                  <a:rPr lang="zh-TW" altLang="en-US" kern="1200" spc="-150" dirty="0" smtClean="0">
                    <a:solidFill>
                      <a:schemeClr val="bg1"/>
                    </a:solidFill>
                    <a:latin typeface="標楷體" pitchFamily="65" charset="-120"/>
                    <a:ea typeface="標楷體" pitchFamily="65" charset="-120"/>
                  </a:rPr>
                  <a:t>使</a:t>
                </a:r>
                <a:r>
                  <a:rPr lang="zh-TW" kern="1200" spc="-150" dirty="0" smtClean="0">
                    <a:solidFill>
                      <a:schemeClr val="bg1"/>
                    </a:solidFill>
                    <a:latin typeface="標楷體" pitchFamily="65" charset="-120"/>
                    <a:ea typeface="標楷體" pitchFamily="65" charset="-120"/>
                  </a:rPr>
                  <a:t>其有更多的創業家精神</a:t>
                </a:r>
                <a:endParaRPr lang="en-US" kern="1200" spc="-150" dirty="0">
                  <a:solidFill>
                    <a:schemeClr val="bg1"/>
                  </a:solidFill>
                  <a:latin typeface="標楷體" pitchFamily="65" charset="-120"/>
                  <a:ea typeface="標楷體" pitchFamily="65" charset="-120"/>
                </a:endParaRPr>
              </a:p>
              <a:p>
                <a:pPr marL="266700" lvl="1" indent="-266700" algn="l" defTabSz="622300" rtl="0">
                  <a:lnSpc>
                    <a:spcPct val="90000"/>
                  </a:lnSpc>
                  <a:spcBef>
                    <a:spcPct val="0"/>
                  </a:spcBef>
                  <a:spcAft>
                    <a:spcPct val="15000"/>
                  </a:spcAft>
                  <a:buChar char="••"/>
                </a:pPr>
                <a:r>
                  <a:rPr lang="zh-TW" kern="1200" spc="-150" dirty="0" smtClean="0">
                    <a:solidFill>
                      <a:schemeClr val="bg1"/>
                    </a:solidFill>
                    <a:latin typeface="標楷體" pitchFamily="65" charset="-120"/>
                    <a:ea typeface="標楷體" pitchFamily="65" charset="-120"/>
                  </a:rPr>
                  <a:t>將</a:t>
                </a:r>
                <a:r>
                  <a:rPr lang="en-US" kern="1200" spc="-150" dirty="0" smtClean="0">
                    <a:solidFill>
                      <a:schemeClr val="bg1"/>
                    </a:solidFill>
                    <a:latin typeface="標楷體" pitchFamily="65" charset="-120"/>
                    <a:ea typeface="標楷體" pitchFamily="65" charset="-120"/>
                  </a:rPr>
                  <a:t>IT</a:t>
                </a:r>
                <a:r>
                  <a:rPr lang="zh-TW" kern="1200" spc="-150" dirty="0" smtClean="0">
                    <a:solidFill>
                      <a:schemeClr val="bg1"/>
                    </a:solidFill>
                    <a:latin typeface="標楷體" pitchFamily="65" charset="-120"/>
                    <a:ea typeface="標楷體" pitchFamily="65" charset="-120"/>
                  </a:rPr>
                  <a:t>的預算由個別部門編列，而後</a:t>
                </a:r>
                <a:r>
                  <a:rPr lang="en-US" kern="1200" spc="-150" dirty="0" smtClean="0">
                    <a:solidFill>
                      <a:schemeClr val="bg1"/>
                    </a:solidFill>
                    <a:latin typeface="標楷體" pitchFamily="65" charset="-120"/>
                    <a:ea typeface="標楷體" pitchFamily="65" charset="-120"/>
                  </a:rPr>
                  <a:t>outsource</a:t>
                </a:r>
                <a:r>
                  <a:rPr lang="zh-TW" kern="1200" spc="-150" dirty="0" smtClean="0">
                    <a:solidFill>
                      <a:schemeClr val="bg1"/>
                    </a:solidFill>
                    <a:latin typeface="標楷體" pitchFamily="65" charset="-120"/>
                    <a:ea typeface="標楷體" pitchFamily="65" charset="-120"/>
                  </a:rPr>
                  <a:t>給</a:t>
                </a:r>
                <a:r>
                  <a:rPr lang="en-US" kern="1200" spc="-150" dirty="0" smtClean="0">
                    <a:solidFill>
                      <a:schemeClr val="bg1"/>
                    </a:solidFill>
                    <a:latin typeface="標楷體" pitchFamily="65" charset="-120"/>
                    <a:ea typeface="標楷體" pitchFamily="65" charset="-120"/>
                  </a:rPr>
                  <a:t>IT</a:t>
                </a:r>
                <a:r>
                  <a:rPr lang="zh-TW" kern="1200" spc="-150" dirty="0" smtClean="0">
                    <a:solidFill>
                      <a:schemeClr val="bg1"/>
                    </a:solidFill>
                    <a:latin typeface="標楷體" pitchFamily="65" charset="-120"/>
                    <a:ea typeface="標楷體" pitchFamily="65" charset="-120"/>
                  </a:rPr>
                  <a:t>部門</a:t>
                </a:r>
                <a:endParaRPr lang="en-US" kern="1200" spc="-150" dirty="0">
                  <a:solidFill>
                    <a:schemeClr val="bg1"/>
                  </a:solidFill>
                  <a:latin typeface="標楷體" pitchFamily="65" charset="-120"/>
                  <a:ea typeface="標楷體" pitchFamily="65" charset="-120"/>
                </a:endParaRPr>
              </a:p>
              <a:p>
                <a:pPr marL="266700" lvl="1" indent="-266700" algn="l" defTabSz="622300" rtl="0">
                  <a:lnSpc>
                    <a:spcPct val="90000"/>
                  </a:lnSpc>
                  <a:spcBef>
                    <a:spcPct val="0"/>
                  </a:spcBef>
                  <a:spcAft>
                    <a:spcPct val="15000"/>
                  </a:spcAft>
                  <a:buChar char="••"/>
                </a:pPr>
                <a:r>
                  <a:rPr lang="zh-TW" kern="1200" spc="-150" dirty="0" smtClean="0">
                    <a:solidFill>
                      <a:schemeClr val="bg1"/>
                    </a:solidFill>
                    <a:latin typeface="標楷體" pitchFamily="65" charset="-120"/>
                    <a:ea typeface="標楷體" pitchFamily="65" charset="-120"/>
                  </a:rPr>
                  <a:t>讓</a:t>
                </a:r>
                <a:r>
                  <a:rPr lang="en-US" kern="1200" spc="-150" dirty="0" smtClean="0">
                    <a:solidFill>
                      <a:schemeClr val="bg1"/>
                    </a:solidFill>
                    <a:latin typeface="標楷體" pitchFamily="65" charset="-120"/>
                    <a:ea typeface="標楷體" pitchFamily="65" charset="-120"/>
                  </a:rPr>
                  <a:t>IT</a:t>
                </a:r>
                <a:r>
                  <a:rPr lang="zh-TW" kern="1200" spc="-150" dirty="0" smtClean="0">
                    <a:solidFill>
                      <a:schemeClr val="bg1"/>
                    </a:solidFill>
                    <a:latin typeface="標楷體" pitchFamily="65" charset="-120"/>
                    <a:ea typeface="標楷體" pitchFamily="65" charset="-120"/>
                  </a:rPr>
                  <a:t>部門與不同部門及實際市場的需要做更深的連結</a:t>
                </a:r>
                <a:endParaRPr lang="zh-TW" kern="1200" spc="-150" dirty="0">
                  <a:solidFill>
                    <a:schemeClr val="bg1"/>
                  </a:solidFill>
                  <a:latin typeface="標楷體" pitchFamily="65" charset="-120"/>
                  <a:ea typeface="標楷體" pitchFamily="65" charset="-120"/>
                </a:endParaRPr>
              </a:p>
            </p:txBody>
          </p:sp>
        </p:grpSp>
        <p:sp>
          <p:nvSpPr>
            <p:cNvPr id="25" name="圓角矩形 24"/>
            <p:cNvSpPr/>
            <p:nvPr/>
          </p:nvSpPr>
          <p:spPr>
            <a:xfrm>
              <a:off x="395535" y="2363283"/>
              <a:ext cx="1440160" cy="1305744"/>
            </a:xfrm>
            <a:prstGeom prst="roundRect">
              <a:avLst/>
            </a:prstGeom>
          </p:spPr>
          <p:style>
            <a:lnRef idx="0">
              <a:schemeClr val="accent2"/>
            </a:lnRef>
            <a:fillRef idx="3">
              <a:schemeClr val="accent2"/>
            </a:fillRef>
            <a:effectRef idx="3">
              <a:schemeClr val="accent2"/>
            </a:effectRef>
            <a:fontRef idx="minor">
              <a:schemeClr val="lt1"/>
            </a:fontRef>
          </p:style>
          <p:txBody>
            <a:bodyPr anchor="ctr" anchorCtr="0"/>
            <a:lstStyle/>
            <a:p>
              <a:pPr algn="ctr"/>
              <a:r>
                <a:rPr lang="zh-TW" altLang="en-US" sz="2000" dirty="0" smtClean="0">
                  <a:solidFill>
                    <a:schemeClr val="bg1"/>
                  </a:solidFill>
                  <a:latin typeface="標楷體" pitchFamily="65" charset="-120"/>
                  <a:ea typeface="標楷體" pitchFamily="65" charset="-120"/>
                </a:rPr>
                <a:t>實際做法</a:t>
              </a:r>
              <a:endParaRPr lang="zh-TW" altLang="en-US" sz="2000" dirty="0">
                <a:solidFill>
                  <a:schemeClr val="bg1"/>
                </a:solidFill>
                <a:latin typeface="標楷體" pitchFamily="65" charset="-120"/>
                <a:ea typeface="標楷體" pitchFamily="65" charset="-120"/>
              </a:endParaRPr>
            </a:p>
          </p:txBody>
        </p:sp>
      </p:grpSp>
      <p:grpSp>
        <p:nvGrpSpPr>
          <p:cNvPr id="36" name="群組 35"/>
          <p:cNvGrpSpPr/>
          <p:nvPr/>
        </p:nvGrpSpPr>
        <p:grpSpPr>
          <a:xfrm>
            <a:off x="420535" y="3736315"/>
            <a:ext cx="8327926" cy="1469437"/>
            <a:chOff x="420535" y="3736315"/>
            <a:chExt cx="8327926" cy="1469437"/>
          </a:xfrm>
        </p:grpSpPr>
        <p:grpSp>
          <p:nvGrpSpPr>
            <p:cNvPr id="7" name="群組 12"/>
            <p:cNvGrpSpPr/>
            <p:nvPr/>
          </p:nvGrpSpPr>
          <p:grpSpPr>
            <a:xfrm>
              <a:off x="1810696" y="3736315"/>
              <a:ext cx="6937765" cy="1468885"/>
              <a:chOff x="2263192" y="2658220"/>
              <a:chExt cx="5442921" cy="1377080"/>
            </a:xfrm>
          </p:grpSpPr>
          <p:sp>
            <p:nvSpPr>
              <p:cNvPr id="23" name="圓角化同側角落矩形 22"/>
              <p:cNvSpPr/>
              <p:nvPr/>
            </p:nvSpPr>
            <p:spPr>
              <a:xfrm rot="5400000">
                <a:off x="4296113" y="625299"/>
                <a:ext cx="1377080" cy="5442921"/>
              </a:xfrm>
              <a:prstGeom prst="round2SameRect">
                <a:avLst/>
              </a:prstGeom>
            </p:spPr>
            <p:style>
              <a:lnRef idx="0">
                <a:schemeClr val="accent3"/>
              </a:lnRef>
              <a:fillRef idx="3">
                <a:schemeClr val="accent3"/>
              </a:fillRef>
              <a:effectRef idx="3">
                <a:schemeClr val="accent3"/>
              </a:effectRef>
              <a:fontRef idx="minor">
                <a:schemeClr val="lt1"/>
              </a:fontRef>
            </p:style>
          </p:sp>
          <p:sp>
            <p:nvSpPr>
              <p:cNvPr id="24" name="圓角化同側角落矩形 12"/>
              <p:cNvSpPr/>
              <p:nvPr/>
            </p:nvSpPr>
            <p:spPr>
              <a:xfrm>
                <a:off x="2263193" y="2739153"/>
                <a:ext cx="5273443" cy="122413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66700" lvl="1" indent="-174625" algn="l" defTabSz="622300" rtl="0">
                  <a:lnSpc>
                    <a:spcPct val="90000"/>
                  </a:lnSpc>
                  <a:spcBef>
                    <a:spcPct val="0"/>
                  </a:spcBef>
                  <a:spcAft>
                    <a:spcPct val="15000"/>
                  </a:spcAft>
                  <a:buChar char="••"/>
                </a:pPr>
                <a:r>
                  <a:rPr lang="zh-TW" altLang="en-US" dirty="0" smtClean="0">
                    <a:solidFill>
                      <a:schemeClr val="bg1"/>
                    </a:solidFill>
                    <a:latin typeface="Arial" pitchFamily="34" charset="0"/>
                    <a:ea typeface="標楷體" pitchFamily="65" charset="-120"/>
                    <a:cs typeface="Arial" pitchFamily="34" charset="0"/>
                  </a:rPr>
                  <a:t>整合產品線為客戶商業網路提供</a:t>
                </a:r>
                <a:r>
                  <a:rPr lang="zh-TW" altLang="en-US" b="1" dirty="0" smtClean="0">
                    <a:solidFill>
                      <a:srgbClr val="FF0000"/>
                    </a:solidFill>
                    <a:latin typeface="Arial" pitchFamily="34" charset="0"/>
                    <a:ea typeface="標楷體" pitchFamily="65" charset="-120"/>
                    <a:cs typeface="Arial" pitchFamily="34" charset="0"/>
                  </a:rPr>
                  <a:t>一站購足</a:t>
                </a:r>
                <a:r>
                  <a:rPr lang="zh-TW" altLang="en-US" dirty="0" smtClean="0">
                    <a:solidFill>
                      <a:schemeClr val="bg1"/>
                    </a:solidFill>
                    <a:latin typeface="Arial" pitchFamily="34" charset="0"/>
                    <a:ea typeface="標楷體" pitchFamily="65" charset="-120"/>
                    <a:cs typeface="Arial" pitchFamily="34" charset="0"/>
                  </a:rPr>
                  <a:t>的功能</a:t>
                </a:r>
                <a:endParaRPr lang="zh-TW" kern="1200" dirty="0">
                  <a:solidFill>
                    <a:schemeClr val="bg1"/>
                  </a:solidFill>
                  <a:latin typeface="Arial" pitchFamily="34" charset="0"/>
                  <a:ea typeface="標楷體" pitchFamily="65" charset="-120"/>
                  <a:cs typeface="Arial" pitchFamily="34" charset="0"/>
                </a:endParaRPr>
              </a:p>
              <a:p>
                <a:pPr marL="266700" lvl="1" indent="-174625" algn="l" defTabSz="622300" rtl="0">
                  <a:lnSpc>
                    <a:spcPct val="90000"/>
                  </a:lnSpc>
                  <a:spcBef>
                    <a:spcPct val="0"/>
                  </a:spcBef>
                  <a:spcAft>
                    <a:spcPct val="15000"/>
                  </a:spcAft>
                  <a:buChar char="••"/>
                </a:pPr>
                <a:r>
                  <a:rPr lang="zh-TW" altLang="en-US" kern="1200" dirty="0" smtClean="0">
                    <a:solidFill>
                      <a:schemeClr val="bg1"/>
                    </a:solidFill>
                    <a:latin typeface="Arial" pitchFamily="34" charset="0"/>
                    <a:ea typeface="標楷體" pitchFamily="65" charset="-120"/>
                    <a:cs typeface="Arial" pitchFamily="34" charset="0"/>
                  </a:rPr>
                  <a:t>有系統性的獲得高效率的</a:t>
                </a:r>
                <a:r>
                  <a:rPr lang="zh-TW" altLang="en-US" b="1" kern="1200" dirty="0" smtClean="0">
                    <a:solidFill>
                      <a:srgbClr val="FF0000"/>
                    </a:solidFill>
                    <a:latin typeface="Arial" pitchFamily="34" charset="0"/>
                    <a:ea typeface="標楷體" pitchFamily="65" charset="-120"/>
                    <a:cs typeface="Arial" pitchFamily="34" charset="0"/>
                  </a:rPr>
                  <a:t>商業流程</a:t>
                </a:r>
                <a:endParaRPr lang="zh-TW" b="1" kern="1200" dirty="0">
                  <a:solidFill>
                    <a:srgbClr val="FF0000"/>
                  </a:solidFill>
                  <a:latin typeface="Arial" pitchFamily="34" charset="0"/>
                  <a:ea typeface="標楷體" pitchFamily="65" charset="-120"/>
                  <a:cs typeface="Arial" pitchFamily="34" charset="0"/>
                </a:endParaRPr>
              </a:p>
              <a:p>
                <a:pPr marL="266700" lvl="1" indent="-174625" algn="just" defTabSz="622300" rtl="0">
                  <a:lnSpc>
                    <a:spcPct val="90000"/>
                  </a:lnSpc>
                  <a:spcBef>
                    <a:spcPct val="0"/>
                  </a:spcBef>
                  <a:spcAft>
                    <a:spcPct val="15000"/>
                  </a:spcAft>
                  <a:buChar char="••"/>
                </a:pPr>
                <a:r>
                  <a:rPr lang="zh-TW" altLang="en-US" dirty="0" smtClean="0">
                    <a:solidFill>
                      <a:schemeClr val="bg1"/>
                    </a:solidFill>
                    <a:latin typeface="Arial" pitchFamily="34" charset="0"/>
                    <a:ea typeface="標楷體" pitchFamily="65" charset="-120"/>
                    <a:cs typeface="Arial" pitchFamily="34" charset="0"/>
                  </a:rPr>
                  <a:t>為電腦系統的連線作業樹立產業的</a:t>
                </a:r>
                <a:r>
                  <a:rPr lang="zh-TW" altLang="en-US" b="1" dirty="0" smtClean="0">
                    <a:solidFill>
                      <a:srgbClr val="FF0000"/>
                    </a:solidFill>
                    <a:latin typeface="Arial" pitchFamily="34" charset="0"/>
                    <a:ea typeface="標楷體" pitchFamily="65" charset="-120"/>
                    <a:cs typeface="Arial" pitchFamily="34" charset="0"/>
                  </a:rPr>
                  <a:t>標準</a:t>
                </a:r>
                <a:endParaRPr lang="zh-TW" b="1" kern="1200" dirty="0">
                  <a:solidFill>
                    <a:srgbClr val="FF0000"/>
                  </a:solidFill>
                  <a:latin typeface="Arial" pitchFamily="34" charset="0"/>
                  <a:ea typeface="標楷體" pitchFamily="65" charset="-120"/>
                  <a:cs typeface="Arial" pitchFamily="34" charset="0"/>
                </a:endParaRPr>
              </a:p>
              <a:p>
                <a:pPr marL="266700" lvl="1" indent="-174625" algn="l" defTabSz="622300" rtl="0">
                  <a:lnSpc>
                    <a:spcPct val="90000"/>
                  </a:lnSpc>
                  <a:spcBef>
                    <a:spcPct val="0"/>
                  </a:spcBef>
                  <a:spcAft>
                    <a:spcPct val="15000"/>
                  </a:spcAft>
                  <a:buChar char="••"/>
                </a:pPr>
                <a:r>
                  <a:rPr lang="zh-TW" altLang="en-US" kern="1200" dirty="0" smtClean="0">
                    <a:solidFill>
                      <a:schemeClr val="bg1"/>
                    </a:solidFill>
                    <a:latin typeface="Arial" pitchFamily="34" charset="0"/>
                    <a:ea typeface="標楷體" pitchFamily="65" charset="-120"/>
                    <a:cs typeface="Arial" pitchFamily="34" charset="0"/>
                  </a:rPr>
                  <a:t>挑選合適的策略夥伴</a:t>
                </a:r>
                <a:endParaRPr lang="zh-TW" kern="1200" dirty="0">
                  <a:solidFill>
                    <a:schemeClr val="bg1"/>
                  </a:solidFill>
                  <a:latin typeface="Arial" pitchFamily="34" charset="0"/>
                  <a:ea typeface="標楷體" pitchFamily="65" charset="-120"/>
                  <a:cs typeface="Arial" pitchFamily="34" charset="0"/>
                </a:endParaRPr>
              </a:p>
            </p:txBody>
          </p:sp>
        </p:grpSp>
        <p:sp>
          <p:nvSpPr>
            <p:cNvPr id="21" name="圓角矩形 20"/>
            <p:cNvSpPr/>
            <p:nvPr/>
          </p:nvSpPr>
          <p:spPr>
            <a:xfrm>
              <a:off x="420535" y="3745835"/>
              <a:ext cx="1415160" cy="1459917"/>
            </a:xfrm>
            <a:prstGeom prst="roundRect">
              <a:avLst/>
            </a:prstGeom>
          </p:spPr>
          <p:style>
            <a:lnRef idx="0">
              <a:schemeClr val="accent3"/>
            </a:lnRef>
            <a:fillRef idx="3">
              <a:schemeClr val="accent3"/>
            </a:fillRef>
            <a:effectRef idx="3">
              <a:schemeClr val="accent3"/>
            </a:effectRef>
            <a:fontRef idx="minor">
              <a:schemeClr val="lt1"/>
            </a:fontRef>
          </p:style>
          <p:txBody>
            <a:bodyPr anchor="ctr" anchorCtr="0"/>
            <a:lstStyle/>
            <a:p>
              <a:pPr algn="ctr"/>
              <a:r>
                <a:rPr lang="zh-TW" altLang="en-US" sz="2000" dirty="0" smtClean="0">
                  <a:solidFill>
                    <a:schemeClr val="bg1"/>
                  </a:solidFill>
                  <a:latin typeface="標楷體" pitchFamily="65" charset="-120"/>
                  <a:ea typeface="標楷體" pitchFamily="65" charset="-120"/>
                </a:rPr>
                <a:t>制定策略</a:t>
              </a:r>
              <a:endParaRPr lang="zh-TW" altLang="en-US" sz="2000" dirty="0">
                <a:solidFill>
                  <a:schemeClr val="bg1"/>
                </a:solidFill>
                <a:latin typeface="標楷體" pitchFamily="65" charset="-120"/>
                <a:ea typeface="標楷體" pitchFamily="65" charset="-120"/>
              </a:endParaRPr>
            </a:p>
          </p:txBody>
        </p:sp>
      </p:grpSp>
      <p:grpSp>
        <p:nvGrpSpPr>
          <p:cNvPr id="37" name="群組 36"/>
          <p:cNvGrpSpPr/>
          <p:nvPr/>
        </p:nvGrpSpPr>
        <p:grpSpPr>
          <a:xfrm>
            <a:off x="395535" y="5282006"/>
            <a:ext cx="8352926" cy="1459362"/>
            <a:chOff x="395535" y="5282006"/>
            <a:chExt cx="8352926" cy="1459362"/>
          </a:xfrm>
        </p:grpSpPr>
        <p:sp>
          <p:nvSpPr>
            <p:cNvPr id="19" name="圓角化同側角落矩形 18"/>
            <p:cNvSpPr/>
            <p:nvPr/>
          </p:nvSpPr>
          <p:spPr>
            <a:xfrm rot="5400000">
              <a:off x="4626706" y="2542804"/>
              <a:ext cx="1305746" cy="6937765"/>
            </a:xfrm>
            <a:prstGeom prst="round2SameRect">
              <a:avLst/>
            </a:prstGeom>
          </p:spPr>
          <p:style>
            <a:lnRef idx="0">
              <a:schemeClr val="accent4"/>
            </a:lnRef>
            <a:fillRef idx="3">
              <a:schemeClr val="accent4"/>
            </a:fillRef>
            <a:effectRef idx="3">
              <a:schemeClr val="accent4"/>
            </a:effectRef>
            <a:fontRef idx="minor">
              <a:schemeClr val="lt1"/>
            </a:fontRef>
          </p:style>
        </p:sp>
        <p:sp>
          <p:nvSpPr>
            <p:cNvPr id="17" name="圓角矩形 16"/>
            <p:cNvSpPr/>
            <p:nvPr/>
          </p:nvSpPr>
          <p:spPr>
            <a:xfrm>
              <a:off x="395535" y="5282006"/>
              <a:ext cx="1415160" cy="1459362"/>
            </a:xfrm>
            <a:prstGeom prst="roundRect">
              <a:avLst/>
            </a:prstGeom>
          </p:spPr>
          <p:style>
            <a:lnRef idx="0">
              <a:schemeClr val="accent4"/>
            </a:lnRef>
            <a:fillRef idx="3">
              <a:schemeClr val="accent4"/>
            </a:fillRef>
            <a:effectRef idx="3">
              <a:schemeClr val="accent4"/>
            </a:effectRef>
            <a:fontRef idx="minor">
              <a:schemeClr val="lt1"/>
            </a:fontRef>
          </p:style>
          <p:txBody>
            <a:bodyPr anchor="ctr" anchorCtr="0"/>
            <a:lstStyle/>
            <a:p>
              <a:pPr algn="ctr"/>
              <a:r>
                <a:rPr lang="zh-TW" altLang="en-US" sz="2000" dirty="0" smtClean="0">
                  <a:solidFill>
                    <a:schemeClr val="bg1"/>
                  </a:solidFill>
                  <a:latin typeface="標楷體" pitchFamily="65" charset="-120"/>
                  <a:ea typeface="標楷體" pitchFamily="65" charset="-120"/>
                </a:rPr>
                <a:t>落實觀念</a:t>
              </a:r>
              <a:endParaRPr lang="zh-TW" altLang="en-US" sz="2000" dirty="0">
                <a:solidFill>
                  <a:schemeClr val="bg1"/>
                </a:solidFill>
                <a:latin typeface="標楷體" pitchFamily="65" charset="-120"/>
                <a:ea typeface="標楷體" pitchFamily="65" charset="-120"/>
              </a:endParaRPr>
            </a:p>
          </p:txBody>
        </p:sp>
        <p:sp>
          <p:nvSpPr>
            <p:cNvPr id="22" name="矩形 21"/>
            <p:cNvSpPr/>
            <p:nvPr/>
          </p:nvSpPr>
          <p:spPr>
            <a:xfrm>
              <a:off x="5436095" y="5457998"/>
              <a:ext cx="2952328" cy="923330"/>
            </a:xfrm>
            <a:prstGeom prst="rect">
              <a:avLst/>
            </a:prstGeom>
          </p:spPr>
          <p:txBody>
            <a:bodyPr wrap="square">
              <a:spAutoFit/>
            </a:bodyPr>
            <a:lstStyle/>
            <a:p>
              <a:pPr marL="114300" lvl="1" indent="-22225" defTabSz="622300">
                <a:lnSpc>
                  <a:spcPct val="90000"/>
                </a:lnSpc>
                <a:spcBef>
                  <a:spcPct val="0"/>
                </a:spcBef>
                <a:spcAft>
                  <a:spcPct val="15000"/>
                </a:spcAft>
                <a:buChar char="••"/>
              </a:pPr>
              <a:r>
                <a:rPr lang="en-US" altLang="zh-TW" b="1" dirty="0" smtClean="0">
                  <a:solidFill>
                    <a:srgbClr val="FF0000"/>
                  </a:solidFill>
                  <a:latin typeface="標楷體" pitchFamily="65" charset="-120"/>
                  <a:ea typeface="標楷體" pitchFamily="65" charset="-120"/>
                </a:rPr>
                <a:t>Customer</a:t>
              </a:r>
              <a:endParaRPr lang="zh-TW" altLang="zh-TW" b="1" dirty="0" smtClean="0">
                <a:solidFill>
                  <a:srgbClr val="FF0000"/>
                </a:solidFill>
                <a:latin typeface="標楷體" pitchFamily="65" charset="-120"/>
                <a:ea typeface="標楷體" pitchFamily="65" charset="-120"/>
              </a:endParaRPr>
            </a:p>
            <a:p>
              <a:pPr marL="685800" lvl="3" indent="-114300" defTabSz="622300">
                <a:lnSpc>
                  <a:spcPct val="90000"/>
                </a:lnSpc>
                <a:spcAft>
                  <a:spcPct val="15000"/>
                </a:spcAft>
                <a:buChar char="••"/>
              </a:pPr>
              <a:r>
                <a:rPr lang="en-US" altLang="zh-TW" dirty="0" smtClean="0">
                  <a:solidFill>
                    <a:schemeClr val="bg1"/>
                  </a:solidFill>
                  <a:latin typeface="標楷體" pitchFamily="65" charset="-120"/>
                  <a:ea typeface="標楷體" pitchFamily="65" charset="-120"/>
                </a:rPr>
                <a:t>Cisco</a:t>
              </a:r>
              <a:r>
                <a:rPr lang="zh-TW" altLang="zh-TW" dirty="0" smtClean="0">
                  <a:solidFill>
                    <a:schemeClr val="bg1"/>
                  </a:solidFill>
                  <a:latin typeface="標楷體" pitchFamily="65" charset="-120"/>
                  <a:ea typeface="標楷體" pitchFamily="65" charset="-120"/>
                </a:rPr>
                <a:t>產品的用戶</a:t>
              </a:r>
              <a:endParaRPr lang="en-US" altLang="zh-TW" dirty="0" smtClean="0">
                <a:solidFill>
                  <a:schemeClr val="bg1"/>
                </a:solidFill>
                <a:latin typeface="標楷體" pitchFamily="65" charset="-120"/>
                <a:ea typeface="標楷體" pitchFamily="65" charset="-120"/>
              </a:endParaRPr>
            </a:p>
            <a:p>
              <a:pPr marL="685800" lvl="3" indent="-114300" defTabSz="622300">
                <a:lnSpc>
                  <a:spcPct val="90000"/>
                </a:lnSpc>
                <a:spcAft>
                  <a:spcPct val="15000"/>
                </a:spcAft>
                <a:buChar char="••"/>
              </a:pPr>
              <a:r>
                <a:rPr lang="zh-TW" altLang="zh-TW" dirty="0" smtClean="0">
                  <a:solidFill>
                    <a:schemeClr val="bg1"/>
                  </a:solidFill>
                  <a:latin typeface="標楷體" pitchFamily="65" charset="-120"/>
                  <a:ea typeface="標楷體" pitchFamily="65" charset="-120"/>
                </a:rPr>
                <a:t>經銷商</a:t>
              </a:r>
              <a:endParaRPr lang="en-US" altLang="zh-TW" dirty="0">
                <a:solidFill>
                  <a:schemeClr val="bg1"/>
                </a:solidFill>
                <a:latin typeface="標楷體" pitchFamily="65" charset="-120"/>
                <a:ea typeface="標楷體" pitchFamily="65" charset="-120"/>
              </a:endParaRPr>
            </a:p>
          </p:txBody>
        </p:sp>
        <p:sp>
          <p:nvSpPr>
            <p:cNvPr id="26" name="矩形 25"/>
            <p:cNvSpPr/>
            <p:nvPr/>
          </p:nvSpPr>
          <p:spPr>
            <a:xfrm>
              <a:off x="1898150" y="5455181"/>
              <a:ext cx="3240360" cy="1214179"/>
            </a:xfrm>
            <a:prstGeom prst="rect">
              <a:avLst/>
            </a:prstGeom>
          </p:spPr>
          <p:txBody>
            <a:bodyPr wrap="square">
              <a:spAutoFit/>
            </a:bodyPr>
            <a:lstStyle/>
            <a:p>
              <a:pPr marL="92075" lvl="1" indent="-92075" defTabSz="622300">
                <a:lnSpc>
                  <a:spcPct val="90000"/>
                </a:lnSpc>
                <a:spcBef>
                  <a:spcPct val="0"/>
                </a:spcBef>
                <a:spcAft>
                  <a:spcPct val="15000"/>
                </a:spcAft>
                <a:buChar char="••"/>
              </a:pPr>
              <a:r>
                <a:rPr lang="en-US" altLang="zh-TW" b="1" spc="-150" dirty="0" smtClean="0">
                  <a:solidFill>
                    <a:srgbClr val="FF0000"/>
                  </a:solidFill>
                  <a:latin typeface="標楷體" pitchFamily="65" charset="-120"/>
                  <a:ea typeface="標楷體" pitchFamily="65" charset="-120"/>
                </a:rPr>
                <a:t>IT</a:t>
              </a:r>
              <a:r>
                <a:rPr lang="zh-TW" altLang="zh-TW" b="1" spc="-150" dirty="0" smtClean="0">
                  <a:solidFill>
                    <a:srgbClr val="FF0000"/>
                  </a:solidFill>
                  <a:latin typeface="標楷體" pitchFamily="65" charset="-120"/>
                  <a:ea typeface="標楷體" pitchFamily="65" charset="-120"/>
                </a:rPr>
                <a:t>部門的</a:t>
              </a:r>
              <a:r>
                <a:rPr lang="zh-TW" altLang="en-US" b="1" spc="-150" dirty="0" smtClean="0">
                  <a:solidFill>
                    <a:srgbClr val="FF0000"/>
                  </a:solidFill>
                  <a:latin typeface="標楷體" pitchFamily="65" charset="-120"/>
                  <a:ea typeface="標楷體" pitchFamily="65" charset="-120"/>
                </a:rPr>
                <a:t>使用者</a:t>
              </a:r>
              <a:endParaRPr lang="zh-TW" altLang="zh-TW" b="1" spc="-150" dirty="0" smtClean="0">
                <a:solidFill>
                  <a:srgbClr val="FF0000"/>
                </a:solidFill>
                <a:latin typeface="標楷體" pitchFamily="65" charset="-120"/>
                <a:ea typeface="標楷體" pitchFamily="65" charset="-120"/>
              </a:endParaRPr>
            </a:p>
            <a:p>
              <a:pPr marL="549275" lvl="3" indent="-92075" defTabSz="622300">
                <a:lnSpc>
                  <a:spcPct val="90000"/>
                </a:lnSpc>
                <a:spcAft>
                  <a:spcPct val="15000"/>
                </a:spcAft>
                <a:buChar char="••"/>
              </a:pPr>
              <a:r>
                <a:rPr lang="en-US" altLang="zh-TW" spc="-150" dirty="0" smtClean="0">
                  <a:solidFill>
                    <a:schemeClr val="bg1"/>
                  </a:solidFill>
                  <a:latin typeface="標楷體" pitchFamily="65" charset="-120"/>
                  <a:ea typeface="標楷體" pitchFamily="65" charset="-120"/>
                </a:rPr>
                <a:t>Cisco</a:t>
              </a:r>
              <a:r>
                <a:rPr lang="zh-TW" altLang="zh-TW" spc="-150" dirty="0" smtClean="0">
                  <a:solidFill>
                    <a:schemeClr val="bg1"/>
                  </a:solidFill>
                  <a:latin typeface="標楷體" pitchFamily="65" charset="-120"/>
                  <a:ea typeface="標楷體" pitchFamily="65" charset="-120"/>
                </a:rPr>
                <a:t>其他部門</a:t>
              </a:r>
              <a:endParaRPr lang="en-US" altLang="zh-TW" spc="-150" dirty="0" smtClean="0">
                <a:solidFill>
                  <a:schemeClr val="bg1"/>
                </a:solidFill>
                <a:latin typeface="標楷體" pitchFamily="65" charset="-120"/>
                <a:ea typeface="標楷體" pitchFamily="65" charset="-120"/>
              </a:endParaRPr>
            </a:p>
            <a:p>
              <a:pPr marL="549275" lvl="3" indent="-92075" defTabSz="622300">
                <a:lnSpc>
                  <a:spcPct val="90000"/>
                </a:lnSpc>
                <a:spcAft>
                  <a:spcPct val="15000"/>
                </a:spcAft>
                <a:buChar char="••"/>
              </a:pPr>
              <a:r>
                <a:rPr lang="zh-TW" altLang="zh-TW" spc="-150" dirty="0" smtClean="0">
                  <a:solidFill>
                    <a:schemeClr val="bg1"/>
                  </a:solidFill>
                  <a:latin typeface="標楷體" pitchFamily="65" charset="-120"/>
                  <a:ea typeface="標楷體" pitchFamily="65" charset="-120"/>
                </a:rPr>
                <a:t>內部員工</a:t>
              </a:r>
              <a:endParaRPr lang="en-US" altLang="zh-TW" spc="-150" dirty="0" smtClean="0">
                <a:solidFill>
                  <a:schemeClr val="bg1"/>
                </a:solidFill>
                <a:latin typeface="標楷體" pitchFamily="65" charset="-120"/>
                <a:ea typeface="標楷體" pitchFamily="65" charset="-120"/>
              </a:endParaRPr>
            </a:p>
            <a:p>
              <a:pPr marL="549275" lvl="3" indent="-92075" defTabSz="622300">
                <a:lnSpc>
                  <a:spcPct val="90000"/>
                </a:lnSpc>
                <a:spcAft>
                  <a:spcPct val="15000"/>
                </a:spcAft>
                <a:buChar char="••"/>
              </a:pPr>
              <a:r>
                <a:rPr lang="en-US" altLang="zh-TW" spc="-150" dirty="0" smtClean="0">
                  <a:solidFill>
                    <a:schemeClr val="bg1"/>
                  </a:solidFill>
                  <a:latin typeface="標楷體" pitchFamily="65" charset="-120"/>
                  <a:ea typeface="標楷體" pitchFamily="65" charset="-120"/>
                </a:rPr>
                <a:t>Supply Chain</a:t>
              </a:r>
              <a:r>
                <a:rPr lang="zh-TW" altLang="zh-TW" spc="-150" dirty="0" smtClean="0">
                  <a:solidFill>
                    <a:schemeClr val="bg1"/>
                  </a:solidFill>
                  <a:latin typeface="標楷體" pitchFamily="65" charset="-120"/>
                  <a:ea typeface="標楷體" pitchFamily="65" charset="-120"/>
                </a:rPr>
                <a:t>的協力廠商</a:t>
              </a:r>
              <a:endParaRPr lang="en-US" altLang="zh-TW" spc="-150" dirty="0">
                <a:solidFill>
                  <a:schemeClr val="bg1"/>
                </a:solidFill>
                <a:latin typeface="標楷體" pitchFamily="65" charset="-120"/>
                <a:ea typeface="標楷體" pitchFamily="65" charset="-120"/>
              </a:endParaRPr>
            </a:p>
          </p:txBody>
        </p:sp>
      </p:grpSp>
      <p:pic>
        <p:nvPicPr>
          <p:cNvPr id="34" name="圖片 5" descr="Image2.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172400" y="74118"/>
            <a:ext cx="874549" cy="474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771364502"/>
      </p:ext>
    </p:extLst>
  </p:cSld>
  <p:clrMapOvr>
    <a:masterClrMapping/>
  </p:clrMapOvr>
  <p:transition>
    <p:wipe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1.3"/>
</p:tagLst>
</file>

<file path=ppt/tags/tag2.xml><?xml version="1.0" encoding="utf-8"?>
<p:tagLst xmlns:a="http://schemas.openxmlformats.org/drawingml/2006/main" xmlns:r="http://schemas.openxmlformats.org/officeDocument/2006/relationships" xmlns:p="http://schemas.openxmlformats.org/presentationml/2006/main">
  <p:tag name="TIMING" val="|0.2|0.8|0.2|0.3|0.2"/>
</p:tagLst>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10311</TotalTime>
  <Words>4231</Words>
  <Application>Microsoft Office PowerPoint</Application>
  <PresentationFormat>如螢幕大小 (4:3)</PresentationFormat>
  <Paragraphs>607</Paragraphs>
  <Slides>31</Slides>
  <Notes>31</Notes>
  <HiddenSlides>0</HiddenSlides>
  <MMClips>0</MMClips>
  <ScaleCrop>false</ScaleCrop>
  <HeadingPairs>
    <vt:vector size="4" baseType="variant">
      <vt:variant>
        <vt:lpstr>佈景主題</vt:lpstr>
      </vt:variant>
      <vt:variant>
        <vt:i4>1</vt:i4>
      </vt:variant>
      <vt:variant>
        <vt:lpstr>投影片標題</vt:lpstr>
      </vt:variant>
      <vt:variant>
        <vt:i4>31</vt:i4>
      </vt:variant>
    </vt:vector>
  </HeadingPairs>
  <TitlesOfParts>
    <vt:vector size="32" baseType="lpstr">
      <vt:lpstr>Office 佈景主題</vt:lpstr>
      <vt:lpstr>991管理資訊系統心得報告</vt:lpstr>
      <vt:lpstr>Agenda</vt:lpstr>
      <vt:lpstr>思科企業發展沿革</vt:lpstr>
      <vt:lpstr>投影片 4</vt:lpstr>
      <vt:lpstr>思科的經營理念</vt:lpstr>
      <vt:lpstr>思科的競爭策略</vt:lpstr>
      <vt:lpstr>策略地圖</vt:lpstr>
      <vt:lpstr>Agenda</vt:lpstr>
      <vt:lpstr>投影片 9</vt:lpstr>
      <vt:lpstr>思科e化階段 (SIS架構)</vt:lpstr>
      <vt:lpstr>思科的e化成效</vt:lpstr>
      <vt:lpstr>企業資源規劃（ERP） </vt:lpstr>
      <vt:lpstr>供應鏈管理（SCM）</vt:lpstr>
      <vt:lpstr>顧客關係管理（CRM） </vt:lpstr>
      <vt:lpstr>銷售鏈管理</vt:lpstr>
      <vt:lpstr>思科e化的優勢</vt:lpstr>
      <vt:lpstr>Agenda</vt:lpstr>
      <vt:lpstr>Cisco競爭力分析 </vt:lpstr>
      <vt:lpstr>投影片 19</vt:lpstr>
      <vt:lpstr>投影片 20</vt:lpstr>
      <vt:lpstr>思科的價值鏈模式</vt:lpstr>
      <vt:lpstr>Agenda</vt:lpstr>
      <vt:lpstr>投影片 23</vt:lpstr>
      <vt:lpstr>Cisco的競爭優勢與策略 </vt:lpstr>
      <vt:lpstr>策略地圖</vt:lpstr>
      <vt:lpstr>策略方向</vt:lpstr>
      <vt:lpstr>願景、使命、企業哲學</vt:lpstr>
      <vt:lpstr>Agenda</vt:lpstr>
      <vt:lpstr>投影片 29</vt:lpstr>
      <vt:lpstr>結論</vt:lpstr>
      <vt:lpstr>投影片 31</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haulu@microsoft.com</dc:creator>
  <cp:lastModifiedBy>PAUL</cp:lastModifiedBy>
  <cp:revision>502</cp:revision>
  <dcterms:created xsi:type="dcterms:W3CDTF">2010-07-28T14:40:23Z</dcterms:created>
  <dcterms:modified xsi:type="dcterms:W3CDTF">2011-01-15T02:02:32Z</dcterms:modified>
</cp:coreProperties>
</file>